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53"/>
  </p:notesMasterIdLst>
  <p:sldIdLst>
    <p:sldId id="387" r:id="rId2"/>
    <p:sldId id="256" r:id="rId3"/>
    <p:sldId id="388" r:id="rId4"/>
    <p:sldId id="385" r:id="rId5"/>
    <p:sldId id="426" r:id="rId6"/>
    <p:sldId id="467" r:id="rId7"/>
    <p:sldId id="466" r:id="rId8"/>
    <p:sldId id="468" r:id="rId9"/>
    <p:sldId id="471" r:id="rId10"/>
    <p:sldId id="469" r:id="rId11"/>
    <p:sldId id="472" r:id="rId12"/>
    <p:sldId id="473" r:id="rId13"/>
    <p:sldId id="417" r:id="rId14"/>
    <p:sldId id="418" r:id="rId15"/>
    <p:sldId id="435" r:id="rId16"/>
    <p:sldId id="474" r:id="rId17"/>
    <p:sldId id="419" r:id="rId18"/>
    <p:sldId id="475" r:id="rId19"/>
    <p:sldId id="460" r:id="rId20"/>
    <p:sldId id="461" r:id="rId21"/>
    <p:sldId id="429" r:id="rId22"/>
    <p:sldId id="428" r:id="rId23"/>
    <p:sldId id="462" r:id="rId24"/>
    <p:sldId id="463" r:id="rId25"/>
    <p:sldId id="476" r:id="rId26"/>
    <p:sldId id="519" r:id="rId27"/>
    <p:sldId id="521" r:id="rId28"/>
    <p:sldId id="359" r:id="rId29"/>
    <p:sldId id="360" r:id="rId30"/>
    <p:sldId id="261" r:id="rId31"/>
    <p:sldId id="262" r:id="rId32"/>
    <p:sldId id="361" r:id="rId33"/>
    <p:sldId id="390" r:id="rId34"/>
    <p:sldId id="362" r:id="rId35"/>
    <p:sldId id="263" r:id="rId36"/>
    <p:sldId id="264" r:id="rId37"/>
    <p:sldId id="265" r:id="rId38"/>
    <p:sldId id="433" r:id="rId39"/>
    <p:sldId id="363" r:id="rId40"/>
    <p:sldId id="266" r:id="rId41"/>
    <p:sldId id="436" r:id="rId42"/>
    <p:sldId id="267" r:id="rId43"/>
    <p:sldId id="432" r:id="rId44"/>
    <p:sldId id="270" r:id="rId45"/>
    <p:sldId id="431" r:id="rId46"/>
    <p:sldId id="437" r:id="rId47"/>
    <p:sldId id="365" r:id="rId48"/>
    <p:sldId id="366" r:id="rId49"/>
    <p:sldId id="271" r:id="rId50"/>
    <p:sldId id="392" r:id="rId51"/>
    <p:sldId id="393" r:id="rId52"/>
    <p:sldId id="394" r:id="rId53"/>
    <p:sldId id="395" r:id="rId54"/>
    <p:sldId id="272" r:id="rId55"/>
    <p:sldId id="273" r:id="rId56"/>
    <p:sldId id="477" r:id="rId57"/>
    <p:sldId id="478" r:id="rId58"/>
    <p:sldId id="479" r:id="rId59"/>
    <p:sldId id="480" r:id="rId60"/>
    <p:sldId id="274" r:id="rId61"/>
    <p:sldId id="483" r:id="rId62"/>
    <p:sldId id="275" r:id="rId63"/>
    <p:sldId id="482" r:id="rId64"/>
    <p:sldId id="276" r:id="rId65"/>
    <p:sldId id="481" r:id="rId66"/>
    <p:sldId id="367" r:id="rId67"/>
    <p:sldId id="278" r:id="rId68"/>
    <p:sldId id="279" r:id="rId69"/>
    <p:sldId id="490" r:id="rId70"/>
    <p:sldId id="280" r:id="rId71"/>
    <p:sldId id="281" r:id="rId72"/>
    <p:sldId id="370" r:id="rId73"/>
    <p:sldId id="373" r:id="rId74"/>
    <p:sldId id="374" r:id="rId75"/>
    <p:sldId id="283" r:id="rId76"/>
    <p:sldId id="439" r:id="rId77"/>
    <p:sldId id="284" r:id="rId78"/>
    <p:sldId id="438" r:id="rId79"/>
    <p:sldId id="491" r:id="rId80"/>
    <p:sldId id="492" r:id="rId81"/>
    <p:sldId id="285" r:id="rId82"/>
    <p:sldId id="440" r:id="rId83"/>
    <p:sldId id="376" r:id="rId84"/>
    <p:sldId id="286" r:id="rId85"/>
    <p:sldId id="523" r:id="rId86"/>
    <p:sldId id="525" r:id="rId87"/>
    <p:sldId id="526" r:id="rId88"/>
    <p:sldId id="288" r:id="rId89"/>
    <p:sldId id="287" r:id="rId90"/>
    <p:sldId id="489" r:id="rId91"/>
    <p:sldId id="485" r:id="rId92"/>
    <p:sldId id="484" r:id="rId93"/>
    <p:sldId id="442" r:id="rId94"/>
    <p:sldId id="443" r:id="rId95"/>
    <p:sldId id="444" r:id="rId96"/>
    <p:sldId id="445" r:id="rId97"/>
    <p:sldId id="486" r:id="rId98"/>
    <p:sldId id="446" r:id="rId99"/>
    <p:sldId id="448" r:id="rId100"/>
    <p:sldId id="449" r:id="rId101"/>
    <p:sldId id="450" r:id="rId102"/>
    <p:sldId id="451" r:id="rId103"/>
    <p:sldId id="464" r:id="rId104"/>
    <p:sldId id="289" r:id="rId105"/>
    <p:sldId id="452" r:id="rId106"/>
    <p:sldId id="453" r:id="rId107"/>
    <p:sldId id="454" r:id="rId108"/>
    <p:sldId id="455" r:id="rId109"/>
    <p:sldId id="377" r:id="rId110"/>
    <p:sldId id="290" r:id="rId111"/>
    <p:sldId id="291" r:id="rId112"/>
    <p:sldId id="292" r:id="rId113"/>
    <p:sldId id="487" r:id="rId114"/>
    <p:sldId id="488" r:id="rId115"/>
    <p:sldId id="293" r:id="rId116"/>
    <p:sldId id="493" r:id="rId117"/>
    <p:sldId id="494" r:id="rId118"/>
    <p:sldId id="495" r:id="rId119"/>
    <p:sldId id="496" r:id="rId120"/>
    <p:sldId id="497" r:id="rId121"/>
    <p:sldId id="498" r:id="rId122"/>
    <p:sldId id="501" r:id="rId123"/>
    <p:sldId id="456" r:id="rId124"/>
    <p:sldId id="499" r:id="rId125"/>
    <p:sldId id="500" r:id="rId126"/>
    <p:sldId id="502" r:id="rId127"/>
    <p:sldId id="503" r:id="rId128"/>
    <p:sldId id="504" r:id="rId129"/>
    <p:sldId id="506" r:id="rId130"/>
    <p:sldId id="507" r:id="rId131"/>
    <p:sldId id="457" r:id="rId132"/>
    <p:sldId id="459" r:id="rId133"/>
    <p:sldId id="458" r:id="rId134"/>
    <p:sldId id="378" r:id="rId135"/>
    <p:sldId id="295" r:id="rId136"/>
    <p:sldId id="396" r:id="rId137"/>
    <p:sldId id="508" r:id="rId138"/>
    <p:sldId id="509" r:id="rId139"/>
    <p:sldId id="382" r:id="rId140"/>
    <p:sldId id="510" r:id="rId141"/>
    <p:sldId id="533" r:id="rId142"/>
    <p:sldId id="512" r:id="rId143"/>
    <p:sldId id="522" r:id="rId144"/>
    <p:sldId id="513" r:id="rId145"/>
    <p:sldId id="389" r:id="rId146"/>
    <p:sldId id="465" r:id="rId147"/>
    <p:sldId id="397" r:id="rId148"/>
    <p:sldId id="424" r:id="rId149"/>
    <p:sldId id="383" r:id="rId150"/>
    <p:sldId id="386" r:id="rId151"/>
    <p:sldId id="384" r:id="rId152"/>
  </p:sldIdLst>
  <p:sldSz cx="9144000" cy="6858000" type="screen4x3"/>
  <p:notesSz cx="6858000" cy="9144000"/>
  <p:defaultTex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D008C"/>
    <a:srgbClr val="FF8AD8"/>
    <a:srgbClr val="FF6867"/>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585" autoAdjust="0"/>
    <p:restoredTop sz="85782" autoAdjust="0"/>
  </p:normalViewPr>
  <p:slideViewPr>
    <p:cSldViewPr>
      <p:cViewPr varScale="1">
        <p:scale>
          <a:sx n="109" d="100"/>
          <a:sy n="109" d="100"/>
        </p:scale>
        <p:origin x="1664" y="18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viewProps" Target="viewProp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theme" Target="theme/theme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notesMaster" Target="notesMasters/notesMaster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presProps" Target="presProps.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9810"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Arial" charset="0"/>
              </a:defRPr>
            </a:lvl1pPr>
          </a:lstStyle>
          <a:p>
            <a:pPr>
              <a:defRPr/>
            </a:pPr>
            <a:endParaRPr lang="en-US" altLang="zh-CN"/>
          </a:p>
        </p:txBody>
      </p:sp>
      <p:sp>
        <p:nvSpPr>
          <p:cNvPr id="119811"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Arial" charset="0"/>
              </a:defRPr>
            </a:lvl1pPr>
          </a:lstStyle>
          <a:p>
            <a:pPr>
              <a:defRPr/>
            </a:pPr>
            <a:endParaRPr lang="en-US" altLang="zh-CN"/>
          </a:p>
        </p:txBody>
      </p:sp>
      <p:sp>
        <p:nvSpPr>
          <p:cNvPr id="66564"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9813"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119814"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Arial" charset="0"/>
              </a:defRPr>
            </a:lvl1pPr>
          </a:lstStyle>
          <a:p>
            <a:pPr>
              <a:defRPr/>
            </a:pPr>
            <a:endParaRPr lang="en-US" altLang="zh-CN"/>
          </a:p>
        </p:txBody>
      </p:sp>
      <p:sp>
        <p:nvSpPr>
          <p:cNvPr id="119815"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93B86E86-DB0D-4E00-B1FF-AB0D7FF3C965}" type="slidenum">
              <a:rPr lang="en-US" altLang="zh-CN"/>
              <a:pPr/>
              <a:t>‹#›</a:t>
            </a:fld>
            <a:endParaRPr lang="en-US" altLang="zh-CN"/>
          </a:p>
        </p:txBody>
      </p:sp>
    </p:spTree>
    <p:extLst>
      <p:ext uri="{BB962C8B-B14F-4D97-AF65-F5344CB8AC3E}">
        <p14:creationId xmlns:p14="http://schemas.microsoft.com/office/powerpoint/2010/main" val="229674904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Arial"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Arial"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Arial"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Arial"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3" Type="http://schemas.openxmlformats.org/officeDocument/2006/relationships/hyperlink" Target="https://www.youtube.com/watch?v=TtAsN0ptKcw&amp;list=PL0oekSefhQVJdk0hSRu6sZ2teWM740NtL&amp;index=49" TargetMode="External"/><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3" Type="http://schemas.openxmlformats.org/officeDocument/2006/relationships/hyperlink" Target="https://www.geeksforgeeks.org/addressing-modes-8086-microprocessor/" TargetMode="External"/><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幻灯片图像占位符 1"/>
          <p:cNvSpPr>
            <a:spLocks noGrp="1" noRot="1" noChangeAspect="1" noTextEdit="1"/>
          </p:cNvSpPr>
          <p:nvPr>
            <p:ph type="sldImg"/>
          </p:nvPr>
        </p:nvSpPr>
        <p:spPr>
          <a:ln/>
        </p:spPr>
      </p:sp>
      <p:sp>
        <p:nvSpPr>
          <p:cNvPr id="6758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latin typeface="Arial" panose="020B0604020202020204" pitchFamily="34" charset="0"/>
              </a:rPr>
              <a:t>thank you for not dropping the class:</a:t>
            </a:r>
            <a:r>
              <a:rPr lang="en-US" altLang="zh-CN" dirty="0">
                <a:latin typeface="Arial" panose="020B0604020202020204" pitchFamily="34" charset="0"/>
                <a:sym typeface="Wingdings" panose="05000000000000000000" pitchFamily="2" charset="2"/>
              </a:rPr>
              <a:t>)</a:t>
            </a:r>
            <a:endParaRPr lang="en-US" altLang="zh-CN" dirty="0">
              <a:latin typeface="Arial" panose="020B0604020202020204" pitchFamily="34" charset="0"/>
            </a:endParaRPr>
          </a:p>
          <a:p>
            <a:endParaRPr lang="en-US" altLang="zh-CN" dirty="0">
              <a:latin typeface="Arial" panose="020B0604020202020204" pitchFamily="34" charset="0"/>
            </a:endParaRPr>
          </a:p>
          <a:p>
            <a:r>
              <a:rPr lang="en-US" altLang="zh-CN" dirty="0">
                <a:latin typeface="Arial" panose="020B0604020202020204" pitchFamily="34" charset="0"/>
              </a:rPr>
              <a:t>truly appreciate your support</a:t>
            </a:r>
            <a:endParaRPr lang="zh-CN" altLang="en-US" dirty="0">
              <a:latin typeface="Arial" panose="020B0604020202020204" pitchFamily="34" charset="0"/>
            </a:endParaRPr>
          </a:p>
        </p:txBody>
      </p:sp>
      <p:sp>
        <p:nvSpPr>
          <p:cNvPr id="67588"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0FB009FE-4DC9-4F4C-81A5-2161CAD7DC4A}" type="slidenum">
              <a:rPr lang="en-US" altLang="zh-CN"/>
              <a:pPr eaLnBrk="1" hangingPunct="1"/>
              <a:t>1</a:t>
            </a:fld>
            <a:endParaRPr lang="en-US" altLang="zh-CN"/>
          </a:p>
        </p:txBody>
      </p:sp>
    </p:spTree>
    <p:extLst>
      <p:ext uri="{BB962C8B-B14F-4D97-AF65-F5344CB8AC3E}">
        <p14:creationId xmlns:p14="http://schemas.microsoft.com/office/powerpoint/2010/main" val="36845308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Pipe A: Integer Ops., Branches </a:t>
            </a:r>
          </a:p>
          <a:p>
            <a:r>
              <a:rPr lang="en-US" dirty="0"/>
              <a:t>Pipe B: Integer Ops., Memory</a:t>
            </a:r>
            <a:endParaRPr lang="en-CN" dirty="0"/>
          </a:p>
        </p:txBody>
      </p:sp>
      <p:sp>
        <p:nvSpPr>
          <p:cNvPr id="4" name="Slide Number Placeholder 3"/>
          <p:cNvSpPr>
            <a:spLocks noGrp="1"/>
          </p:cNvSpPr>
          <p:nvPr>
            <p:ph type="sldNum" sz="quarter" idx="5"/>
          </p:nvPr>
        </p:nvSpPr>
        <p:spPr/>
        <p:txBody>
          <a:bodyPr/>
          <a:lstStyle/>
          <a:p>
            <a:fld id="{93B86E86-DB0D-4E00-B1FF-AB0D7FF3C965}" type="slidenum">
              <a:rPr lang="en-US" altLang="zh-CN" smtClean="0"/>
              <a:pPr/>
              <a:t>10</a:t>
            </a:fld>
            <a:endParaRPr lang="en-US" altLang="zh-CN"/>
          </a:p>
        </p:txBody>
      </p:sp>
    </p:spTree>
    <p:extLst>
      <p:ext uri="{BB962C8B-B14F-4D97-AF65-F5344CB8AC3E}">
        <p14:creationId xmlns:p14="http://schemas.microsoft.com/office/powerpoint/2010/main" val="2810111279"/>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a:t>x86 architecture has a register-memory ISA where many instructions can access the memory directly.</a:t>
            </a:r>
            <a:endParaRPr lang="en-CN" dirty="0"/>
          </a:p>
        </p:txBody>
      </p:sp>
      <p:sp>
        <p:nvSpPr>
          <p:cNvPr id="4" name="Slide Number Placeholder 3"/>
          <p:cNvSpPr>
            <a:spLocks noGrp="1"/>
          </p:cNvSpPr>
          <p:nvPr>
            <p:ph type="sldNum" sz="quarter" idx="5"/>
          </p:nvPr>
        </p:nvSpPr>
        <p:spPr/>
        <p:txBody>
          <a:bodyPr/>
          <a:lstStyle/>
          <a:p>
            <a:fld id="{93B86E86-DB0D-4E00-B1FF-AB0D7FF3C965}" type="slidenum">
              <a:rPr lang="en-US" altLang="zh-CN" smtClean="0"/>
              <a:pPr/>
              <a:t>113</a:t>
            </a:fld>
            <a:endParaRPr lang="en-US" altLang="zh-CN"/>
          </a:p>
        </p:txBody>
      </p:sp>
    </p:spTree>
    <p:extLst>
      <p:ext uri="{BB962C8B-B14F-4D97-AF65-F5344CB8AC3E}">
        <p14:creationId xmlns:p14="http://schemas.microsoft.com/office/powerpoint/2010/main" val="3324181646"/>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pitchFamily="2" charset="-122"/>
                <a:cs typeface="+mn-cs"/>
              </a:rPr>
              <a:t>Figure K.35 The floating-point instructions of the 80x86. The first column shows the data transfer instructions, which move data to memory or to one of the registers below the top of the stack. The last three operations push constants on the stack: pi, 1.0, and 0.0. The second column contains the arithmetic operations described above. Note that the last three operate only on the top of stack. The third column is the compare instructions. Since there are no special floating-point branch instructions, the result of the compare must be transferred to the integer CPU via the FSTSW instruction, either into the AX register or into memory, followed by an SAHF instruction to set the condition codes. The floating-point comparison can then be tested using integer branch instructions. The final column gives the higher-level floating-point operations. </a:t>
            </a:r>
            <a:endParaRPr lang="en-US" dirty="0"/>
          </a:p>
          <a:p>
            <a:endParaRPr lang="en-CN" dirty="0"/>
          </a:p>
        </p:txBody>
      </p:sp>
      <p:sp>
        <p:nvSpPr>
          <p:cNvPr id="4" name="Slide Number Placeholder 3"/>
          <p:cNvSpPr>
            <a:spLocks noGrp="1"/>
          </p:cNvSpPr>
          <p:nvPr>
            <p:ph type="sldNum" sz="quarter" idx="5"/>
          </p:nvPr>
        </p:nvSpPr>
        <p:spPr/>
        <p:txBody>
          <a:bodyPr/>
          <a:lstStyle/>
          <a:p>
            <a:fld id="{93B86E86-DB0D-4E00-B1FF-AB0D7FF3C965}" type="slidenum">
              <a:rPr lang="en-US" altLang="zh-CN" smtClean="0"/>
              <a:pPr/>
              <a:t>114</a:t>
            </a:fld>
            <a:endParaRPr lang="en-US" altLang="zh-CN"/>
          </a:p>
        </p:txBody>
      </p:sp>
    </p:spTree>
    <p:extLst>
      <p:ext uri="{BB962C8B-B14F-4D97-AF65-F5344CB8AC3E}">
        <p14:creationId xmlns:p14="http://schemas.microsoft.com/office/powerpoint/2010/main" val="3053019178"/>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幻灯片图像占位符 1"/>
          <p:cNvSpPr>
            <a:spLocks noGrp="1" noRot="1" noChangeAspect="1" noTextEdit="1"/>
          </p:cNvSpPr>
          <p:nvPr>
            <p:ph type="sldImg"/>
          </p:nvPr>
        </p:nvSpPr>
        <p:spPr>
          <a:ln/>
        </p:spPr>
      </p:sp>
      <p:sp>
        <p:nvSpPr>
          <p:cNvPr id="11673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latin typeface="Arial" panose="020B0604020202020204" pitchFamily="34" charset="0"/>
              </a:rPr>
              <a:t>Control instructions also have various types; </a:t>
            </a:r>
          </a:p>
          <a:p>
            <a:r>
              <a:rPr lang="en-US" altLang="zh-CN" dirty="0">
                <a:latin typeface="Arial" panose="020B0604020202020204" pitchFamily="34" charset="0"/>
              </a:rPr>
              <a:t>All of them use PC-relative addressing, where the branch address is specified  by an address field that is added to the PC.</a:t>
            </a:r>
          </a:p>
          <a:p>
            <a:r>
              <a:rPr lang="en-US" altLang="zh-CN" dirty="0">
                <a:latin typeface="Arial" panose="020B0604020202020204" pitchFamily="34" charset="0"/>
              </a:rPr>
              <a:t>We’ll discuss more about them in later lecture sessions.</a:t>
            </a:r>
            <a:endParaRPr lang="zh-CN" altLang="en-US" dirty="0">
              <a:latin typeface="Arial" panose="020B0604020202020204" pitchFamily="34" charset="0"/>
            </a:endParaRPr>
          </a:p>
        </p:txBody>
      </p:sp>
      <p:sp>
        <p:nvSpPr>
          <p:cNvPr id="116740"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3B190760-6390-4484-A43F-8347AB947794}" type="slidenum">
              <a:rPr lang="en-US" altLang="zh-CN"/>
              <a:pPr eaLnBrk="1" hangingPunct="1"/>
              <a:t>115</a:t>
            </a:fld>
            <a:endParaRPr lang="en-US" altLang="zh-CN"/>
          </a:p>
        </p:txBody>
      </p:sp>
    </p:spTree>
    <p:extLst>
      <p:ext uri="{BB962C8B-B14F-4D97-AF65-F5344CB8AC3E}">
        <p14:creationId xmlns:p14="http://schemas.microsoft.com/office/powerpoint/2010/main" val="2810452978"/>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幻灯片图像占位符 1"/>
          <p:cNvSpPr>
            <a:spLocks noGrp="1" noRot="1" noChangeAspect="1" noTextEdit="1"/>
          </p:cNvSpPr>
          <p:nvPr>
            <p:ph type="sldImg"/>
          </p:nvPr>
        </p:nvSpPr>
        <p:spPr>
          <a:ln/>
        </p:spPr>
      </p:sp>
      <p:sp>
        <p:nvSpPr>
          <p:cNvPr id="11673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latin typeface="Arial" panose="020B0604020202020204" pitchFamily="34" charset="0"/>
              </a:rPr>
              <a:t>As we mentioned, instructions should be encoded in a format understandable to computer hardware, right?</a:t>
            </a:r>
          </a:p>
          <a:p>
            <a:r>
              <a:rPr lang="en-US" altLang="zh-CN" dirty="0">
                <a:latin typeface="Arial" panose="020B0604020202020204" pitchFamily="34" charset="0"/>
              </a:rPr>
              <a:t>Here are various possible types of instruction formats.</a:t>
            </a:r>
          </a:p>
          <a:p>
            <a:r>
              <a:rPr lang="en-US" altLang="zh-CN" dirty="0">
                <a:latin typeface="Arial" panose="020B0604020202020204" pitchFamily="34" charset="0"/>
              </a:rPr>
              <a:t>Again, we’ll detail them in later chapters.</a:t>
            </a:r>
          </a:p>
          <a:p>
            <a:endParaRPr lang="en-US" altLang="zh-CN" dirty="0">
              <a:latin typeface="Arial" panose="020B0604020202020204" pitchFamily="34" charset="0"/>
            </a:endParaRPr>
          </a:p>
          <a:p>
            <a:r>
              <a:rPr lang="en-US" altLang="zh-CN" dirty="0">
                <a:latin typeface="Arial" panose="020B0604020202020204" pitchFamily="34" charset="0"/>
              </a:rPr>
              <a:t>R type: </a:t>
            </a:r>
            <a:r>
              <a:rPr lang="en-US" altLang="zh-CN" dirty="0" err="1">
                <a:latin typeface="Arial" panose="020B0604020202020204" pitchFamily="34" charset="0"/>
              </a:rPr>
              <a:t>rs</a:t>
            </a:r>
            <a:r>
              <a:rPr lang="en-US" altLang="zh-CN" dirty="0">
                <a:latin typeface="Arial" panose="020B0604020202020204" pitchFamily="34" charset="0"/>
              </a:rPr>
              <a:t>, rt – the first and second operand; </a:t>
            </a:r>
            <a:r>
              <a:rPr lang="en-US" altLang="zh-CN" dirty="0" err="1">
                <a:latin typeface="Arial" panose="020B0604020202020204" pitchFamily="34" charset="0"/>
              </a:rPr>
              <a:t>rd</a:t>
            </a:r>
            <a:r>
              <a:rPr lang="en-US" altLang="zh-CN" dirty="0">
                <a:latin typeface="Arial" panose="020B0604020202020204" pitchFamily="34" charset="0"/>
              </a:rPr>
              <a:t> – destination register</a:t>
            </a:r>
          </a:p>
          <a:p>
            <a:endParaRPr lang="en-US" altLang="zh-CN" dirty="0">
              <a:latin typeface="Arial" panose="020B0604020202020204" pitchFamily="34" charset="0"/>
            </a:endParaRPr>
          </a:p>
          <a:p>
            <a:r>
              <a:rPr lang="en-US" altLang="zh-CN" dirty="0">
                <a:latin typeface="Arial" panose="020B0604020202020204" pitchFamily="34" charset="0"/>
              </a:rPr>
              <a:t>MIPS reference sheet: https://</a:t>
            </a:r>
            <a:r>
              <a:rPr lang="en-US" altLang="zh-CN" dirty="0" err="1">
                <a:latin typeface="Arial" panose="020B0604020202020204" pitchFamily="34" charset="0"/>
              </a:rPr>
              <a:t>inst.eecs.berkeley.edu</a:t>
            </a:r>
            <a:r>
              <a:rPr lang="en-US" altLang="zh-CN" dirty="0">
                <a:latin typeface="Arial" panose="020B0604020202020204" pitchFamily="34" charset="0"/>
              </a:rPr>
              <a:t>/~cs61c/resources/</a:t>
            </a:r>
            <a:r>
              <a:rPr lang="en-US" altLang="zh-CN" dirty="0" err="1">
                <a:latin typeface="Arial" panose="020B0604020202020204" pitchFamily="34" charset="0"/>
              </a:rPr>
              <a:t>MIPS_help.html</a:t>
            </a:r>
            <a:endParaRPr lang="en-US" altLang="zh-CN" dirty="0">
              <a:latin typeface="Arial" panose="020B0604020202020204" pitchFamily="34" charset="0"/>
            </a:endParaRPr>
          </a:p>
          <a:p>
            <a:r>
              <a:rPr lang="en-US" altLang="zh-CN" dirty="0">
                <a:latin typeface="Arial" panose="020B0604020202020204" pitchFamily="34" charset="0"/>
              </a:rPr>
              <a:t>http://</a:t>
            </a:r>
            <a:r>
              <a:rPr lang="en-US" altLang="zh-CN" dirty="0" err="1">
                <a:latin typeface="Arial" panose="020B0604020202020204" pitchFamily="34" charset="0"/>
              </a:rPr>
              <a:t>en.wikipedia.org</a:t>
            </a:r>
            <a:r>
              <a:rPr lang="en-US" altLang="zh-CN" dirty="0">
                <a:latin typeface="Arial" panose="020B0604020202020204" pitchFamily="34" charset="0"/>
              </a:rPr>
              <a:t>/wiki/</a:t>
            </a:r>
            <a:r>
              <a:rPr lang="en-US" altLang="zh-CN" dirty="0" err="1">
                <a:latin typeface="Arial" panose="020B0604020202020204" pitchFamily="34" charset="0"/>
              </a:rPr>
              <a:t>MIPS_architecture</a:t>
            </a:r>
            <a:endParaRPr lang="zh-CN" altLang="en-US" dirty="0">
              <a:latin typeface="Arial" panose="020B0604020202020204" pitchFamily="34" charset="0"/>
            </a:endParaRPr>
          </a:p>
        </p:txBody>
      </p:sp>
      <p:sp>
        <p:nvSpPr>
          <p:cNvPr id="116740"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3B190760-6390-4484-A43F-8347AB947794}" type="slidenum">
              <a:rPr lang="en-US" altLang="zh-CN"/>
              <a:pPr eaLnBrk="1" hangingPunct="1"/>
              <a:t>116</a:t>
            </a:fld>
            <a:endParaRPr lang="en-US" altLang="zh-CN"/>
          </a:p>
        </p:txBody>
      </p:sp>
    </p:spTree>
    <p:extLst>
      <p:ext uri="{BB962C8B-B14F-4D97-AF65-F5344CB8AC3E}">
        <p14:creationId xmlns:p14="http://schemas.microsoft.com/office/powerpoint/2010/main" val="3798333570"/>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幻灯片图像占位符 1"/>
          <p:cNvSpPr>
            <a:spLocks noGrp="1" noRot="1" noChangeAspect="1" noTextEdit="1"/>
          </p:cNvSpPr>
          <p:nvPr>
            <p:ph type="sldImg"/>
          </p:nvPr>
        </p:nvSpPr>
        <p:spPr>
          <a:ln/>
        </p:spPr>
      </p:sp>
      <p:sp>
        <p:nvSpPr>
          <p:cNvPr id="11673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pitchFamily="2" charset="-122"/>
                <a:cs typeface="+mn-cs"/>
              </a:rPr>
              <a:t>Figure A.18 Three basic variations in instruction encoding: variable length, fixed length, and hybrid. The variable format can support any number of operands, with each address specifier determining the addressing mode and the length of the spec- </a:t>
            </a:r>
            <a:r>
              <a:rPr lang="en-US" sz="1200" kern="1200" dirty="0" err="1">
                <a:solidFill>
                  <a:schemeClr val="tx1"/>
                </a:solidFill>
                <a:effectLst/>
                <a:latin typeface="Arial" charset="0"/>
                <a:ea typeface="宋体" pitchFamily="2" charset="-122"/>
                <a:cs typeface="+mn-cs"/>
              </a:rPr>
              <a:t>ifier</a:t>
            </a:r>
            <a:r>
              <a:rPr lang="en-US" sz="1200" kern="1200" dirty="0">
                <a:solidFill>
                  <a:schemeClr val="tx1"/>
                </a:solidFill>
                <a:effectLst/>
                <a:latin typeface="Arial" charset="0"/>
                <a:ea typeface="宋体" pitchFamily="2" charset="-122"/>
                <a:cs typeface="+mn-cs"/>
              </a:rPr>
              <a:t> for that operand. It generally enables the smallest code representation, because unused fields need not be included. The fixed format always has the same number of operands, with the addressing modes (if options exist) specified as part of the opcode. It generally results in the largest code size. Although the fields tend not to vary in their location, they will be used for different purposes by different </a:t>
            </a:r>
            <a:r>
              <a:rPr lang="en-US" sz="1200" kern="1200" dirty="0" err="1">
                <a:solidFill>
                  <a:schemeClr val="tx1"/>
                </a:solidFill>
                <a:effectLst/>
                <a:latin typeface="Arial" charset="0"/>
                <a:ea typeface="宋体" pitchFamily="2" charset="-122"/>
                <a:cs typeface="+mn-cs"/>
              </a:rPr>
              <a:t>instruc</a:t>
            </a:r>
            <a:r>
              <a:rPr lang="en-US" sz="1200" kern="1200" dirty="0">
                <a:solidFill>
                  <a:schemeClr val="tx1"/>
                </a:solidFill>
                <a:effectLst/>
                <a:latin typeface="Arial" charset="0"/>
                <a:ea typeface="宋体" pitchFamily="2" charset="-122"/>
                <a:cs typeface="+mn-cs"/>
              </a:rPr>
              <a:t>- </a:t>
            </a:r>
            <a:r>
              <a:rPr lang="en-US" sz="1200" kern="1200" dirty="0" err="1">
                <a:solidFill>
                  <a:schemeClr val="tx1"/>
                </a:solidFill>
                <a:effectLst/>
                <a:latin typeface="Arial" charset="0"/>
                <a:ea typeface="宋体" pitchFamily="2" charset="-122"/>
                <a:cs typeface="+mn-cs"/>
              </a:rPr>
              <a:t>tions</a:t>
            </a:r>
            <a:r>
              <a:rPr lang="en-US" sz="1200" kern="1200" dirty="0">
                <a:solidFill>
                  <a:schemeClr val="tx1"/>
                </a:solidFill>
                <a:effectLst/>
                <a:latin typeface="Arial" charset="0"/>
                <a:ea typeface="宋体" pitchFamily="2" charset="-122"/>
                <a:cs typeface="+mn-cs"/>
              </a:rPr>
              <a:t>. The hybrid approach has multiple formats specified by the opcode, adding one or two fields to specify the addressing mode and one or two fields to specify the operand address. </a:t>
            </a:r>
            <a:endParaRPr lang="en-US" dirty="0"/>
          </a:p>
          <a:p>
            <a:endParaRPr lang="zh-CN" altLang="en-US" dirty="0">
              <a:latin typeface="Arial" panose="020B0604020202020204" pitchFamily="34" charset="0"/>
            </a:endParaRPr>
          </a:p>
        </p:txBody>
      </p:sp>
      <p:sp>
        <p:nvSpPr>
          <p:cNvPr id="116740"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3B190760-6390-4484-A43F-8347AB947794}" type="slidenum">
              <a:rPr lang="en-US" altLang="zh-CN"/>
              <a:pPr eaLnBrk="1" hangingPunct="1"/>
              <a:t>117</a:t>
            </a:fld>
            <a:endParaRPr lang="en-US" altLang="zh-CN"/>
          </a:p>
        </p:txBody>
      </p:sp>
    </p:spTree>
    <p:extLst>
      <p:ext uri="{BB962C8B-B14F-4D97-AF65-F5344CB8AC3E}">
        <p14:creationId xmlns:p14="http://schemas.microsoft.com/office/powerpoint/2010/main" val="3890595353"/>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t>Appendix A.9</a:t>
            </a:r>
          </a:p>
        </p:txBody>
      </p:sp>
      <p:sp>
        <p:nvSpPr>
          <p:cNvPr id="4" name="Slide Number Placeholder 3"/>
          <p:cNvSpPr>
            <a:spLocks noGrp="1"/>
          </p:cNvSpPr>
          <p:nvPr>
            <p:ph type="sldNum" sz="quarter" idx="5"/>
          </p:nvPr>
        </p:nvSpPr>
        <p:spPr/>
        <p:txBody>
          <a:bodyPr/>
          <a:lstStyle/>
          <a:p>
            <a:fld id="{93B86E86-DB0D-4E00-B1FF-AB0D7FF3C965}" type="slidenum">
              <a:rPr lang="en-US" altLang="zh-CN" smtClean="0"/>
              <a:pPr/>
              <a:t>118</a:t>
            </a:fld>
            <a:endParaRPr lang="en-US" altLang="zh-CN"/>
          </a:p>
        </p:txBody>
      </p:sp>
    </p:spTree>
    <p:extLst>
      <p:ext uri="{BB962C8B-B14F-4D97-AF65-F5344CB8AC3E}">
        <p14:creationId xmlns:p14="http://schemas.microsoft.com/office/powerpoint/2010/main" val="770488232"/>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t>Appendix A.9</a:t>
            </a:r>
          </a:p>
        </p:txBody>
      </p:sp>
      <p:sp>
        <p:nvSpPr>
          <p:cNvPr id="4" name="Slide Number Placeholder 3"/>
          <p:cNvSpPr>
            <a:spLocks noGrp="1"/>
          </p:cNvSpPr>
          <p:nvPr>
            <p:ph type="sldNum" sz="quarter" idx="5"/>
          </p:nvPr>
        </p:nvSpPr>
        <p:spPr/>
        <p:txBody>
          <a:bodyPr/>
          <a:lstStyle/>
          <a:p>
            <a:fld id="{93B86E86-DB0D-4E00-B1FF-AB0D7FF3C965}" type="slidenum">
              <a:rPr lang="en-US" altLang="zh-CN" smtClean="0"/>
              <a:pPr/>
              <a:t>119</a:t>
            </a:fld>
            <a:endParaRPr lang="en-US" altLang="zh-CN"/>
          </a:p>
        </p:txBody>
      </p:sp>
    </p:spTree>
    <p:extLst>
      <p:ext uri="{BB962C8B-B14F-4D97-AF65-F5344CB8AC3E}">
        <p14:creationId xmlns:p14="http://schemas.microsoft.com/office/powerpoint/2010/main" val="3228738453"/>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t>Appendix A.9</a:t>
            </a:r>
          </a:p>
        </p:txBody>
      </p:sp>
      <p:sp>
        <p:nvSpPr>
          <p:cNvPr id="4" name="Slide Number Placeholder 3"/>
          <p:cNvSpPr>
            <a:spLocks noGrp="1"/>
          </p:cNvSpPr>
          <p:nvPr>
            <p:ph type="sldNum" sz="quarter" idx="5"/>
          </p:nvPr>
        </p:nvSpPr>
        <p:spPr/>
        <p:txBody>
          <a:bodyPr/>
          <a:lstStyle/>
          <a:p>
            <a:fld id="{93B86E86-DB0D-4E00-B1FF-AB0D7FF3C965}" type="slidenum">
              <a:rPr lang="en-US" altLang="zh-CN" smtClean="0"/>
              <a:pPr/>
              <a:t>120</a:t>
            </a:fld>
            <a:endParaRPr lang="en-US" altLang="zh-CN"/>
          </a:p>
        </p:txBody>
      </p:sp>
    </p:spTree>
    <p:extLst>
      <p:ext uri="{BB962C8B-B14F-4D97-AF65-F5344CB8AC3E}">
        <p14:creationId xmlns:p14="http://schemas.microsoft.com/office/powerpoint/2010/main" val="405675308"/>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t>Appendix A.9</a:t>
            </a:r>
          </a:p>
        </p:txBody>
      </p:sp>
      <p:sp>
        <p:nvSpPr>
          <p:cNvPr id="4" name="Slide Number Placeholder 3"/>
          <p:cNvSpPr>
            <a:spLocks noGrp="1"/>
          </p:cNvSpPr>
          <p:nvPr>
            <p:ph type="sldNum" sz="quarter" idx="5"/>
          </p:nvPr>
        </p:nvSpPr>
        <p:spPr/>
        <p:txBody>
          <a:bodyPr/>
          <a:lstStyle/>
          <a:p>
            <a:fld id="{93B86E86-DB0D-4E00-B1FF-AB0D7FF3C965}" type="slidenum">
              <a:rPr lang="en-US" altLang="zh-CN" smtClean="0"/>
              <a:pPr/>
              <a:t>121</a:t>
            </a:fld>
            <a:endParaRPr lang="en-US" altLang="zh-CN"/>
          </a:p>
        </p:txBody>
      </p:sp>
    </p:spTree>
    <p:extLst>
      <p:ext uri="{BB962C8B-B14F-4D97-AF65-F5344CB8AC3E}">
        <p14:creationId xmlns:p14="http://schemas.microsoft.com/office/powerpoint/2010/main" val="3650028655"/>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t>Appendix A.9</a:t>
            </a:r>
          </a:p>
        </p:txBody>
      </p:sp>
      <p:sp>
        <p:nvSpPr>
          <p:cNvPr id="4" name="Slide Number Placeholder 3"/>
          <p:cNvSpPr>
            <a:spLocks noGrp="1"/>
          </p:cNvSpPr>
          <p:nvPr>
            <p:ph type="sldNum" sz="quarter" idx="5"/>
          </p:nvPr>
        </p:nvSpPr>
        <p:spPr/>
        <p:txBody>
          <a:bodyPr/>
          <a:lstStyle/>
          <a:p>
            <a:fld id="{93B86E86-DB0D-4E00-B1FF-AB0D7FF3C965}" type="slidenum">
              <a:rPr lang="en-US" altLang="zh-CN" smtClean="0"/>
              <a:pPr/>
              <a:t>122</a:t>
            </a:fld>
            <a:endParaRPr lang="en-US" altLang="zh-CN"/>
          </a:p>
        </p:txBody>
      </p:sp>
    </p:spTree>
    <p:extLst>
      <p:ext uri="{BB962C8B-B14F-4D97-AF65-F5344CB8AC3E}">
        <p14:creationId xmlns:p14="http://schemas.microsoft.com/office/powerpoint/2010/main" val="18666061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幻灯片图像占位符 1">
            <a:extLst>
              <a:ext uri="{FF2B5EF4-FFF2-40B4-BE49-F238E27FC236}">
                <a16:creationId xmlns:a16="http://schemas.microsoft.com/office/drawing/2014/main" id="{226914D4-0D8A-5D45-9B82-A7078470F891}"/>
              </a:ext>
            </a:extLst>
          </p:cNvPr>
          <p:cNvSpPr>
            <a:spLocks noGrp="1" noRot="1" noChangeAspect="1" noChangeArrowheads="1" noTextEdit="1"/>
          </p:cNvSpPr>
          <p:nvPr>
            <p:ph type="sldImg"/>
          </p:nvPr>
        </p:nvSpPr>
        <p:spPr>
          <a:ln/>
        </p:spPr>
      </p:sp>
      <p:sp>
        <p:nvSpPr>
          <p:cNvPr id="21506" name="备注占位符 2">
            <a:extLst>
              <a:ext uri="{FF2B5EF4-FFF2-40B4-BE49-F238E27FC236}">
                <a16:creationId xmlns:a16="http://schemas.microsoft.com/office/drawing/2014/main" id="{CC12F2CB-F049-DF44-AD81-DE8A043A7E28}"/>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In previous lectures, we spent quite a bit of time on discussing how CPU executes instructions. </a:t>
            </a:r>
          </a:p>
          <a:p>
            <a:r>
              <a:rPr lang="en-US" altLang="zh-CN">
                <a:latin typeface="Arial" panose="020B0604020202020204" pitchFamily="34" charset="0"/>
              </a:rPr>
              <a:t>Instructions need to operate on data residing in registers.</a:t>
            </a:r>
          </a:p>
          <a:p>
            <a:r>
              <a:rPr lang="en-US" altLang="zh-CN">
                <a:latin typeface="Arial" panose="020B0604020202020204" pitchFamily="34" charset="0"/>
              </a:rPr>
              <a:t>But register volume is limited, 500 bytes; and architectures support only a limited number of them (32 registers). Thus we can’t put all required operands in registers,</a:t>
            </a:r>
          </a:p>
          <a:p>
            <a:r>
              <a:rPr lang="en-US" altLang="zh-CN">
                <a:latin typeface="Arial" panose="020B0604020202020204" pitchFamily="34" charset="0"/>
              </a:rPr>
              <a:t>ps: picosecond</a:t>
            </a:r>
            <a:endParaRPr lang="zh-CN" altLang="en-US">
              <a:latin typeface="Arial" panose="020B0604020202020204" pitchFamily="34" charset="0"/>
            </a:endParaRPr>
          </a:p>
        </p:txBody>
      </p:sp>
      <p:sp>
        <p:nvSpPr>
          <p:cNvPr id="21507" name="灯片编号占位符 3">
            <a:extLst>
              <a:ext uri="{FF2B5EF4-FFF2-40B4-BE49-F238E27FC236}">
                <a16:creationId xmlns:a16="http://schemas.microsoft.com/office/drawing/2014/main" id="{D5211372-E11B-6E42-B731-CB0C3897770D}"/>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CCA6987E-6047-2A41-BC6D-A833CFB92FA9}" type="slidenum">
              <a:rPr lang="en-US" altLang="zh-CN" smtClean="0"/>
              <a:pPr>
                <a:spcBef>
                  <a:spcPct val="0"/>
                </a:spcBef>
              </a:pPr>
              <a:t>12</a:t>
            </a:fld>
            <a:endParaRPr lang="en-US" altLang="zh-CN"/>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幻灯片图像占位符 1"/>
          <p:cNvSpPr>
            <a:spLocks noGrp="1" noRot="1" noChangeAspect="1" noTextEdit="1"/>
          </p:cNvSpPr>
          <p:nvPr>
            <p:ph type="sldImg"/>
          </p:nvPr>
        </p:nvSpPr>
        <p:spPr>
          <a:ln/>
        </p:spPr>
      </p:sp>
      <p:sp>
        <p:nvSpPr>
          <p:cNvPr id="11776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latin typeface="Arial" panose="020B0604020202020204" pitchFamily="34" charset="0"/>
              </a:rPr>
              <a:t>RISC-V ISA encoding;</a:t>
            </a:r>
          </a:p>
          <a:p>
            <a:r>
              <a:rPr lang="en-US" altLang="zh-CN" dirty="0">
                <a:latin typeface="Arial" panose="020B0604020202020204" pitchFamily="34" charset="0"/>
              </a:rPr>
              <a:t>Might discuss them in later chapters;</a:t>
            </a:r>
          </a:p>
          <a:p>
            <a:endParaRPr lang="en-US" altLang="zh-CN" dirty="0">
              <a:latin typeface="Arial" panose="020B0604020202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pitchFamily="2" charset="-122"/>
                <a:cs typeface="+mn-cs"/>
              </a:rPr>
              <a:t>Figure1.7 The base RISC-V instruction set architecture formats. All instructions are 32 bits long. </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pitchFamily="2" charset="-122"/>
                <a:cs typeface="+mn-cs"/>
              </a:rPr>
              <a:t>The R format is for integer register-to-register operations, such as ADD, SUB, and so on. </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pitchFamily="2" charset="-122"/>
                <a:cs typeface="+mn-cs"/>
              </a:rPr>
              <a:t>The I format is for loads and immediate </a:t>
            </a:r>
            <a:r>
              <a:rPr lang="en-US" sz="1200" kern="1200" dirty="0" err="1">
                <a:solidFill>
                  <a:schemeClr val="tx1"/>
                </a:solidFill>
                <a:effectLst/>
                <a:latin typeface="Arial" charset="0"/>
                <a:ea typeface="宋体" pitchFamily="2" charset="-122"/>
                <a:cs typeface="+mn-cs"/>
              </a:rPr>
              <a:t>oper</a:t>
            </a:r>
            <a:r>
              <a:rPr lang="en-US" sz="1200" kern="1200" dirty="0">
                <a:solidFill>
                  <a:schemeClr val="tx1"/>
                </a:solidFill>
                <a:effectLst/>
                <a:latin typeface="Arial" charset="0"/>
                <a:ea typeface="宋体" pitchFamily="2" charset="-122"/>
                <a:cs typeface="+mn-cs"/>
              </a:rPr>
              <a:t>- </a:t>
            </a:r>
            <a:r>
              <a:rPr lang="en-US" sz="1200" kern="1200" dirty="0" err="1">
                <a:solidFill>
                  <a:schemeClr val="tx1"/>
                </a:solidFill>
                <a:effectLst/>
                <a:latin typeface="Arial" charset="0"/>
                <a:ea typeface="宋体" pitchFamily="2" charset="-122"/>
                <a:cs typeface="+mn-cs"/>
              </a:rPr>
              <a:t>ations</a:t>
            </a:r>
            <a:r>
              <a:rPr lang="en-US" sz="1200" kern="1200" dirty="0">
                <a:solidFill>
                  <a:schemeClr val="tx1"/>
                </a:solidFill>
                <a:effectLst/>
                <a:latin typeface="Arial" charset="0"/>
                <a:ea typeface="宋体" pitchFamily="2" charset="-122"/>
                <a:cs typeface="+mn-cs"/>
              </a:rPr>
              <a:t>, such as LD and ADDI. </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pitchFamily="2" charset="-122"/>
                <a:cs typeface="+mn-cs"/>
              </a:rPr>
              <a:t>The B format is for branches and the J format is for jumps and link. </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pitchFamily="2" charset="-122"/>
                <a:cs typeface="+mn-cs"/>
              </a:rPr>
              <a:t>The S format is for stores. Having a separate format for stores allows the three register specifiers (</a:t>
            </a:r>
            <a:r>
              <a:rPr lang="en-US" sz="1200" kern="1200" dirty="0" err="1">
                <a:solidFill>
                  <a:schemeClr val="tx1"/>
                </a:solidFill>
                <a:effectLst/>
                <a:latin typeface="Arial" charset="0"/>
                <a:ea typeface="宋体" pitchFamily="2" charset="-122"/>
                <a:cs typeface="+mn-cs"/>
              </a:rPr>
              <a:t>rd</a:t>
            </a:r>
            <a:r>
              <a:rPr lang="en-US" sz="1200" kern="1200" dirty="0">
                <a:solidFill>
                  <a:schemeClr val="tx1"/>
                </a:solidFill>
                <a:effectLst/>
                <a:latin typeface="Arial" charset="0"/>
                <a:ea typeface="宋体" pitchFamily="2" charset="-122"/>
                <a:cs typeface="+mn-cs"/>
              </a:rPr>
              <a:t>, rs1, rs2) to always be in the same location in all formats. </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pitchFamily="2" charset="-122"/>
                <a:cs typeface="+mn-cs"/>
              </a:rPr>
              <a:t>The U format is for the wide immediate instructions (LUI, AUIPC).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effectLst/>
              <a:latin typeface="Arial" charset="0"/>
              <a:ea typeface="宋体"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pitchFamily="2" charset="-122"/>
                <a:cs typeface="+mn-cs"/>
              </a:rPr>
              <a:t>There are two variations among these </a:t>
            </a:r>
            <a:r>
              <a:rPr lang="en-US" sz="1200" kern="1200" dirty="0" err="1">
                <a:solidFill>
                  <a:schemeClr val="tx1"/>
                </a:solidFill>
                <a:effectLst/>
                <a:latin typeface="Arial" charset="0"/>
                <a:ea typeface="宋体" pitchFamily="2" charset="-122"/>
                <a:cs typeface="+mn-cs"/>
              </a:rPr>
              <a:t>formata</a:t>
            </a:r>
            <a:r>
              <a:rPr lang="en-US" sz="1200" kern="1200" dirty="0">
                <a:solidFill>
                  <a:schemeClr val="tx1"/>
                </a:solidFill>
                <a:effectLst/>
                <a:latin typeface="Arial" charset="0"/>
                <a:ea typeface="宋体" pitchFamily="2" charset="-122"/>
                <a:cs typeface="+mn-cs"/>
              </a:rPr>
              <a:t>, called SB and UJ (B and J) formats</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pitchFamily="2" charset="-122"/>
                <a:cs typeface="+mn-cs"/>
              </a:rPr>
              <a:t>They deal with a slightly different treatment for immediate fields.</a:t>
            </a:r>
            <a:endParaRPr lang="en-US" dirty="0"/>
          </a:p>
          <a:p>
            <a:endParaRPr lang="en-US" altLang="zh-CN" dirty="0">
              <a:latin typeface="Arial" panose="020B0604020202020204" pitchFamily="34" charset="0"/>
            </a:endParaRPr>
          </a:p>
        </p:txBody>
      </p:sp>
      <p:sp>
        <p:nvSpPr>
          <p:cNvPr id="117764"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EA50D629-DFB7-4DEC-AAB2-8C34BABCD566}" type="slidenum">
              <a:rPr lang="en-US" altLang="zh-CN"/>
              <a:pPr eaLnBrk="1" hangingPunct="1"/>
              <a:t>123</a:t>
            </a:fld>
            <a:endParaRPr lang="en-US" altLang="zh-CN"/>
          </a:p>
        </p:txBody>
      </p:sp>
    </p:spTree>
    <p:extLst>
      <p:ext uri="{BB962C8B-B14F-4D97-AF65-F5344CB8AC3E}">
        <p14:creationId xmlns:p14="http://schemas.microsoft.com/office/powerpoint/2010/main" val="2446710874"/>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幻灯片图像占位符 1"/>
          <p:cNvSpPr>
            <a:spLocks noGrp="1" noRot="1" noChangeAspect="1" noTextEdit="1"/>
          </p:cNvSpPr>
          <p:nvPr>
            <p:ph type="sldImg"/>
          </p:nvPr>
        </p:nvSpPr>
        <p:spPr>
          <a:ln/>
        </p:spPr>
      </p:sp>
      <p:sp>
        <p:nvSpPr>
          <p:cNvPr id="11776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latin typeface="Arial" panose="020B0604020202020204" pitchFamily="34" charset="0"/>
              </a:rPr>
              <a:t>RISC-V ISA encoding;</a:t>
            </a:r>
          </a:p>
          <a:p>
            <a:r>
              <a:rPr lang="en-US" altLang="zh-CN" dirty="0">
                <a:latin typeface="Arial" panose="020B0604020202020204" pitchFamily="34" charset="0"/>
              </a:rPr>
              <a:t>Might discuss them in later chapters;</a:t>
            </a:r>
          </a:p>
          <a:p>
            <a:endParaRPr lang="en-US" altLang="zh-CN" dirty="0">
              <a:latin typeface="Arial" panose="020B0604020202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pitchFamily="2" charset="-122"/>
                <a:cs typeface="+mn-cs"/>
              </a:rPr>
              <a:t>Figure1.7 The base RISC-V instruction set architecture formats. All instructions are 32 bits long. </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pitchFamily="2" charset="-122"/>
                <a:cs typeface="+mn-cs"/>
              </a:rPr>
              <a:t>The R format is for integer register-to-register operations, such as ADD, SUB, and so on. </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pitchFamily="2" charset="-122"/>
                <a:cs typeface="+mn-cs"/>
              </a:rPr>
              <a:t>The I format is for loads and immediate </a:t>
            </a:r>
            <a:r>
              <a:rPr lang="en-US" sz="1200" kern="1200" dirty="0" err="1">
                <a:solidFill>
                  <a:schemeClr val="tx1"/>
                </a:solidFill>
                <a:effectLst/>
                <a:latin typeface="Arial" charset="0"/>
                <a:ea typeface="宋体" pitchFamily="2" charset="-122"/>
                <a:cs typeface="+mn-cs"/>
              </a:rPr>
              <a:t>oper</a:t>
            </a:r>
            <a:r>
              <a:rPr lang="en-US" sz="1200" kern="1200" dirty="0">
                <a:solidFill>
                  <a:schemeClr val="tx1"/>
                </a:solidFill>
                <a:effectLst/>
                <a:latin typeface="Arial" charset="0"/>
                <a:ea typeface="宋体" pitchFamily="2" charset="-122"/>
                <a:cs typeface="+mn-cs"/>
              </a:rPr>
              <a:t>- </a:t>
            </a:r>
            <a:r>
              <a:rPr lang="en-US" sz="1200" kern="1200" dirty="0" err="1">
                <a:solidFill>
                  <a:schemeClr val="tx1"/>
                </a:solidFill>
                <a:effectLst/>
                <a:latin typeface="Arial" charset="0"/>
                <a:ea typeface="宋体" pitchFamily="2" charset="-122"/>
                <a:cs typeface="+mn-cs"/>
              </a:rPr>
              <a:t>ations</a:t>
            </a:r>
            <a:r>
              <a:rPr lang="en-US" sz="1200" kern="1200" dirty="0">
                <a:solidFill>
                  <a:schemeClr val="tx1"/>
                </a:solidFill>
                <a:effectLst/>
                <a:latin typeface="Arial" charset="0"/>
                <a:ea typeface="宋体" pitchFamily="2" charset="-122"/>
                <a:cs typeface="+mn-cs"/>
              </a:rPr>
              <a:t>, such as LD and ADDI. </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pitchFamily="2" charset="-122"/>
                <a:cs typeface="+mn-cs"/>
              </a:rPr>
              <a:t>The B format is for branches and the J format is for jumps and link. </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pitchFamily="2" charset="-122"/>
                <a:cs typeface="+mn-cs"/>
              </a:rPr>
              <a:t>The S format is for stores. Having a separate format for stores allows the three register specifiers (</a:t>
            </a:r>
            <a:r>
              <a:rPr lang="en-US" sz="1200" kern="1200" dirty="0" err="1">
                <a:solidFill>
                  <a:schemeClr val="tx1"/>
                </a:solidFill>
                <a:effectLst/>
                <a:latin typeface="Arial" charset="0"/>
                <a:ea typeface="宋体" pitchFamily="2" charset="-122"/>
                <a:cs typeface="+mn-cs"/>
              </a:rPr>
              <a:t>rd</a:t>
            </a:r>
            <a:r>
              <a:rPr lang="en-US" sz="1200" kern="1200" dirty="0">
                <a:solidFill>
                  <a:schemeClr val="tx1"/>
                </a:solidFill>
                <a:effectLst/>
                <a:latin typeface="Arial" charset="0"/>
                <a:ea typeface="宋体" pitchFamily="2" charset="-122"/>
                <a:cs typeface="+mn-cs"/>
              </a:rPr>
              <a:t>, rs1, rs2) to always be in the same location in all formats. </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pitchFamily="2" charset="-122"/>
                <a:cs typeface="+mn-cs"/>
              </a:rPr>
              <a:t>The U format is for the wide immediate instructions (LUI, AUIPC).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effectLst/>
              <a:latin typeface="Arial" charset="0"/>
              <a:ea typeface="宋体"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pitchFamily="2" charset="-122"/>
                <a:cs typeface="+mn-cs"/>
              </a:rPr>
              <a:t>There are two variations among these </a:t>
            </a:r>
            <a:r>
              <a:rPr lang="en-US" sz="1200" kern="1200" dirty="0" err="1">
                <a:solidFill>
                  <a:schemeClr val="tx1"/>
                </a:solidFill>
                <a:effectLst/>
                <a:latin typeface="Arial" charset="0"/>
                <a:ea typeface="宋体" pitchFamily="2" charset="-122"/>
                <a:cs typeface="+mn-cs"/>
              </a:rPr>
              <a:t>formata</a:t>
            </a:r>
            <a:r>
              <a:rPr lang="en-US" sz="1200" kern="1200" dirty="0">
                <a:solidFill>
                  <a:schemeClr val="tx1"/>
                </a:solidFill>
                <a:effectLst/>
                <a:latin typeface="Arial" charset="0"/>
                <a:ea typeface="宋体" pitchFamily="2" charset="-122"/>
                <a:cs typeface="+mn-cs"/>
              </a:rPr>
              <a:t>, called SB and UJ (B and J) formats</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pitchFamily="2" charset="-122"/>
                <a:cs typeface="+mn-cs"/>
              </a:rPr>
              <a:t>They deal with a slightly different treatment for immediate fields.</a:t>
            </a:r>
            <a:endParaRPr lang="en-US" dirty="0"/>
          </a:p>
          <a:p>
            <a:endParaRPr lang="en-US" altLang="zh-CN" dirty="0">
              <a:latin typeface="Arial" panose="020B0604020202020204" pitchFamily="34" charset="0"/>
            </a:endParaRPr>
          </a:p>
        </p:txBody>
      </p:sp>
      <p:sp>
        <p:nvSpPr>
          <p:cNvPr id="117764"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EA50D629-DFB7-4DEC-AAB2-8C34BABCD566}" type="slidenum">
              <a:rPr lang="en-US" altLang="zh-CN"/>
              <a:pPr eaLnBrk="1" hangingPunct="1"/>
              <a:t>124</a:t>
            </a:fld>
            <a:endParaRPr lang="en-US" altLang="zh-CN"/>
          </a:p>
        </p:txBody>
      </p:sp>
    </p:spTree>
    <p:extLst>
      <p:ext uri="{BB962C8B-B14F-4D97-AF65-F5344CB8AC3E}">
        <p14:creationId xmlns:p14="http://schemas.microsoft.com/office/powerpoint/2010/main" val="2463505737"/>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pitchFamily="2" charset="-122"/>
                <a:cs typeface="+mn-cs"/>
              </a:rPr>
              <a:t>Figure A.24 The use of instruction fields for each instruction type. Primary use shows the major instructions that use the format. A blank indicates that the corresponding field is not present in this instruction type. The I-format is used for both loads and ALU </a:t>
            </a:r>
            <a:r>
              <a:rPr lang="en-US" sz="1200" kern="1200" dirty="0" err="1">
                <a:solidFill>
                  <a:schemeClr val="tx1"/>
                </a:solidFill>
                <a:effectLst/>
                <a:latin typeface="Arial" charset="0"/>
                <a:ea typeface="宋体" pitchFamily="2" charset="-122"/>
                <a:cs typeface="+mn-cs"/>
              </a:rPr>
              <a:t>immediates</a:t>
            </a:r>
            <a:r>
              <a:rPr lang="en-US" sz="1200" kern="1200" dirty="0">
                <a:solidFill>
                  <a:schemeClr val="tx1"/>
                </a:solidFill>
                <a:effectLst/>
                <a:latin typeface="Arial" charset="0"/>
                <a:ea typeface="宋体" pitchFamily="2" charset="-122"/>
                <a:cs typeface="+mn-cs"/>
              </a:rPr>
              <a:t>, with the 12-bit immediate holding either the value for an immediate or the displacement for a load. Similarly, the S-format encodes both store instructions (where the first source register is the base register and the second contains the register source for the value to store) and compare and branch instructions (where the register fields contain the sources to compare and the immediate field specifies the offset of the branch target). There are actually two other formats: SB and UJ that follow the same basic organization as S and J, but slightly modify the interpretation of the immediate fields. </a:t>
            </a:r>
            <a:endParaRPr lang="en-US" dirty="0"/>
          </a:p>
          <a:p>
            <a:endParaRPr lang="en-CN" dirty="0"/>
          </a:p>
        </p:txBody>
      </p:sp>
      <p:sp>
        <p:nvSpPr>
          <p:cNvPr id="4" name="Slide Number Placeholder 3"/>
          <p:cNvSpPr>
            <a:spLocks noGrp="1"/>
          </p:cNvSpPr>
          <p:nvPr>
            <p:ph type="sldNum" sz="quarter" idx="5"/>
          </p:nvPr>
        </p:nvSpPr>
        <p:spPr/>
        <p:txBody>
          <a:bodyPr/>
          <a:lstStyle/>
          <a:p>
            <a:fld id="{93B86E86-DB0D-4E00-B1FF-AB0D7FF3C965}" type="slidenum">
              <a:rPr lang="en-US" altLang="zh-CN" smtClean="0"/>
              <a:pPr/>
              <a:t>125</a:t>
            </a:fld>
            <a:endParaRPr lang="en-US" altLang="zh-CN"/>
          </a:p>
        </p:txBody>
      </p:sp>
    </p:spTree>
    <p:extLst>
      <p:ext uri="{BB962C8B-B14F-4D97-AF65-F5344CB8AC3E}">
        <p14:creationId xmlns:p14="http://schemas.microsoft.com/office/powerpoint/2010/main" val="2986066327"/>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pitchFamily="2" charset="-122"/>
                <a:cs typeface="+mn-cs"/>
              </a:rPr>
              <a:t>Figure A.25 The load and store instructions in RISC-V. Loads shorter than 64 bits are available in both sign- extended and zero-extended forms. All memory references use a single addressing mode. Of course, both loads and stores are available for all the data types shown. Because RV64G supports double precision floating point, all single precision floating point loads must be aligned in the FP register, which are 64-bits wide. </a:t>
            </a:r>
            <a:endParaRPr lang="en-US" dirty="0"/>
          </a:p>
          <a:p>
            <a:endParaRPr lang="en-CN" dirty="0"/>
          </a:p>
        </p:txBody>
      </p:sp>
      <p:sp>
        <p:nvSpPr>
          <p:cNvPr id="4" name="Slide Number Placeholder 3"/>
          <p:cNvSpPr>
            <a:spLocks noGrp="1"/>
          </p:cNvSpPr>
          <p:nvPr>
            <p:ph type="sldNum" sz="quarter" idx="5"/>
          </p:nvPr>
        </p:nvSpPr>
        <p:spPr/>
        <p:txBody>
          <a:bodyPr/>
          <a:lstStyle/>
          <a:p>
            <a:fld id="{93B86E86-DB0D-4E00-B1FF-AB0D7FF3C965}" type="slidenum">
              <a:rPr lang="en-US" altLang="zh-CN" smtClean="0"/>
              <a:pPr/>
              <a:t>126</a:t>
            </a:fld>
            <a:endParaRPr lang="en-US" altLang="zh-CN"/>
          </a:p>
        </p:txBody>
      </p:sp>
    </p:spTree>
    <p:extLst>
      <p:ext uri="{BB962C8B-B14F-4D97-AF65-F5344CB8AC3E}">
        <p14:creationId xmlns:p14="http://schemas.microsoft.com/office/powerpoint/2010/main" val="3773887113"/>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pitchFamily="2" charset="-122"/>
                <a:cs typeface="+mn-cs"/>
              </a:rPr>
              <a:t>Figure A.26 The basic ALU instructions in RISC-V are available both with register- register operands and with one immediate operand. LUI uses the U-format that employs the rs1 field as part of the immediate, yielding a 20-bit immediate.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pitchFamily="2" charset="-122"/>
                <a:cs typeface="+mn-cs"/>
              </a:rPr>
              <a:t>The operation LUI (load upper immediate) loads bits 12–31 of a register, sign- extends the immediate field to the upper 32-bits, and sets the low-order 12-bits of the register to 0. LUI allows a 32-bit constant to be built in two instructions, or a data transfer using any constant 32-bit address in one extra instruction.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CN" dirty="0"/>
          </a:p>
        </p:txBody>
      </p:sp>
      <p:sp>
        <p:nvSpPr>
          <p:cNvPr id="4" name="Slide Number Placeholder 3"/>
          <p:cNvSpPr>
            <a:spLocks noGrp="1"/>
          </p:cNvSpPr>
          <p:nvPr>
            <p:ph type="sldNum" sz="quarter" idx="5"/>
          </p:nvPr>
        </p:nvSpPr>
        <p:spPr/>
        <p:txBody>
          <a:bodyPr/>
          <a:lstStyle/>
          <a:p>
            <a:fld id="{93B86E86-DB0D-4E00-B1FF-AB0D7FF3C965}" type="slidenum">
              <a:rPr lang="en-US" altLang="zh-CN" smtClean="0"/>
              <a:pPr/>
              <a:t>127</a:t>
            </a:fld>
            <a:endParaRPr lang="en-US" altLang="zh-CN"/>
          </a:p>
        </p:txBody>
      </p:sp>
    </p:spTree>
    <p:extLst>
      <p:ext uri="{BB962C8B-B14F-4D97-AF65-F5344CB8AC3E}">
        <p14:creationId xmlns:p14="http://schemas.microsoft.com/office/powerpoint/2010/main" val="2360816877"/>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pitchFamily="2" charset="-122"/>
                <a:cs typeface="+mn-cs"/>
              </a:rPr>
              <a:t>Figure A.27 Typical control flow instructions in RISC-V. All control instructions, except jumps to an address in a register, are PC-relative.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pitchFamily="2" charset="-122"/>
                <a:cs typeface="+mn-cs"/>
              </a:rPr>
              <a:t>Control is handled through a set of jumps and a set of branches, and Figure A.27 gives some typical branch and jump instructions.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CN" dirty="0"/>
          </a:p>
        </p:txBody>
      </p:sp>
      <p:sp>
        <p:nvSpPr>
          <p:cNvPr id="4" name="Slide Number Placeholder 3"/>
          <p:cNvSpPr>
            <a:spLocks noGrp="1"/>
          </p:cNvSpPr>
          <p:nvPr>
            <p:ph type="sldNum" sz="quarter" idx="5"/>
          </p:nvPr>
        </p:nvSpPr>
        <p:spPr/>
        <p:txBody>
          <a:bodyPr/>
          <a:lstStyle/>
          <a:p>
            <a:fld id="{93B86E86-DB0D-4E00-B1FF-AB0D7FF3C965}" type="slidenum">
              <a:rPr lang="en-US" altLang="zh-CN" smtClean="0"/>
              <a:pPr/>
              <a:t>128</a:t>
            </a:fld>
            <a:endParaRPr lang="en-US" altLang="zh-CN"/>
          </a:p>
        </p:txBody>
      </p:sp>
    </p:spTree>
    <p:extLst>
      <p:ext uri="{BB962C8B-B14F-4D97-AF65-F5344CB8AC3E}">
        <p14:creationId xmlns:p14="http://schemas.microsoft.com/office/powerpoint/2010/main" val="892493792"/>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pitchFamily="2" charset="-122"/>
                <a:cs typeface="+mn-cs"/>
              </a:rPr>
              <a:t>Figure A.27 Typical control flow instructions in RISC-V. All control instructions, except jumps to an address in a register, are PC-relative.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pitchFamily="2" charset="-122"/>
                <a:cs typeface="+mn-cs"/>
              </a:rPr>
              <a:t>The two jump instructions (jump and link and jump and link register) are unconditional transfers and always store the “link,” which is the address of the instruction sequentially following the jump instruction, in the register specified by the </a:t>
            </a:r>
            <a:r>
              <a:rPr lang="en-US" sz="1200" kern="1200" dirty="0" err="1">
                <a:solidFill>
                  <a:schemeClr val="tx1"/>
                </a:solidFill>
                <a:effectLst/>
                <a:latin typeface="Arial" charset="0"/>
                <a:ea typeface="宋体" pitchFamily="2" charset="-122"/>
                <a:cs typeface="+mn-cs"/>
              </a:rPr>
              <a:t>rd</a:t>
            </a:r>
            <a:r>
              <a:rPr lang="en-US" sz="1200" kern="1200" dirty="0">
                <a:solidFill>
                  <a:schemeClr val="tx1"/>
                </a:solidFill>
                <a:effectLst/>
                <a:latin typeface="Arial" charset="0"/>
                <a:ea typeface="宋体" pitchFamily="2" charset="-122"/>
                <a:cs typeface="+mn-cs"/>
              </a:rPr>
              <a:t> field. In the event that the link address is not needed, the </a:t>
            </a:r>
            <a:r>
              <a:rPr lang="en-US" sz="1200" kern="1200" dirty="0" err="1">
                <a:solidFill>
                  <a:schemeClr val="tx1"/>
                </a:solidFill>
                <a:effectLst/>
                <a:latin typeface="Arial" charset="0"/>
                <a:ea typeface="宋体" pitchFamily="2" charset="-122"/>
                <a:cs typeface="+mn-cs"/>
              </a:rPr>
              <a:t>rd</a:t>
            </a:r>
            <a:r>
              <a:rPr lang="en-US" sz="1200" kern="1200" dirty="0">
                <a:solidFill>
                  <a:schemeClr val="tx1"/>
                </a:solidFill>
                <a:effectLst/>
                <a:latin typeface="Arial" charset="0"/>
                <a:ea typeface="宋体" pitchFamily="2" charset="-122"/>
                <a:cs typeface="+mn-cs"/>
              </a:rPr>
              <a:t> field can simply be set to x0, which results in a typical </a:t>
            </a:r>
            <a:r>
              <a:rPr lang="en-US" sz="1200" kern="1200" dirty="0" err="1">
                <a:solidFill>
                  <a:schemeClr val="tx1"/>
                </a:solidFill>
                <a:effectLst/>
                <a:latin typeface="Arial" charset="0"/>
                <a:ea typeface="宋体" pitchFamily="2" charset="-122"/>
                <a:cs typeface="+mn-cs"/>
              </a:rPr>
              <a:t>uncon</a:t>
            </a:r>
            <a:r>
              <a:rPr lang="en-US" sz="1200" kern="1200" dirty="0">
                <a:solidFill>
                  <a:schemeClr val="tx1"/>
                </a:solidFill>
                <a:effectLst/>
                <a:latin typeface="Arial" charset="0"/>
                <a:ea typeface="宋体" pitchFamily="2" charset="-122"/>
                <a:cs typeface="+mn-cs"/>
              </a:rPr>
              <a:t>- </a:t>
            </a:r>
            <a:r>
              <a:rPr lang="en-US" sz="1200" kern="1200" dirty="0" err="1">
                <a:solidFill>
                  <a:schemeClr val="tx1"/>
                </a:solidFill>
                <a:effectLst/>
                <a:latin typeface="Arial" charset="0"/>
                <a:ea typeface="宋体" pitchFamily="2" charset="-122"/>
                <a:cs typeface="+mn-cs"/>
              </a:rPr>
              <a:t>ditional</a:t>
            </a:r>
            <a:r>
              <a:rPr lang="en-US" sz="1200" kern="1200" dirty="0">
                <a:solidFill>
                  <a:schemeClr val="tx1"/>
                </a:solidFill>
                <a:effectLst/>
                <a:latin typeface="Arial" charset="0"/>
                <a:ea typeface="宋体" pitchFamily="2" charset="-122"/>
                <a:cs typeface="+mn-cs"/>
              </a:rPr>
              <a:t> jump. The two jump instructions are differentiated by whether the address is computed by adding an immediate field to the PC or by adding the immediate field to the contents of a register. The offset is interpreted as a half word offset for compatibility with the compressed instruction set, R64C, which includes 16-bit instructions.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CN" dirty="0"/>
          </a:p>
        </p:txBody>
      </p:sp>
      <p:sp>
        <p:nvSpPr>
          <p:cNvPr id="4" name="Slide Number Placeholder 3"/>
          <p:cNvSpPr>
            <a:spLocks noGrp="1"/>
          </p:cNvSpPr>
          <p:nvPr>
            <p:ph type="sldNum" sz="quarter" idx="5"/>
          </p:nvPr>
        </p:nvSpPr>
        <p:spPr/>
        <p:txBody>
          <a:bodyPr/>
          <a:lstStyle/>
          <a:p>
            <a:fld id="{93B86E86-DB0D-4E00-B1FF-AB0D7FF3C965}" type="slidenum">
              <a:rPr lang="en-US" altLang="zh-CN" smtClean="0"/>
              <a:pPr/>
              <a:t>129</a:t>
            </a:fld>
            <a:endParaRPr lang="en-US" altLang="zh-CN"/>
          </a:p>
        </p:txBody>
      </p:sp>
    </p:spTree>
    <p:extLst>
      <p:ext uri="{BB962C8B-B14F-4D97-AF65-F5344CB8AC3E}">
        <p14:creationId xmlns:p14="http://schemas.microsoft.com/office/powerpoint/2010/main" val="1437783286"/>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pitchFamily="2" charset="-122"/>
                <a:cs typeface="+mn-cs"/>
              </a:rPr>
              <a:t>Figure A.27 Typical control flow instructions in RISC-V. All control instructions, except jumps to an address in a register, are PC-relative.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pitchFamily="2" charset="-122"/>
                <a:cs typeface="+mn-cs"/>
              </a:rPr>
              <a:t>All branches are conditional. The branch condition is specified by the </a:t>
            </a:r>
            <a:r>
              <a:rPr lang="en-US" sz="1200" kern="1200" dirty="0" err="1">
                <a:solidFill>
                  <a:schemeClr val="tx1"/>
                </a:solidFill>
                <a:effectLst/>
                <a:latin typeface="Arial" charset="0"/>
                <a:ea typeface="宋体" pitchFamily="2" charset="-122"/>
                <a:cs typeface="+mn-cs"/>
              </a:rPr>
              <a:t>instruc</a:t>
            </a:r>
            <a:r>
              <a:rPr lang="en-US" sz="1200" kern="1200" dirty="0">
                <a:solidFill>
                  <a:schemeClr val="tx1"/>
                </a:solidFill>
                <a:effectLst/>
                <a:latin typeface="Arial" charset="0"/>
                <a:ea typeface="宋体" pitchFamily="2" charset="-122"/>
                <a:cs typeface="+mn-cs"/>
              </a:rPr>
              <a:t>- </a:t>
            </a:r>
            <a:r>
              <a:rPr lang="en-US" sz="1200" kern="1200" dirty="0" err="1">
                <a:solidFill>
                  <a:schemeClr val="tx1"/>
                </a:solidFill>
                <a:effectLst/>
                <a:latin typeface="Arial" charset="0"/>
                <a:ea typeface="宋体" pitchFamily="2" charset="-122"/>
                <a:cs typeface="+mn-cs"/>
              </a:rPr>
              <a:t>tion</a:t>
            </a:r>
            <a:r>
              <a:rPr lang="en-US" sz="1200" kern="1200" dirty="0">
                <a:solidFill>
                  <a:schemeClr val="tx1"/>
                </a:solidFill>
                <a:effectLst/>
                <a:latin typeface="Arial" charset="0"/>
                <a:ea typeface="宋体" pitchFamily="2" charset="-122"/>
                <a:cs typeface="+mn-cs"/>
              </a:rPr>
              <a:t>, and any arithmetic comparison (equal, greater than, less than, and their inverses) is permitted. The branch-target address is specified with a 12-bit signed offset that is shifted left one place (to get 16-bit alignment) and then added to the current program counter. Branches based on the contents of the floating point registers are implemented by executing a floating point comparison (e.g., </a:t>
            </a:r>
            <a:r>
              <a:rPr lang="en-US" sz="1200" kern="1200" dirty="0" err="1">
                <a:solidFill>
                  <a:schemeClr val="tx1"/>
                </a:solidFill>
                <a:effectLst/>
                <a:latin typeface="Arial" charset="0"/>
                <a:ea typeface="宋体" pitchFamily="2" charset="-122"/>
                <a:cs typeface="+mn-cs"/>
              </a:rPr>
              <a:t>feq.d</a:t>
            </a:r>
            <a:r>
              <a:rPr lang="en-US" sz="1200" kern="1200" dirty="0">
                <a:solidFill>
                  <a:schemeClr val="tx1"/>
                </a:solidFill>
                <a:effectLst/>
                <a:latin typeface="Arial" charset="0"/>
                <a:ea typeface="宋体" pitchFamily="2" charset="-122"/>
                <a:cs typeface="+mn-cs"/>
              </a:rPr>
              <a:t> or </a:t>
            </a:r>
            <a:r>
              <a:rPr lang="en-US" sz="1200" kern="1200" dirty="0" err="1">
                <a:solidFill>
                  <a:schemeClr val="tx1"/>
                </a:solidFill>
                <a:effectLst/>
                <a:latin typeface="Arial" charset="0"/>
                <a:ea typeface="宋体" pitchFamily="2" charset="-122"/>
                <a:cs typeface="+mn-cs"/>
              </a:rPr>
              <a:t>fle.d</a:t>
            </a:r>
            <a:r>
              <a:rPr lang="en-US" sz="1200" kern="1200" dirty="0">
                <a:solidFill>
                  <a:schemeClr val="tx1"/>
                </a:solidFill>
                <a:effectLst/>
                <a:latin typeface="Arial" charset="0"/>
                <a:ea typeface="宋体" pitchFamily="2" charset="-122"/>
                <a:cs typeface="+mn-cs"/>
              </a:rPr>
              <a:t>), which sets an integer register to 0 or 1 based on the comparison, and then executing a </a:t>
            </a:r>
            <a:r>
              <a:rPr lang="en-US" sz="1200" kern="1200" dirty="0" err="1">
                <a:solidFill>
                  <a:schemeClr val="tx1"/>
                </a:solidFill>
                <a:effectLst/>
                <a:latin typeface="Arial" charset="0"/>
                <a:ea typeface="宋体" pitchFamily="2" charset="-122"/>
                <a:cs typeface="+mn-cs"/>
              </a:rPr>
              <a:t>beq</a:t>
            </a:r>
            <a:r>
              <a:rPr lang="en-US" sz="1200" kern="1200" dirty="0">
                <a:solidFill>
                  <a:schemeClr val="tx1"/>
                </a:solidFill>
                <a:effectLst/>
                <a:latin typeface="Arial" charset="0"/>
                <a:ea typeface="宋体" pitchFamily="2" charset="-122"/>
                <a:cs typeface="+mn-cs"/>
              </a:rPr>
              <a:t> or </a:t>
            </a:r>
            <a:r>
              <a:rPr lang="en-US" sz="1200" kern="1200" dirty="0" err="1">
                <a:solidFill>
                  <a:schemeClr val="tx1"/>
                </a:solidFill>
                <a:effectLst/>
                <a:latin typeface="Arial" charset="0"/>
                <a:ea typeface="宋体" pitchFamily="2" charset="-122"/>
                <a:cs typeface="+mn-cs"/>
              </a:rPr>
              <a:t>bne</a:t>
            </a:r>
            <a:r>
              <a:rPr lang="en-US" sz="1200" kern="1200" dirty="0">
                <a:solidFill>
                  <a:schemeClr val="tx1"/>
                </a:solidFill>
                <a:effectLst/>
                <a:latin typeface="Arial" charset="0"/>
                <a:ea typeface="宋体" pitchFamily="2" charset="-122"/>
                <a:cs typeface="+mn-cs"/>
              </a:rPr>
              <a:t> with x0 as an operand.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CN" dirty="0"/>
          </a:p>
        </p:txBody>
      </p:sp>
      <p:sp>
        <p:nvSpPr>
          <p:cNvPr id="4" name="Slide Number Placeholder 3"/>
          <p:cNvSpPr>
            <a:spLocks noGrp="1"/>
          </p:cNvSpPr>
          <p:nvPr>
            <p:ph type="sldNum" sz="quarter" idx="5"/>
          </p:nvPr>
        </p:nvSpPr>
        <p:spPr/>
        <p:txBody>
          <a:bodyPr/>
          <a:lstStyle/>
          <a:p>
            <a:fld id="{93B86E86-DB0D-4E00-B1FF-AB0D7FF3C965}" type="slidenum">
              <a:rPr lang="en-US" altLang="zh-CN" smtClean="0"/>
              <a:pPr/>
              <a:t>130</a:t>
            </a:fld>
            <a:endParaRPr lang="en-US" altLang="zh-CN"/>
          </a:p>
        </p:txBody>
      </p:sp>
    </p:spTree>
    <p:extLst>
      <p:ext uri="{BB962C8B-B14F-4D97-AF65-F5344CB8AC3E}">
        <p14:creationId xmlns:p14="http://schemas.microsoft.com/office/powerpoint/2010/main" val="1667811399"/>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15304FFE-266F-4BE8-B726-3B96644D99A2}" type="slidenum">
              <a:rPr lang="en-US" altLang="zh-CN"/>
              <a:pPr eaLnBrk="1" hangingPunct="1"/>
              <a:t>131</a:t>
            </a:fld>
            <a:endParaRPr lang="en-US" altLang="zh-CN"/>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dirty="0">
                <a:latin typeface="Arial" panose="020B0604020202020204" pitchFamily="34" charset="0"/>
              </a:rPr>
              <a:t>How to implement an ISA, for it to work</a:t>
            </a:r>
          </a:p>
        </p:txBody>
      </p:sp>
    </p:spTree>
    <p:extLst>
      <p:ext uri="{BB962C8B-B14F-4D97-AF65-F5344CB8AC3E}">
        <p14:creationId xmlns:p14="http://schemas.microsoft.com/office/powerpoint/2010/main" val="2360114137"/>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15304FFE-266F-4BE8-B726-3B96644D99A2}" type="slidenum">
              <a:rPr lang="en-US" altLang="zh-CN"/>
              <a:pPr eaLnBrk="1" hangingPunct="1"/>
              <a:t>132</a:t>
            </a:fld>
            <a:endParaRPr lang="en-US" altLang="zh-CN"/>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dirty="0">
                <a:latin typeface="Arial" panose="020B0604020202020204" pitchFamily="34" charset="0"/>
              </a:rPr>
              <a:t>In other words, how to implement a computer that supports certain ISA for users to work on?</a:t>
            </a:r>
          </a:p>
        </p:txBody>
      </p:sp>
    </p:spTree>
    <p:extLst>
      <p:ext uri="{BB962C8B-B14F-4D97-AF65-F5344CB8AC3E}">
        <p14:creationId xmlns:p14="http://schemas.microsoft.com/office/powerpoint/2010/main" val="37232844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a:extLst>
              <a:ext uri="{FF2B5EF4-FFF2-40B4-BE49-F238E27FC236}">
                <a16:creationId xmlns:a16="http://schemas.microsoft.com/office/drawing/2014/main" id="{276279B2-E104-FA4E-ADDF-08D80AA7D714}"/>
              </a:ext>
            </a:extLst>
          </p:cNvPr>
          <p:cNvSpPr>
            <a:spLocks noGrp="1" noRot="1" noChangeAspect="1" noChangeArrowheads="1" noTextEdit="1"/>
          </p:cNvSpPr>
          <p:nvPr>
            <p:ph type="sldImg"/>
          </p:nvPr>
        </p:nvSpPr>
        <p:spPr>
          <a:ln/>
        </p:spPr>
      </p:sp>
      <p:sp>
        <p:nvSpPr>
          <p:cNvPr id="23554" name="备注占位符 2">
            <a:extLst>
              <a:ext uri="{FF2B5EF4-FFF2-40B4-BE49-F238E27FC236}">
                <a16:creationId xmlns:a16="http://schemas.microsoft.com/office/drawing/2014/main" id="{07179D8D-DDEB-E044-AE87-6B2927438BA9}"/>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Instead, we store operands in a much larger memory, and transfer them from memory to registers when necessary.</a:t>
            </a:r>
          </a:p>
          <a:p>
            <a:r>
              <a:rPr lang="en-US" altLang="zh-CN">
                <a:latin typeface="Arial" panose="020B0604020202020204" pitchFamily="34" charset="0"/>
              </a:rPr>
              <a:t>Nowadays, memory for most pc is up to several gigabytes; sometimes it is still not large enough to hold all data for our programs.</a:t>
            </a:r>
          </a:p>
          <a:p>
            <a:r>
              <a:rPr lang="en-US" altLang="zh-CN">
                <a:latin typeface="Arial" panose="020B0604020202020204" pitchFamily="34" charset="0"/>
              </a:rPr>
              <a:t>And more importantly, both memory and registers are for temporary storage only. That is, data loaded to register/memory will get lost upon powering down the computer.</a:t>
            </a:r>
          </a:p>
          <a:p>
            <a:r>
              <a:rPr lang="en-US" altLang="zh-CN">
                <a:latin typeface="Arial" panose="020B0604020202020204" pitchFamily="34" charset="0"/>
              </a:rPr>
              <a:t>So obviously we need another storage medium that not only is much larger than memory but also supports permanent storage. </a:t>
            </a:r>
            <a:endParaRPr lang="zh-CN" altLang="en-US">
              <a:latin typeface="Arial" panose="020B0604020202020204" pitchFamily="34" charset="0"/>
            </a:endParaRPr>
          </a:p>
        </p:txBody>
      </p:sp>
      <p:sp>
        <p:nvSpPr>
          <p:cNvPr id="23555" name="灯片编号占位符 3">
            <a:extLst>
              <a:ext uri="{FF2B5EF4-FFF2-40B4-BE49-F238E27FC236}">
                <a16:creationId xmlns:a16="http://schemas.microsoft.com/office/drawing/2014/main" id="{4EABB7B4-9DF8-5840-A8A2-91A91DBEF8C7}"/>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A16FF527-F2F3-C546-A23E-9055354D8B04}" type="slidenum">
              <a:rPr lang="en-US" altLang="zh-CN" smtClean="0"/>
              <a:pPr>
                <a:spcBef>
                  <a:spcPct val="0"/>
                </a:spcBef>
              </a:pPr>
              <a:t>13</a:t>
            </a:fld>
            <a:endParaRPr lang="en-US" altLang="zh-CN"/>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15304FFE-266F-4BE8-B726-3B96644D99A2}" type="slidenum">
              <a:rPr lang="en-US" altLang="zh-CN"/>
              <a:pPr eaLnBrk="1" hangingPunct="1"/>
              <a:t>133</a:t>
            </a:fld>
            <a:endParaRPr lang="en-US" altLang="zh-CN"/>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z="1200" kern="1200" dirty="0">
                <a:solidFill>
                  <a:schemeClr val="tx1"/>
                </a:solidFill>
                <a:effectLst/>
                <a:latin typeface="Arial" charset="0"/>
                <a:ea typeface="宋体" pitchFamily="2" charset="-122"/>
                <a:cs typeface="+mn-cs"/>
              </a:rPr>
              <a:t>The implementation of a computer has two components: organization and hardware. </a:t>
            </a:r>
          </a:p>
          <a:p>
            <a:endParaRPr lang="en-US" sz="1200" kern="1200" dirty="0">
              <a:solidFill>
                <a:schemeClr val="tx1"/>
              </a:solidFill>
              <a:effectLst/>
              <a:latin typeface="Arial" charset="0"/>
              <a:ea typeface="宋体"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pitchFamily="2" charset="-122"/>
                <a:cs typeface="+mn-cs"/>
              </a:rPr>
              <a:t>The term organization includes the high-level aspects of a computer’s design, such as the memory system, the memory interconnect, and the design of the internal processor or CPU (central processing unit—where arithmetic, logic, branching, and data transfer are implemented). </a:t>
            </a:r>
            <a:endParaRPr lang="en-US" dirty="0"/>
          </a:p>
          <a:p>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pitchFamily="2" charset="-122"/>
                <a:cs typeface="+mn-cs"/>
              </a:rPr>
              <a:t>Hardware refers to the specifics of a computer, including the detailed logic design and the packaging technology of the computer. </a:t>
            </a:r>
            <a:endParaRPr lang="en-US" dirty="0"/>
          </a:p>
          <a:p>
            <a:endParaRPr lang="en-US" dirty="0"/>
          </a:p>
        </p:txBody>
      </p:sp>
    </p:spTree>
    <p:extLst>
      <p:ext uri="{BB962C8B-B14F-4D97-AF65-F5344CB8AC3E}">
        <p14:creationId xmlns:p14="http://schemas.microsoft.com/office/powerpoint/2010/main" val="1097495584"/>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FCF83A09-B358-4D91-B20D-2FA6666CB8A0}" type="slidenum">
              <a:rPr lang="en-US" altLang="zh-CN"/>
              <a:pPr eaLnBrk="1" hangingPunct="1"/>
              <a:t>134</a:t>
            </a:fld>
            <a:endParaRPr lang="en-US" altLang="zh-CN"/>
          </a:p>
        </p:txBody>
      </p:sp>
      <p:sp>
        <p:nvSpPr>
          <p:cNvPr id="118787" name="Rectangle 2"/>
          <p:cNvSpPr>
            <a:spLocks noGrp="1" noRot="1" noChangeAspect="1" noChangeArrowheads="1" noTextEdit="1"/>
          </p:cNvSpPr>
          <p:nvPr>
            <p:ph type="sldImg"/>
          </p:nvPr>
        </p:nvSpPr>
        <p:spPr>
          <a:ln/>
        </p:spPr>
      </p:sp>
      <p:sp>
        <p:nvSpPr>
          <p:cNvPr id="1187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Arial" panose="020B0604020202020204" pitchFamily="34" charset="0"/>
              </a:rPr>
              <a:t>Now, putting all together, let’s again more comprehensively define computer architecture.</a:t>
            </a:r>
            <a:endParaRPr lang="zh-CN" altLang="zh-CN">
              <a:latin typeface="Arial" panose="020B0604020202020204" pitchFamily="34" charset="0"/>
            </a:endParaRPr>
          </a:p>
        </p:txBody>
      </p:sp>
    </p:spTree>
    <p:extLst>
      <p:ext uri="{BB962C8B-B14F-4D97-AF65-F5344CB8AC3E}">
        <p14:creationId xmlns:p14="http://schemas.microsoft.com/office/powerpoint/2010/main" val="3698424750"/>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335269F4-E226-4BFE-8AA9-58391D4C0962}" type="slidenum">
              <a:rPr lang="en-US" altLang="zh-CN"/>
              <a:pPr eaLnBrk="1" hangingPunct="1"/>
              <a:t>135</a:t>
            </a:fld>
            <a:endParaRPr lang="en-US" altLang="zh-CN"/>
          </a:p>
        </p:txBody>
      </p:sp>
      <p:sp>
        <p:nvSpPr>
          <p:cNvPr id="119811" name="Rectangle 2"/>
          <p:cNvSpPr>
            <a:spLocks noGrp="1" noRot="1" noChangeAspect="1" noChangeArrowheads="1" noTextEdit="1"/>
          </p:cNvSpPr>
          <p:nvPr>
            <p:ph type="sldImg"/>
          </p:nvPr>
        </p:nvSpPr>
        <p:spPr>
          <a:ln/>
        </p:spPr>
      </p:sp>
      <p:sp>
        <p:nvSpPr>
          <p:cNvPr id="1198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dirty="0">
                <a:latin typeface="Arial" panose="020B0604020202020204" pitchFamily="34" charset="0"/>
              </a:rPr>
              <a:t>it actually covers all three aspects of computer design: instruction set architecture, organization (or microarchitecture), and hardware;</a:t>
            </a:r>
          </a:p>
          <a:p>
            <a:pPr eaLnBrk="1" hangingPunct="1"/>
            <a:endParaRPr lang="en-US" altLang="zh-CN" dirty="0">
              <a:latin typeface="Arial" panose="020B0604020202020204" pitchFamily="34" charset="0"/>
            </a:endParaRPr>
          </a:p>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pitchFamily="2" charset="-122"/>
                <a:cs typeface="+mn-cs"/>
              </a:rPr>
              <a:t>The implementation of a computer has two components: organization and hard- ware. The term organization includes the high-level aspects of a computer’s design, such as the memory system, the memory interconnect, and the design of the internal processor or CPU (central processing unit—where arithmetic, logic, branching, and data transfer are implemented). The term microarchitecture is also used instead of organization. For example, two processors with the same instruction set architectures but different organizations are the AMD Opteron and the Intel Core i7. Both processors implement the 80x86 instruction set, but they have very different pipeline and cache organizations. </a:t>
            </a:r>
            <a:endParaRPr lang="en-US" dirty="0"/>
          </a:p>
          <a:p>
            <a:pPr eaLnBrk="1" hangingPunct="1"/>
            <a:endParaRPr lang="en-US" altLang="zh-CN" dirty="0">
              <a:latin typeface="Arial" panose="020B0604020202020204" pitchFamily="34" charset="0"/>
            </a:endParaRPr>
          </a:p>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pitchFamily="2" charset="-122"/>
                <a:cs typeface="+mn-cs"/>
              </a:rPr>
              <a:t>Hardware refers to the specifics of a computer, including the detailed logic design and the packaging technology of the computer. Often a line of computers contains computers with identical instruction set architectures and very similar organizations, but they differ in the detailed hardware implementation. For exam- </a:t>
            </a:r>
            <a:r>
              <a:rPr lang="en-US" sz="1200" kern="1200" dirty="0" err="1">
                <a:solidFill>
                  <a:schemeClr val="tx1"/>
                </a:solidFill>
                <a:effectLst/>
                <a:latin typeface="Arial" charset="0"/>
                <a:ea typeface="宋体" pitchFamily="2" charset="-122"/>
                <a:cs typeface="+mn-cs"/>
              </a:rPr>
              <a:t>ple</a:t>
            </a:r>
            <a:r>
              <a:rPr lang="en-US" sz="1200" kern="1200" dirty="0">
                <a:solidFill>
                  <a:schemeClr val="tx1"/>
                </a:solidFill>
                <a:effectLst/>
                <a:latin typeface="Arial" charset="0"/>
                <a:ea typeface="宋体" pitchFamily="2" charset="-122"/>
                <a:cs typeface="+mn-cs"/>
              </a:rPr>
              <a:t>, the Intel Core i7 (see Chapter 3) and the Intel Xeon E7 (see Chapter 5) are nearly identical but offer different clock rates and different memory systems, </a:t>
            </a:r>
            <a:r>
              <a:rPr lang="en-US" sz="1200" kern="1200" dirty="0" err="1">
                <a:solidFill>
                  <a:schemeClr val="tx1"/>
                </a:solidFill>
                <a:effectLst/>
                <a:latin typeface="Arial" charset="0"/>
                <a:ea typeface="宋体" pitchFamily="2" charset="-122"/>
                <a:cs typeface="+mn-cs"/>
              </a:rPr>
              <a:t>mak</a:t>
            </a:r>
            <a:r>
              <a:rPr lang="en-US" sz="1200" kern="1200" dirty="0">
                <a:solidFill>
                  <a:schemeClr val="tx1"/>
                </a:solidFill>
                <a:effectLst/>
                <a:latin typeface="Arial" charset="0"/>
                <a:ea typeface="宋体" pitchFamily="2" charset="-122"/>
                <a:cs typeface="+mn-cs"/>
              </a:rPr>
              <a:t>- </a:t>
            </a:r>
            <a:r>
              <a:rPr lang="en-US" sz="1200" kern="1200" dirty="0" err="1">
                <a:solidFill>
                  <a:schemeClr val="tx1"/>
                </a:solidFill>
                <a:effectLst/>
                <a:latin typeface="Arial" charset="0"/>
                <a:ea typeface="宋体" pitchFamily="2" charset="-122"/>
                <a:cs typeface="+mn-cs"/>
              </a:rPr>
              <a:t>ing</a:t>
            </a:r>
            <a:r>
              <a:rPr lang="en-US" sz="1200" kern="1200" dirty="0">
                <a:solidFill>
                  <a:schemeClr val="tx1"/>
                </a:solidFill>
                <a:effectLst/>
                <a:latin typeface="Arial" charset="0"/>
                <a:ea typeface="宋体" pitchFamily="2" charset="-122"/>
                <a:cs typeface="+mn-cs"/>
              </a:rPr>
              <a:t> the Xeon E7 more effective for server computers. </a:t>
            </a:r>
            <a:endParaRPr lang="en-US" dirty="0"/>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a:p>
          <a:p>
            <a:pPr eaLnBrk="1" hangingPunct="1"/>
            <a:endParaRPr lang="en-US" altLang="zh-CN" dirty="0">
              <a:latin typeface="Arial" panose="020B0604020202020204" pitchFamily="34" charset="0"/>
            </a:endParaRPr>
          </a:p>
        </p:txBody>
      </p:sp>
    </p:spTree>
    <p:extLst>
      <p:ext uri="{BB962C8B-B14F-4D97-AF65-F5344CB8AC3E}">
        <p14:creationId xmlns:p14="http://schemas.microsoft.com/office/powerpoint/2010/main" val="1423817407"/>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D820863A-AED3-4E81-852E-2D9ABC3817CD}" type="slidenum">
              <a:rPr lang="en-US" altLang="zh-CN"/>
              <a:pPr eaLnBrk="1" hangingPunct="1"/>
              <a:t>136</a:t>
            </a:fld>
            <a:endParaRPr lang="en-US" altLang="zh-CN"/>
          </a:p>
        </p:txBody>
      </p:sp>
      <p:sp>
        <p:nvSpPr>
          <p:cNvPr id="120835" name="Rectangle 2"/>
          <p:cNvSpPr>
            <a:spLocks noGrp="1" noRot="1" noChangeAspect="1" noChangeArrowheads="1" noTextEdit="1"/>
          </p:cNvSpPr>
          <p:nvPr>
            <p:ph type="sldImg"/>
          </p:nvPr>
        </p:nvSpPr>
        <p:spPr>
          <a:ln/>
        </p:spPr>
      </p:sp>
      <p:sp>
        <p:nvSpPr>
          <p:cNvPr id="1208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Arial" panose="020B0604020202020204" pitchFamily="34" charset="0"/>
              </a:rPr>
              <a:t>In summary, computer architects must design the organization and hardware to meet functional requirements as well as price, power, performance, and availability goals.</a:t>
            </a:r>
          </a:p>
        </p:txBody>
      </p:sp>
    </p:spTree>
    <p:extLst>
      <p:ext uri="{BB962C8B-B14F-4D97-AF65-F5344CB8AC3E}">
        <p14:creationId xmlns:p14="http://schemas.microsoft.com/office/powerpoint/2010/main" val="1638467580"/>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D820863A-AED3-4E81-852E-2D9ABC3817CD}" type="slidenum">
              <a:rPr lang="en-US" altLang="zh-CN"/>
              <a:pPr eaLnBrk="1" hangingPunct="1"/>
              <a:t>137</a:t>
            </a:fld>
            <a:endParaRPr lang="en-US" altLang="zh-CN"/>
          </a:p>
        </p:txBody>
      </p:sp>
      <p:sp>
        <p:nvSpPr>
          <p:cNvPr id="120835" name="Rectangle 2"/>
          <p:cNvSpPr>
            <a:spLocks noGrp="1" noRot="1" noChangeAspect="1" noChangeArrowheads="1" noTextEdit="1"/>
          </p:cNvSpPr>
          <p:nvPr>
            <p:ph type="sldImg"/>
          </p:nvPr>
        </p:nvSpPr>
        <p:spPr>
          <a:ln/>
        </p:spPr>
      </p:sp>
      <p:sp>
        <p:nvSpPr>
          <p:cNvPr id="1208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Arial" panose="020B0604020202020204" pitchFamily="34" charset="0"/>
              </a:rPr>
              <a:t>In summary, computer architects must design the organization and hardware to meet functional requirements as well as price, power, performance, and availability goals.</a:t>
            </a:r>
          </a:p>
        </p:txBody>
      </p:sp>
    </p:spTree>
    <p:extLst>
      <p:ext uri="{BB962C8B-B14F-4D97-AF65-F5344CB8AC3E}">
        <p14:creationId xmlns:p14="http://schemas.microsoft.com/office/powerpoint/2010/main" val="2395018641"/>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D820863A-AED3-4E81-852E-2D9ABC3817CD}" type="slidenum">
              <a:rPr lang="en-US" altLang="zh-CN"/>
              <a:pPr eaLnBrk="1" hangingPunct="1"/>
              <a:t>138</a:t>
            </a:fld>
            <a:endParaRPr lang="en-US" altLang="zh-CN"/>
          </a:p>
        </p:txBody>
      </p:sp>
      <p:sp>
        <p:nvSpPr>
          <p:cNvPr id="120835" name="Rectangle 2"/>
          <p:cNvSpPr>
            <a:spLocks noGrp="1" noRot="1" noChangeAspect="1" noChangeArrowheads="1" noTextEdit="1"/>
          </p:cNvSpPr>
          <p:nvPr>
            <p:ph type="sldImg"/>
          </p:nvPr>
        </p:nvSpPr>
        <p:spPr>
          <a:ln/>
        </p:spPr>
      </p:sp>
      <p:sp>
        <p:nvSpPr>
          <p:cNvPr id="1208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Arial" panose="020B0604020202020204" pitchFamily="34" charset="0"/>
              </a:rPr>
              <a:t>In summary, computer architects must design the organization and hardware to meet functional requirements as well as price, power, performance, and availability goals.</a:t>
            </a:r>
          </a:p>
        </p:txBody>
      </p:sp>
    </p:spTree>
    <p:extLst>
      <p:ext uri="{BB962C8B-B14F-4D97-AF65-F5344CB8AC3E}">
        <p14:creationId xmlns:p14="http://schemas.microsoft.com/office/powerpoint/2010/main" val="3628156435"/>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幻灯片图像占位符 1"/>
          <p:cNvSpPr>
            <a:spLocks noGrp="1" noRot="1" noChangeAspect="1" noTextEdit="1"/>
          </p:cNvSpPr>
          <p:nvPr>
            <p:ph type="sldImg"/>
          </p:nvPr>
        </p:nvSpPr>
        <p:spPr>
          <a:ln/>
        </p:spPr>
      </p:sp>
      <p:sp>
        <p:nvSpPr>
          <p:cNvPr id="9421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dirty="0">
                <a:latin typeface="Arial" panose="020B0604020202020204" pitchFamily="34" charset="0"/>
              </a:rPr>
              <a:t>::</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pitchFamily="2" charset="-122"/>
                <a:cs typeface="+mn-cs"/>
              </a:rPr>
              <a:t>Computer hardware in turn can exploit these two kinds of application parallelism in four major ways: </a:t>
            </a:r>
            <a:endParaRPr lang="en-US" dirty="0"/>
          </a:p>
          <a:p>
            <a:pPr eaLnBrk="1" hangingPunct="1"/>
            <a:endParaRPr lang="en-US" altLang="zh-CN" dirty="0">
              <a:latin typeface="Arial" panose="020B0604020202020204" pitchFamily="34" charset="0"/>
            </a:endParaRPr>
          </a:p>
          <a:p>
            <a:pPr eaLnBrk="1" hangingPunct="1"/>
            <a:r>
              <a:rPr lang="en-US" altLang="zh-CN" dirty="0">
                <a:latin typeface="Arial" panose="020B0604020202020204" pitchFamily="34" charset="0"/>
              </a:rPr>
              <a:t>For hardware parallelism, we have four possible ways.</a:t>
            </a:r>
          </a:p>
          <a:p>
            <a:pPr eaLnBrk="1" hangingPunct="1"/>
            <a:endParaRPr lang="en-US" altLang="zh-CN" dirty="0">
              <a:latin typeface="Arial" panose="020B0604020202020204" pitchFamily="34" charset="0"/>
            </a:endParaRPr>
          </a:p>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zh-CN" dirty="0">
                <a:latin typeface="Arial" panose="020B0604020202020204" pitchFamily="34" charset="0"/>
              </a:rPr>
              <a:t>(</a:t>
            </a:r>
            <a:r>
              <a:rPr lang="en-US" altLang="zh-CN" dirty="0"/>
              <a:t>Vector Architectures, GPUs - Graphic Process Units, and MM – Multimedia Instruction Sets</a:t>
            </a:r>
            <a:r>
              <a:rPr lang="en-US" altLang="zh-CN" dirty="0">
                <a:latin typeface="Arial" panose="020B0604020202020204" pitchFamily="34" charset="0"/>
              </a:rPr>
              <a:t>)</a:t>
            </a:r>
          </a:p>
          <a:p>
            <a:pPr eaLnBrk="1" hangingPunct="1"/>
            <a:endParaRPr lang="en-US" altLang="zh-CN" dirty="0">
              <a:latin typeface="Arial" panose="020B0604020202020204" pitchFamily="34" charset="0"/>
            </a:endParaRPr>
          </a:p>
          <a:p>
            <a:pPr eaLnBrk="1" hangingPunct="1"/>
            <a:r>
              <a:rPr lang="en-US" altLang="zh-CN" dirty="0">
                <a:latin typeface="Arial" panose="020B0604020202020204" pitchFamily="34" charset="0"/>
              </a:rPr>
              <a:t>The first one is instruction-level parallelism.</a:t>
            </a:r>
            <a:endParaRPr lang="zh-CN" altLang="en-US" dirty="0">
              <a:latin typeface="Arial" panose="020B0604020202020204" pitchFamily="34" charset="0"/>
            </a:endParaRPr>
          </a:p>
        </p:txBody>
      </p:sp>
      <p:sp>
        <p:nvSpPr>
          <p:cNvPr id="94212"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05ED7A64-5E1C-4BB8-B615-4D92E1282F9B}" type="slidenum">
              <a:rPr lang="en-US" altLang="zh-CN"/>
              <a:pPr eaLnBrk="1" hangingPunct="1"/>
              <a:t>141</a:t>
            </a:fld>
            <a:endParaRPr lang="en-US" altLang="zh-CN"/>
          </a:p>
        </p:txBody>
      </p:sp>
    </p:spTree>
    <p:extLst>
      <p:ext uri="{BB962C8B-B14F-4D97-AF65-F5344CB8AC3E}">
        <p14:creationId xmlns:p14="http://schemas.microsoft.com/office/powerpoint/2010/main" val="2010843889"/>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70ED3154-64A3-42F0-B47D-D8E71AEFDC87}" type="slidenum">
              <a:rPr lang="en-US" altLang="zh-CN"/>
              <a:pPr eaLnBrk="1" hangingPunct="1"/>
              <a:t>145</a:t>
            </a:fld>
            <a:endParaRPr lang="en-US" altLang="zh-CN"/>
          </a:p>
        </p:txBody>
      </p:sp>
      <p:sp>
        <p:nvSpPr>
          <p:cNvPr id="121859" name="Rectangle 2"/>
          <p:cNvSpPr>
            <a:spLocks noGrp="1" noRot="1" noChangeAspect="1" noChangeArrowheads="1" noTextEdit="1"/>
          </p:cNvSpPr>
          <p:nvPr>
            <p:ph type="sldImg"/>
          </p:nvPr>
        </p:nvSpPr>
        <p:spPr>
          <a:ln/>
        </p:spPr>
      </p:sp>
      <p:sp>
        <p:nvSpPr>
          <p:cNvPr id="1218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Arial" panose="020B0604020202020204" pitchFamily="34" charset="0"/>
              </a:rPr>
              <a:t>The contents discussed can be found in the first part of Chapter 1.</a:t>
            </a:r>
          </a:p>
        </p:txBody>
      </p:sp>
    </p:spTree>
    <p:extLst>
      <p:ext uri="{BB962C8B-B14F-4D97-AF65-F5344CB8AC3E}">
        <p14:creationId xmlns:p14="http://schemas.microsoft.com/office/powerpoint/2010/main" val="3527799267"/>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3B86E86-DB0D-4E00-B1FF-AB0D7FF3C965}" type="slidenum">
              <a:rPr lang="en-US" altLang="zh-CN" smtClean="0"/>
              <a:pPr/>
              <a:t>147</a:t>
            </a:fld>
            <a:endParaRPr lang="en-US" altLang="zh-CN"/>
          </a:p>
        </p:txBody>
      </p:sp>
    </p:spTree>
    <p:extLst>
      <p:ext uri="{BB962C8B-B14F-4D97-AF65-F5344CB8AC3E}">
        <p14:creationId xmlns:p14="http://schemas.microsoft.com/office/powerpoint/2010/main" val="3220335229"/>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93B86E86-DB0D-4E00-B1FF-AB0D7FF3C965}" type="slidenum">
              <a:rPr lang="en-US" altLang="zh-CN" smtClean="0"/>
              <a:pPr/>
              <a:t>148</a:t>
            </a:fld>
            <a:endParaRPr lang="en-US" altLang="zh-CN"/>
          </a:p>
        </p:txBody>
      </p:sp>
    </p:spTree>
    <p:extLst>
      <p:ext uri="{BB962C8B-B14F-4D97-AF65-F5344CB8AC3E}">
        <p14:creationId xmlns:p14="http://schemas.microsoft.com/office/powerpoint/2010/main" val="22012319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幻灯片图像占位符 1">
            <a:extLst>
              <a:ext uri="{FF2B5EF4-FFF2-40B4-BE49-F238E27FC236}">
                <a16:creationId xmlns:a16="http://schemas.microsoft.com/office/drawing/2014/main" id="{506AA2C7-A409-9E4D-8450-451BB397B28C}"/>
              </a:ext>
            </a:extLst>
          </p:cNvPr>
          <p:cNvSpPr>
            <a:spLocks noGrp="1" noRot="1" noChangeAspect="1" noChangeArrowheads="1" noTextEdit="1"/>
          </p:cNvSpPr>
          <p:nvPr>
            <p:ph type="sldImg"/>
          </p:nvPr>
        </p:nvSpPr>
        <p:spPr>
          <a:ln/>
        </p:spPr>
      </p:sp>
      <p:sp>
        <p:nvSpPr>
          <p:cNvPr id="25602" name="备注占位符 2">
            <a:extLst>
              <a:ext uri="{FF2B5EF4-FFF2-40B4-BE49-F238E27FC236}">
                <a16:creationId xmlns:a16="http://schemas.microsoft.com/office/drawing/2014/main" id="{A47DA898-2324-FA4F-99EB-31F893F007B2}"/>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this is where magnetic disk comes in.</a:t>
            </a:r>
            <a:endParaRPr lang="zh-CN" altLang="en-US">
              <a:latin typeface="Arial" panose="020B0604020202020204" pitchFamily="34" charset="0"/>
            </a:endParaRPr>
          </a:p>
        </p:txBody>
      </p:sp>
      <p:sp>
        <p:nvSpPr>
          <p:cNvPr id="25603" name="灯片编号占位符 3">
            <a:extLst>
              <a:ext uri="{FF2B5EF4-FFF2-40B4-BE49-F238E27FC236}">
                <a16:creationId xmlns:a16="http://schemas.microsoft.com/office/drawing/2014/main" id="{82F38C0A-5078-4A40-9F69-3C5242565030}"/>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1CFB011E-FA08-CD45-8DB2-0DABE22C2C25}" type="slidenum">
              <a:rPr lang="en-US" altLang="zh-CN" smtClean="0"/>
              <a:pPr>
                <a:spcBef>
                  <a:spcPct val="0"/>
                </a:spcBef>
              </a:pPr>
              <a:t>14</a:t>
            </a:fld>
            <a:endParaRPr lang="en-US" altLang="zh-CN"/>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幻灯片图像占位符 1"/>
          <p:cNvSpPr>
            <a:spLocks noGrp="1" noRot="1" noChangeAspect="1" noTextEdit="1"/>
          </p:cNvSpPr>
          <p:nvPr>
            <p:ph type="sldImg"/>
          </p:nvPr>
        </p:nvSpPr>
        <p:spPr>
          <a:ln/>
        </p:spPr>
      </p:sp>
      <p:sp>
        <p:nvSpPr>
          <p:cNvPr id="12288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latin typeface="Arial" panose="020B0604020202020204" pitchFamily="34" charset="0"/>
              </a:rPr>
              <a:t>Run your own race.</a:t>
            </a:r>
          </a:p>
          <a:p>
            <a:endParaRPr lang="en-US" altLang="zh-CN" dirty="0">
              <a:latin typeface="Arial" panose="020B0604020202020204" pitchFamily="34" charset="0"/>
            </a:endParaRPr>
          </a:p>
          <a:p>
            <a:r>
              <a:rPr lang="en-US" altLang="zh-CN" dirty="0">
                <a:latin typeface="Arial" panose="020B0604020202020204" pitchFamily="34" charset="0"/>
              </a:rPr>
              <a:t>Together, hope we’ll enjoy the ride of computer-architecture adventure this semester.</a:t>
            </a:r>
          </a:p>
        </p:txBody>
      </p:sp>
      <p:sp>
        <p:nvSpPr>
          <p:cNvPr id="122884"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8C40CF6D-10E4-4F69-B33A-6DA271003D87}" type="slidenum">
              <a:rPr lang="en-US" altLang="zh-CN"/>
              <a:pPr eaLnBrk="1" hangingPunct="1"/>
              <a:t>150</a:t>
            </a:fld>
            <a:endParaRPr lang="en-US" altLang="zh-CN"/>
          </a:p>
        </p:txBody>
      </p:sp>
    </p:spTree>
    <p:extLst>
      <p:ext uri="{BB962C8B-B14F-4D97-AF65-F5344CB8AC3E}">
        <p14:creationId xmlns:p14="http://schemas.microsoft.com/office/powerpoint/2010/main" val="1188713276"/>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幻灯片图像占位符 1"/>
          <p:cNvSpPr>
            <a:spLocks noGrp="1" noRot="1" noChangeAspect="1" noTextEdit="1"/>
          </p:cNvSpPr>
          <p:nvPr>
            <p:ph type="sldImg"/>
          </p:nvPr>
        </p:nvSpPr>
        <p:spPr>
          <a:ln/>
        </p:spPr>
      </p:sp>
      <p:sp>
        <p:nvSpPr>
          <p:cNvPr id="12390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dirty="0">
                <a:latin typeface="Arial" panose="020B0604020202020204" pitchFamily="34" charset="0"/>
              </a:rPr>
              <a:t>With our mutual efforts, let’s engage more in this class so that we can really ENJOY the teaching and learning process.</a:t>
            </a:r>
            <a:endParaRPr lang="zh-CN" altLang="en-US" dirty="0">
              <a:latin typeface="Arial" panose="020B0604020202020204" pitchFamily="34" charset="0"/>
            </a:endParaRPr>
          </a:p>
          <a:p>
            <a:endParaRPr lang="zh-CN" altLang="en-US" dirty="0">
              <a:latin typeface="Arial" panose="020B0604020202020204" pitchFamily="34" charset="0"/>
            </a:endParaRPr>
          </a:p>
        </p:txBody>
      </p:sp>
      <p:sp>
        <p:nvSpPr>
          <p:cNvPr id="123908"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5EC75467-A9F1-4991-9E5D-D81E93F0FE49}" type="slidenum">
              <a:rPr lang="en-US" altLang="zh-CN"/>
              <a:pPr eaLnBrk="1" hangingPunct="1"/>
              <a:t>151</a:t>
            </a:fld>
            <a:endParaRPr lang="en-US" altLang="zh-CN"/>
          </a:p>
        </p:txBody>
      </p:sp>
    </p:spTree>
    <p:extLst>
      <p:ext uri="{BB962C8B-B14F-4D97-AF65-F5344CB8AC3E}">
        <p14:creationId xmlns:p14="http://schemas.microsoft.com/office/powerpoint/2010/main" val="39078433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幻灯片图像占位符 1">
            <a:extLst>
              <a:ext uri="{FF2B5EF4-FFF2-40B4-BE49-F238E27FC236}">
                <a16:creationId xmlns:a16="http://schemas.microsoft.com/office/drawing/2014/main" id="{3198D985-AA69-1745-811D-878ED3CF61E5}"/>
              </a:ext>
            </a:extLst>
          </p:cNvPr>
          <p:cNvSpPr>
            <a:spLocks noGrp="1" noRot="1" noChangeAspect="1" noChangeArrowheads="1" noTextEdit="1"/>
          </p:cNvSpPr>
          <p:nvPr>
            <p:ph type="sldImg"/>
          </p:nvPr>
        </p:nvSpPr>
        <p:spPr>
          <a:ln/>
        </p:spPr>
      </p:sp>
      <p:sp>
        <p:nvSpPr>
          <p:cNvPr id="27650" name="备注占位符 2">
            <a:extLst>
              <a:ext uri="{FF2B5EF4-FFF2-40B4-BE49-F238E27FC236}">
                <a16:creationId xmlns:a16="http://schemas.microsoft.com/office/drawing/2014/main" id="{842AC700-6C65-9145-B277-89D0A13E6749}"/>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so far, it seems that we’ve got it all covered. </a:t>
            </a:r>
          </a:p>
          <a:p>
            <a:r>
              <a:rPr lang="en-US" altLang="zh-CN">
                <a:latin typeface="Arial" panose="020B0604020202020204" pitchFamily="34" charset="0"/>
              </a:rPr>
              <a:t>Cause now we have a large enough disk to permanently store all our data; when we want to run some programs, we preload some data to memory, and then some of which are further loaded to registers during instruction execution. Whenever we cannot find required data in registers, we look for them in memory; and if data absence is still the case, we can finally find them on disks.</a:t>
            </a:r>
          </a:p>
        </p:txBody>
      </p:sp>
      <p:sp>
        <p:nvSpPr>
          <p:cNvPr id="27651" name="灯片编号占位符 3">
            <a:extLst>
              <a:ext uri="{FF2B5EF4-FFF2-40B4-BE49-F238E27FC236}">
                <a16:creationId xmlns:a16="http://schemas.microsoft.com/office/drawing/2014/main" id="{D2DE6D0A-38D7-504B-B591-9C0C10242B4D}"/>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AA3ABDF3-2C85-D941-B7C8-35AD2E1C2FA0}" type="slidenum">
              <a:rPr lang="en-US" altLang="zh-CN" smtClean="0"/>
              <a:pPr>
                <a:spcBef>
                  <a:spcPct val="0"/>
                </a:spcBef>
              </a:pPr>
              <a:t>15</a:t>
            </a:fld>
            <a:endParaRPr lang="en-US" altLang="zh-CN"/>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幻灯片图像占位符 1">
            <a:extLst>
              <a:ext uri="{FF2B5EF4-FFF2-40B4-BE49-F238E27FC236}">
                <a16:creationId xmlns:a16="http://schemas.microsoft.com/office/drawing/2014/main" id="{B04E8D83-ACB5-A340-A462-572706FC4B3D}"/>
              </a:ext>
            </a:extLst>
          </p:cNvPr>
          <p:cNvSpPr>
            <a:spLocks noGrp="1" noRot="1" noChangeAspect="1" noChangeArrowheads="1" noTextEdit="1"/>
          </p:cNvSpPr>
          <p:nvPr>
            <p:ph type="sldImg"/>
          </p:nvPr>
        </p:nvSpPr>
        <p:spPr>
          <a:ln/>
        </p:spPr>
      </p:sp>
      <p:sp>
        <p:nvSpPr>
          <p:cNvPr id="29698" name="备注占位符 2">
            <a:extLst>
              <a:ext uri="{FF2B5EF4-FFF2-40B4-BE49-F238E27FC236}">
                <a16:creationId xmlns:a16="http://schemas.microsoft.com/office/drawing/2014/main" id="{92A67A03-DBA1-A446-9FE9-873225F27123}"/>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But the problem is, the gap of processing speed on different storage medium is huge.</a:t>
            </a:r>
          </a:p>
          <a:p>
            <a:r>
              <a:rPr lang="en-US" altLang="zh-CN">
                <a:latin typeface="Arial" panose="020B0604020202020204" pitchFamily="34" charset="0"/>
              </a:rPr>
              <a:t>Although we can always find expected data in lower levels of the memory hierarchy, we have to slow down instruction execution.</a:t>
            </a:r>
          </a:p>
          <a:p>
            <a:r>
              <a:rPr lang="en-US" altLang="zh-CN">
                <a:latin typeface="Arial" panose="020B0604020202020204" pitchFamily="34" charset="0"/>
              </a:rPr>
              <a:t>To mitigate such a dilemma, </a:t>
            </a:r>
            <a:endParaRPr lang="zh-CN" altLang="en-US">
              <a:latin typeface="Arial" panose="020B0604020202020204" pitchFamily="34" charset="0"/>
            </a:endParaRPr>
          </a:p>
        </p:txBody>
      </p:sp>
      <p:sp>
        <p:nvSpPr>
          <p:cNvPr id="29699" name="灯片编号占位符 3">
            <a:extLst>
              <a:ext uri="{FF2B5EF4-FFF2-40B4-BE49-F238E27FC236}">
                <a16:creationId xmlns:a16="http://schemas.microsoft.com/office/drawing/2014/main" id="{478E13E5-8AC5-624C-972E-301FC933AA21}"/>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88C51A18-641A-0E4C-9BA2-62396B7E3776}" type="slidenum">
              <a:rPr lang="en-US" altLang="zh-CN" smtClean="0"/>
              <a:pPr>
                <a:spcBef>
                  <a:spcPct val="0"/>
                </a:spcBef>
              </a:pPr>
              <a:t>16</a:t>
            </a:fld>
            <a:endParaRPr lang="en-US" altLang="zh-CN"/>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幻灯片图像占位符 1">
            <a:extLst>
              <a:ext uri="{FF2B5EF4-FFF2-40B4-BE49-F238E27FC236}">
                <a16:creationId xmlns:a16="http://schemas.microsoft.com/office/drawing/2014/main" id="{D1FF7E34-EB40-4743-83F5-7B5FBD54D974}"/>
              </a:ext>
            </a:extLst>
          </p:cNvPr>
          <p:cNvSpPr>
            <a:spLocks noGrp="1" noRot="1" noChangeAspect="1" noChangeArrowheads="1" noTextEdit="1"/>
          </p:cNvSpPr>
          <p:nvPr>
            <p:ph type="sldImg"/>
          </p:nvPr>
        </p:nvSpPr>
        <p:spPr>
          <a:ln/>
        </p:spPr>
      </p:sp>
      <p:sp>
        <p:nvSpPr>
          <p:cNvPr id="31746" name="备注占位符 2">
            <a:extLst>
              <a:ext uri="{FF2B5EF4-FFF2-40B4-BE49-F238E27FC236}">
                <a16:creationId xmlns:a16="http://schemas.microsoft.com/office/drawing/2014/main" id="{B2EBDFFC-405E-B145-9EEA-8E80EA76D7FF}"/>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We introduce another level of storage medium called cache,</a:t>
            </a:r>
          </a:p>
          <a:p>
            <a:r>
              <a:rPr lang="en-US" altLang="zh-CN">
                <a:latin typeface="Arial" panose="020B0604020202020204" pitchFamily="34" charset="0"/>
              </a:rPr>
              <a:t>It’s larger than registers but with comparative processing speed.</a:t>
            </a:r>
            <a:endParaRPr lang="zh-CN" altLang="en-US">
              <a:latin typeface="Arial" panose="020B0604020202020204" pitchFamily="34" charset="0"/>
            </a:endParaRPr>
          </a:p>
        </p:txBody>
      </p:sp>
      <p:sp>
        <p:nvSpPr>
          <p:cNvPr id="31747" name="灯片编号占位符 3">
            <a:extLst>
              <a:ext uri="{FF2B5EF4-FFF2-40B4-BE49-F238E27FC236}">
                <a16:creationId xmlns:a16="http://schemas.microsoft.com/office/drawing/2014/main" id="{57FF79B7-2490-564F-8F11-DD872B806E4A}"/>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F3F42FCC-7317-4B4F-95E9-140CB489C8FA}" type="slidenum">
              <a:rPr lang="en-US" altLang="zh-CN" smtClean="0"/>
              <a:pPr>
                <a:spcBef>
                  <a:spcPct val="0"/>
                </a:spcBef>
              </a:pPr>
              <a:t>17</a:t>
            </a:fld>
            <a:endParaRPr lang="en-US" altLang="zh-CN"/>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幻灯片图像占位符 1">
            <a:extLst>
              <a:ext uri="{FF2B5EF4-FFF2-40B4-BE49-F238E27FC236}">
                <a16:creationId xmlns:a16="http://schemas.microsoft.com/office/drawing/2014/main" id="{D1FF7E34-EB40-4743-83F5-7B5FBD54D974}"/>
              </a:ext>
            </a:extLst>
          </p:cNvPr>
          <p:cNvSpPr>
            <a:spLocks noGrp="1" noRot="1" noChangeAspect="1" noChangeArrowheads="1" noTextEdit="1"/>
          </p:cNvSpPr>
          <p:nvPr>
            <p:ph type="sldImg"/>
          </p:nvPr>
        </p:nvSpPr>
        <p:spPr>
          <a:ln/>
        </p:spPr>
      </p:sp>
      <p:sp>
        <p:nvSpPr>
          <p:cNvPr id="31746" name="备注占位符 2">
            <a:extLst>
              <a:ext uri="{FF2B5EF4-FFF2-40B4-BE49-F238E27FC236}">
                <a16:creationId xmlns:a16="http://schemas.microsoft.com/office/drawing/2014/main" id="{B2EBDFFC-405E-B145-9EEA-8E80EA76D7FF}"/>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We introduce another level of storage medium called cache,</a:t>
            </a:r>
          </a:p>
          <a:p>
            <a:r>
              <a:rPr lang="en-US" altLang="zh-CN">
                <a:latin typeface="Arial" panose="020B0604020202020204" pitchFamily="34" charset="0"/>
              </a:rPr>
              <a:t>It’s larger than registers but with comparative processing speed.</a:t>
            </a:r>
            <a:endParaRPr lang="zh-CN" altLang="en-US">
              <a:latin typeface="Arial" panose="020B0604020202020204" pitchFamily="34" charset="0"/>
            </a:endParaRPr>
          </a:p>
        </p:txBody>
      </p:sp>
      <p:sp>
        <p:nvSpPr>
          <p:cNvPr id="31747" name="灯片编号占位符 3">
            <a:extLst>
              <a:ext uri="{FF2B5EF4-FFF2-40B4-BE49-F238E27FC236}">
                <a16:creationId xmlns:a16="http://schemas.microsoft.com/office/drawing/2014/main" id="{57FF79B7-2490-564F-8F11-DD872B806E4A}"/>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F3F42FCC-7317-4B4F-95E9-140CB489C8FA}" type="slidenum">
              <a:rPr lang="en-US" altLang="zh-CN" smtClean="0"/>
              <a:pPr>
                <a:spcBef>
                  <a:spcPct val="0"/>
                </a:spcBef>
              </a:pPr>
              <a:t>18</a:t>
            </a:fld>
            <a:endParaRPr lang="en-US" altLang="zh-CN"/>
          </a:p>
        </p:txBody>
      </p:sp>
    </p:spTree>
    <p:extLst>
      <p:ext uri="{BB962C8B-B14F-4D97-AF65-F5344CB8AC3E}">
        <p14:creationId xmlns:p14="http://schemas.microsoft.com/office/powerpoint/2010/main" val="38195779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t>Moreover, two profound laws were well accepted for profiling the growth rate, Dennard scaling and Moore’s Law; both of which have already been out of date</a:t>
            </a:r>
            <a:r>
              <a:rPr lang="zh-CN" altLang="en-US" dirty="0"/>
              <a:t> </a:t>
            </a:r>
            <a:r>
              <a:rPr lang="en-US" altLang="zh-CN" dirty="0"/>
              <a:t>though</a:t>
            </a:r>
            <a:r>
              <a:rPr lang="en-CN" dirty="0"/>
              <a:t>.</a:t>
            </a:r>
          </a:p>
        </p:txBody>
      </p:sp>
      <p:sp>
        <p:nvSpPr>
          <p:cNvPr id="4" name="Slide Number Placeholder 3"/>
          <p:cNvSpPr>
            <a:spLocks noGrp="1"/>
          </p:cNvSpPr>
          <p:nvPr>
            <p:ph type="sldNum" sz="quarter" idx="5"/>
          </p:nvPr>
        </p:nvSpPr>
        <p:spPr/>
        <p:txBody>
          <a:bodyPr/>
          <a:lstStyle/>
          <a:p>
            <a:fld id="{93B86E86-DB0D-4E00-B1FF-AB0D7FF3C965}" type="slidenum">
              <a:rPr lang="en-US" altLang="zh-CN" smtClean="0"/>
              <a:pPr/>
              <a:t>19</a:t>
            </a:fld>
            <a:endParaRPr lang="en-US" altLang="zh-CN"/>
          </a:p>
        </p:txBody>
      </p:sp>
    </p:spTree>
    <p:extLst>
      <p:ext uri="{BB962C8B-B14F-4D97-AF65-F5344CB8AC3E}">
        <p14:creationId xmlns:p14="http://schemas.microsoft.com/office/powerpoint/2010/main" val="27072373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One is Dennard Scaling law, intro</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S</a:t>
            </a:r>
            <a:r>
              <a:rPr lang="en-CN" dirty="0"/>
              <a:t>o</a:t>
            </a:r>
            <a:r>
              <a:rPr lang="en-US" dirty="0"/>
              <a:t>, as transistors get much smaller, turns out to need more power, cause each tiny transistor needs sufficient power for dependability</a:t>
            </a:r>
            <a:endParaRPr lang="en-CN" dirty="0"/>
          </a:p>
          <a:p>
            <a:endParaRPr lang="en-CN" dirty="0"/>
          </a:p>
          <a:p>
            <a:r>
              <a:rPr lang="en-CN" dirty="0"/>
              <a:t>that is, a lower-bound power usage for supporting a transistor;</a:t>
            </a:r>
          </a:p>
          <a:p>
            <a:endParaRPr lang="en-CN" dirty="0"/>
          </a:p>
          <a:p>
            <a:endParaRPr lang="en-CN" dirty="0"/>
          </a:p>
          <a:p>
            <a:r>
              <a:rPr lang="en-CN" dirty="0"/>
              <a:t>::</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pitchFamily="2" charset="-122"/>
                <a:cs typeface="+mn-cs"/>
              </a:rPr>
              <a:t>In 1974 Robert Dennard observed that power density was constant for a given area of silicon even as you increased the number of transistors because of smaller dimensions of each transistor. Remarkably, transistors could go faster but use less power. Dennard scaling ended around 2004 because current and voltage couldn’t keep dropping and still maintain the dependability of integrated circuits.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CN" dirty="0"/>
          </a:p>
        </p:txBody>
      </p:sp>
      <p:sp>
        <p:nvSpPr>
          <p:cNvPr id="4" name="Slide Number Placeholder 3"/>
          <p:cNvSpPr>
            <a:spLocks noGrp="1"/>
          </p:cNvSpPr>
          <p:nvPr>
            <p:ph type="sldNum" sz="quarter" idx="5"/>
          </p:nvPr>
        </p:nvSpPr>
        <p:spPr/>
        <p:txBody>
          <a:bodyPr/>
          <a:lstStyle/>
          <a:p>
            <a:fld id="{93B86E86-DB0D-4E00-B1FF-AB0D7FF3C965}" type="slidenum">
              <a:rPr lang="en-US" altLang="zh-CN" smtClean="0"/>
              <a:pPr/>
              <a:t>20</a:t>
            </a:fld>
            <a:endParaRPr lang="en-US" altLang="zh-CN"/>
          </a:p>
        </p:txBody>
      </p:sp>
    </p:spTree>
    <p:extLst>
      <p:ext uri="{BB962C8B-B14F-4D97-AF65-F5344CB8AC3E}">
        <p14:creationId xmlns:p14="http://schemas.microsoft.com/office/powerpoint/2010/main" val="40771779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DB1815B0-4057-4D94-8359-D7EEB5C15893}" type="slidenum">
              <a:rPr lang="en-US" altLang="zh-CN"/>
              <a:pPr eaLnBrk="1" hangingPunct="1"/>
              <a:t>2</a:t>
            </a:fld>
            <a:endParaRPr lang="en-US" altLang="zh-CN"/>
          </a:p>
        </p:txBody>
      </p:sp>
      <p:sp>
        <p:nvSpPr>
          <p:cNvPr id="68611" name="Rectangle 2"/>
          <p:cNvSpPr>
            <a:spLocks noGrp="1" noRot="1" noChangeAspect="1" noChangeArrowheads="1" noTextEdit="1"/>
          </p:cNvSpPr>
          <p:nvPr>
            <p:ph type="sldImg"/>
          </p:nvPr>
        </p:nvSpPr>
        <p:spPr>
          <a:ln/>
        </p:spPr>
      </p:sp>
      <p:sp>
        <p:nvSpPr>
          <p:cNvPr id="686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dirty="0">
                <a:latin typeface="Arial" panose="020B0604020202020204" pitchFamily="34" charset="0"/>
              </a:rPr>
              <a:t>In today’s lecture, we will warm up with computer design basics</a:t>
            </a:r>
          </a:p>
        </p:txBody>
      </p:sp>
    </p:spTree>
    <p:extLst>
      <p:ext uri="{BB962C8B-B14F-4D97-AF65-F5344CB8AC3E}">
        <p14:creationId xmlns:p14="http://schemas.microsoft.com/office/powerpoint/2010/main" val="40023871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t>
            </a:r>
            <a:r>
              <a:rPr lang="en-CN" dirty="0"/>
              <a:t>he other law is the Moore’s Law;</a:t>
            </a:r>
          </a:p>
          <a:p>
            <a:endParaRPr lang="en-CN" dirty="0"/>
          </a:p>
          <a:p>
            <a:r>
              <a:rPr lang="en-US" dirty="0"/>
              <a:t>G</a:t>
            </a:r>
            <a:r>
              <a:rPr lang="en-CN" dirty="0"/>
              <a:t>iven the same chip size and lower bound of transistors, the number of transistors per chip cannot always increase;</a:t>
            </a:r>
          </a:p>
        </p:txBody>
      </p:sp>
      <p:sp>
        <p:nvSpPr>
          <p:cNvPr id="4" name="Slide Number Placeholder 3"/>
          <p:cNvSpPr>
            <a:spLocks noGrp="1"/>
          </p:cNvSpPr>
          <p:nvPr>
            <p:ph type="sldNum" sz="quarter" idx="5"/>
          </p:nvPr>
        </p:nvSpPr>
        <p:spPr/>
        <p:txBody>
          <a:bodyPr/>
          <a:lstStyle/>
          <a:p>
            <a:fld id="{93B86E86-DB0D-4E00-B1FF-AB0D7FF3C965}" type="slidenum">
              <a:rPr lang="en-US" altLang="zh-CN" smtClean="0"/>
              <a:pPr/>
              <a:t>21</a:t>
            </a:fld>
            <a:endParaRPr lang="en-US" altLang="zh-CN"/>
          </a:p>
        </p:txBody>
      </p:sp>
    </p:spTree>
    <p:extLst>
      <p:ext uri="{BB962C8B-B14F-4D97-AF65-F5344CB8AC3E}">
        <p14:creationId xmlns:p14="http://schemas.microsoft.com/office/powerpoint/2010/main" val="416425968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a:t>
            </a:r>
            <a:r>
              <a:rPr lang="en-CN" dirty="0"/>
              <a:t>hese changes force the microprocessor industry to use multiple efficient processors or cores instead of a single inefficient processor</a:t>
            </a:r>
          </a:p>
          <a:p>
            <a:endParaRPr lang="en-CN"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a:t>
            </a:r>
            <a:r>
              <a:rPr lang="en-CN" dirty="0"/>
              <a:t>his milestone signaled a historic switch from relying solely on instruction-level parallelism to data-level parallelism and thread-level parallelism</a:t>
            </a:r>
          </a:p>
          <a:p>
            <a:endParaRPr lang="en-CN" dirty="0"/>
          </a:p>
        </p:txBody>
      </p:sp>
      <p:sp>
        <p:nvSpPr>
          <p:cNvPr id="4" name="Slide Number Placeholder 3"/>
          <p:cNvSpPr>
            <a:spLocks noGrp="1"/>
          </p:cNvSpPr>
          <p:nvPr>
            <p:ph type="sldNum" sz="quarter" idx="5"/>
          </p:nvPr>
        </p:nvSpPr>
        <p:spPr/>
        <p:txBody>
          <a:bodyPr/>
          <a:lstStyle/>
          <a:p>
            <a:fld id="{93B86E86-DB0D-4E00-B1FF-AB0D7FF3C965}" type="slidenum">
              <a:rPr lang="en-US" altLang="zh-CN" smtClean="0"/>
              <a:pPr/>
              <a:t>22</a:t>
            </a:fld>
            <a:endParaRPr lang="en-US" altLang="zh-CN"/>
          </a:p>
        </p:txBody>
      </p:sp>
    </p:spTree>
    <p:extLst>
      <p:ext uri="{BB962C8B-B14F-4D97-AF65-F5344CB8AC3E}">
        <p14:creationId xmlns:p14="http://schemas.microsoft.com/office/powerpoint/2010/main" val="19154519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However, </a:t>
            </a:r>
            <a:r>
              <a:rPr lang="en-CN" dirty="0"/>
              <a:t>DLP, TLP, and request-level parallism require the restructuring of the application, a major new burden for programmers</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CN"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a:t>
            </a:r>
            <a:r>
              <a:rPr lang="en-CN" dirty="0"/>
              <a:t>o what extent can parallelism speed up program?</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Q</a:t>
            </a:r>
            <a:r>
              <a:rPr lang="en-CN" dirty="0"/>
              <a:t>uantified by Amdahl’s Law: Equation</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CN"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CN"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CN" dirty="0"/>
          </a:p>
          <a:p>
            <a:endParaRPr lang="en-CN" dirty="0"/>
          </a:p>
        </p:txBody>
      </p:sp>
      <p:sp>
        <p:nvSpPr>
          <p:cNvPr id="4" name="Slide Number Placeholder 3"/>
          <p:cNvSpPr>
            <a:spLocks noGrp="1"/>
          </p:cNvSpPr>
          <p:nvPr>
            <p:ph type="sldNum" sz="quarter" idx="5"/>
          </p:nvPr>
        </p:nvSpPr>
        <p:spPr/>
        <p:txBody>
          <a:bodyPr/>
          <a:lstStyle/>
          <a:p>
            <a:fld id="{93B86E86-DB0D-4E00-B1FF-AB0D7FF3C965}" type="slidenum">
              <a:rPr lang="en-US" altLang="zh-CN" smtClean="0"/>
              <a:pPr/>
              <a:t>23</a:t>
            </a:fld>
            <a:endParaRPr lang="en-US" altLang="zh-CN"/>
          </a:p>
        </p:txBody>
      </p:sp>
    </p:spTree>
    <p:extLst>
      <p:ext uri="{BB962C8B-B14F-4D97-AF65-F5344CB8AC3E}">
        <p14:creationId xmlns:p14="http://schemas.microsoft.com/office/powerpoint/2010/main" val="100495715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However, </a:t>
            </a:r>
            <a:r>
              <a:rPr lang="en-CN" dirty="0"/>
              <a:t>DLP, TLP, and request-level paral require the restructuring of the application, a major new burden for programmers</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CN"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a:t>
            </a:r>
            <a:r>
              <a:rPr lang="en-CN" dirty="0"/>
              <a:t>o what extent can parallelism speed up program?</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Q</a:t>
            </a:r>
            <a:r>
              <a:rPr lang="en-CN" dirty="0"/>
              <a:t>uantified by Amdahl’s Law: Equation</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CN"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pitchFamily="2" charset="-122"/>
                <a:cs typeface="+mn-cs"/>
              </a:rPr>
              <a:t>It prescribes practical limits to the number of useful cores per chip. </a:t>
            </a:r>
            <a:endParaRPr lang="en-CN"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Example: I</a:t>
            </a:r>
            <a:r>
              <a:rPr lang="en-CN" dirty="0"/>
              <a:t>f 10% of the task is serial, then the maximum performance benefit from parallelism is 10 no matter how many cores you put on the chip</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CN"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CN" dirty="0"/>
          </a:p>
          <a:p>
            <a:endParaRPr lang="en-CN" dirty="0"/>
          </a:p>
        </p:txBody>
      </p:sp>
      <p:sp>
        <p:nvSpPr>
          <p:cNvPr id="4" name="Slide Number Placeholder 3"/>
          <p:cNvSpPr>
            <a:spLocks noGrp="1"/>
          </p:cNvSpPr>
          <p:nvPr>
            <p:ph type="sldNum" sz="quarter" idx="5"/>
          </p:nvPr>
        </p:nvSpPr>
        <p:spPr/>
        <p:txBody>
          <a:bodyPr/>
          <a:lstStyle/>
          <a:p>
            <a:fld id="{93B86E86-DB0D-4E00-B1FF-AB0D7FF3C965}" type="slidenum">
              <a:rPr lang="en-US" altLang="zh-CN" smtClean="0"/>
              <a:pPr/>
              <a:t>24</a:t>
            </a:fld>
            <a:endParaRPr lang="en-US" altLang="zh-CN"/>
          </a:p>
        </p:txBody>
      </p:sp>
    </p:spTree>
    <p:extLst>
      <p:ext uri="{BB962C8B-B14F-4D97-AF65-F5344CB8AC3E}">
        <p14:creationId xmlns:p14="http://schemas.microsoft.com/office/powerpoint/2010/main" val="305570128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However, </a:t>
            </a:r>
            <a:r>
              <a:rPr lang="en-CN" dirty="0"/>
              <a:t>DLP, TLP, and request-level paral require the restructuring of the application, a major new burden for programmers</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CN"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a:t>
            </a:r>
            <a:r>
              <a:rPr lang="en-CN" dirty="0"/>
              <a:t>o what extent can parallelism speed up program?</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Q</a:t>
            </a:r>
            <a:r>
              <a:rPr lang="en-CN" dirty="0"/>
              <a:t>uantified by Amdahl’s Law: Equation</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CN"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pitchFamily="2" charset="-122"/>
                <a:cs typeface="+mn-cs"/>
              </a:rPr>
              <a:t>It prescribes practical limits to the number of useful cores per chip. </a:t>
            </a:r>
            <a:endParaRPr lang="en-CN"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Example: I</a:t>
            </a:r>
            <a:r>
              <a:rPr lang="en-CN" dirty="0"/>
              <a:t>f 10% of the task is serial, then the maximum performance benefit from parallelism is 10 no matter how many cores you put on the chip</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CN"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CN" dirty="0"/>
          </a:p>
          <a:p>
            <a:endParaRPr lang="en-CN" dirty="0"/>
          </a:p>
        </p:txBody>
      </p:sp>
      <p:sp>
        <p:nvSpPr>
          <p:cNvPr id="4" name="Slide Number Placeholder 3"/>
          <p:cNvSpPr>
            <a:spLocks noGrp="1"/>
          </p:cNvSpPr>
          <p:nvPr>
            <p:ph type="sldNum" sz="quarter" idx="5"/>
          </p:nvPr>
        </p:nvSpPr>
        <p:spPr/>
        <p:txBody>
          <a:bodyPr/>
          <a:lstStyle/>
          <a:p>
            <a:fld id="{93B86E86-DB0D-4E00-B1FF-AB0D7FF3C965}" type="slidenum">
              <a:rPr lang="en-US" altLang="zh-CN" smtClean="0"/>
              <a:pPr/>
              <a:t>25</a:t>
            </a:fld>
            <a:endParaRPr lang="en-US" altLang="zh-CN"/>
          </a:p>
        </p:txBody>
      </p:sp>
    </p:spTree>
    <p:extLst>
      <p:ext uri="{BB962C8B-B14F-4D97-AF65-F5344CB8AC3E}">
        <p14:creationId xmlns:p14="http://schemas.microsoft.com/office/powerpoint/2010/main" val="60748565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err="1"/>
              <a:t>Lhadma's</a:t>
            </a:r>
            <a:r>
              <a:rPr lang="en-US" dirty="0"/>
              <a:t> Law cautions that in pursuit of optimizing the common case, the uncommon case shouldn't be slowed down too much.</a:t>
            </a:r>
            <a:endParaRPr lang="en-CN" dirty="0"/>
          </a:p>
        </p:txBody>
      </p:sp>
      <p:sp>
        <p:nvSpPr>
          <p:cNvPr id="4" name="Slide Number Placeholder 3"/>
          <p:cNvSpPr>
            <a:spLocks noGrp="1"/>
          </p:cNvSpPr>
          <p:nvPr>
            <p:ph type="sldNum" sz="quarter" idx="5"/>
          </p:nvPr>
        </p:nvSpPr>
        <p:spPr/>
        <p:txBody>
          <a:bodyPr/>
          <a:lstStyle/>
          <a:p>
            <a:fld id="{93B86E86-DB0D-4E00-B1FF-AB0D7FF3C965}" type="slidenum">
              <a:rPr lang="en-US" altLang="zh-CN" smtClean="0"/>
              <a:pPr/>
              <a:t>27</a:t>
            </a:fld>
            <a:endParaRPr lang="en-US" altLang="zh-CN"/>
          </a:p>
        </p:txBody>
      </p:sp>
    </p:spTree>
    <p:extLst>
      <p:ext uri="{BB962C8B-B14F-4D97-AF65-F5344CB8AC3E}">
        <p14:creationId xmlns:p14="http://schemas.microsoft.com/office/powerpoint/2010/main" val="203513488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1C1542FF-DAF6-4221-8E25-89729DECA784}" type="slidenum">
              <a:rPr lang="en-US" altLang="zh-CN"/>
              <a:pPr eaLnBrk="1" hangingPunct="1"/>
              <a:t>28</a:t>
            </a:fld>
            <a:endParaRPr lang="en-US" altLang="zh-CN"/>
          </a:p>
        </p:txBody>
      </p:sp>
      <p:sp>
        <p:nvSpPr>
          <p:cNvPr id="71683" name="Rectangle 2"/>
          <p:cNvSpPr>
            <a:spLocks noGrp="1" noRot="1" noChangeAspect="1" noChangeArrowheads="1" noTextEdit="1"/>
          </p:cNvSpPr>
          <p:nvPr>
            <p:ph type="sldImg"/>
          </p:nvPr>
        </p:nvSpPr>
        <p:spPr>
          <a:ln/>
        </p:spPr>
      </p:sp>
      <p:sp>
        <p:nvSpPr>
          <p:cNvPr id="716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Arial" panose="020B0604020202020204" pitchFamily="34" charset="0"/>
              </a:rPr>
              <a:t>Since all our discussions in this course will relate to computers, then what kinds/types of computers do you know or have? Any examples?</a:t>
            </a:r>
          </a:p>
        </p:txBody>
      </p:sp>
    </p:spTree>
    <p:extLst>
      <p:ext uri="{BB962C8B-B14F-4D97-AF65-F5344CB8AC3E}">
        <p14:creationId xmlns:p14="http://schemas.microsoft.com/office/powerpoint/2010/main" val="383010208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9E95D6E1-00DC-479F-976F-1B2BBCA60C99}" type="slidenum">
              <a:rPr lang="en-US" altLang="zh-CN"/>
              <a:pPr eaLnBrk="1" hangingPunct="1"/>
              <a:t>29</a:t>
            </a:fld>
            <a:endParaRPr lang="en-US" altLang="zh-CN"/>
          </a:p>
        </p:txBody>
      </p:sp>
      <p:sp>
        <p:nvSpPr>
          <p:cNvPr id="72707" name="Rectangle 2"/>
          <p:cNvSpPr>
            <a:spLocks noGrp="1" noRot="1" noChangeAspect="1" noChangeArrowheads="1" noTextEdit="1"/>
          </p:cNvSpPr>
          <p:nvPr>
            <p:ph type="sldImg"/>
          </p:nvPr>
        </p:nvSpPr>
        <p:spPr>
          <a:ln/>
        </p:spPr>
      </p:sp>
      <p:sp>
        <p:nvSpPr>
          <p:cNvPr id="727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dirty="0">
                <a:latin typeface="Arial" panose="020B0604020202020204" pitchFamily="34" charset="0"/>
              </a:rPr>
              <a:t>Good examples; All those computers you’ve just mentioned fall into these five classes.</a:t>
            </a:r>
          </a:p>
          <a:p>
            <a:pPr eaLnBrk="1" hangingPunct="1"/>
            <a:endParaRPr lang="en-US" altLang="zh-CN" dirty="0">
              <a:latin typeface="Arial" panose="020B0604020202020204" pitchFamily="34" charset="0"/>
            </a:endParaRPr>
          </a:p>
          <a:p>
            <a:pPr eaLnBrk="1" hangingPunct="1"/>
            <a:r>
              <a:rPr lang="en-US" altLang="zh-CN" dirty="0">
                <a:latin typeface="Arial" panose="020B0604020202020204" pitchFamily="34" charset="0"/>
              </a:rPr>
              <a:t>The first one is personal mobile device.</a:t>
            </a:r>
          </a:p>
        </p:txBody>
      </p:sp>
    </p:spTree>
    <p:extLst>
      <p:ext uri="{BB962C8B-B14F-4D97-AF65-F5344CB8AC3E}">
        <p14:creationId xmlns:p14="http://schemas.microsoft.com/office/powerpoint/2010/main" val="59679051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E9D61FEE-3C51-47DA-B74C-95D06EF4A281}" type="slidenum">
              <a:rPr lang="en-US" altLang="zh-CN"/>
              <a:pPr eaLnBrk="1" hangingPunct="1"/>
              <a:t>30</a:t>
            </a:fld>
            <a:endParaRPr lang="en-US" altLang="zh-CN"/>
          </a:p>
        </p:txBody>
      </p:sp>
      <p:sp>
        <p:nvSpPr>
          <p:cNvPr id="73731" name="Rectangle 2"/>
          <p:cNvSpPr>
            <a:spLocks noGrp="1" noRot="1" noChangeAspect="1" noChangeArrowheads="1" noTextEdit="1"/>
          </p:cNvSpPr>
          <p:nvPr>
            <p:ph type="sldImg"/>
          </p:nvPr>
        </p:nvSpPr>
        <p:spPr>
          <a:ln/>
        </p:spPr>
      </p:sp>
      <p:sp>
        <p:nvSpPr>
          <p:cNvPr id="737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dirty="0">
                <a:latin typeface="Arial" panose="020B0604020202020204" pitchFamily="34" charset="0"/>
              </a:rPr>
              <a:t>Personal mobile devices, such as smartphones and tablets, are the most pervasive computers nowadays. </a:t>
            </a:r>
          </a:p>
          <a:p>
            <a:pPr eaLnBrk="1" hangingPunct="1"/>
            <a:endParaRPr lang="en-US" altLang="zh-CN" dirty="0">
              <a:latin typeface="Arial" panose="020B0604020202020204" pitchFamily="34" charset="0"/>
            </a:endParaRPr>
          </a:p>
          <a:p>
            <a:pPr eaLnBrk="1" hangingPunct="1"/>
            <a:r>
              <a:rPr lang="en-US" altLang="zh-CN" dirty="0">
                <a:latin typeface="Arial" panose="020B0604020202020204" pitchFamily="34" charset="0"/>
              </a:rPr>
              <a:t>They have small size, high portability, yet low cost.</a:t>
            </a:r>
          </a:p>
        </p:txBody>
      </p:sp>
    </p:spTree>
    <p:extLst>
      <p:ext uri="{BB962C8B-B14F-4D97-AF65-F5344CB8AC3E}">
        <p14:creationId xmlns:p14="http://schemas.microsoft.com/office/powerpoint/2010/main" val="3035293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幻灯片图像占位符 1"/>
          <p:cNvSpPr>
            <a:spLocks noGrp="1" noRot="1" noChangeAspect="1" noTextEdit="1"/>
          </p:cNvSpPr>
          <p:nvPr>
            <p:ph type="sldImg"/>
          </p:nvPr>
        </p:nvSpPr>
        <p:spPr>
          <a:ln/>
        </p:spPr>
      </p:sp>
      <p:sp>
        <p:nvSpPr>
          <p:cNvPr id="7475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Arial" panose="020B0604020202020204" pitchFamily="34" charset="0"/>
              </a:rPr>
              <a:t>In comparison with more expensive computers like pcs or laptops, </a:t>
            </a:r>
          </a:p>
          <a:p>
            <a:pPr eaLnBrk="1" hangingPunct="1"/>
            <a:r>
              <a:rPr lang="en-US" altLang="zh-CN">
                <a:latin typeface="Arial" panose="020B0604020202020204" pitchFamily="34" charset="0"/>
              </a:rPr>
              <a:t>PMD’s low cost owes to their less expensive packaging and absence of fan for cooling.</a:t>
            </a:r>
            <a:endParaRPr lang="zh-CN" altLang="en-US">
              <a:latin typeface="Arial" panose="020B0604020202020204" pitchFamily="34" charset="0"/>
            </a:endParaRPr>
          </a:p>
        </p:txBody>
      </p:sp>
      <p:sp>
        <p:nvSpPr>
          <p:cNvPr id="7475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4124F143-1A12-4018-8D7D-1230EF07738E}" type="slidenum">
              <a:rPr lang="en-US" altLang="zh-CN"/>
              <a:pPr eaLnBrk="1" hangingPunct="1"/>
              <a:t>31</a:t>
            </a:fld>
            <a:endParaRPr lang="en-US" altLang="zh-CN"/>
          </a:p>
        </p:txBody>
      </p:sp>
    </p:spTree>
    <p:extLst>
      <p:ext uri="{BB962C8B-B14F-4D97-AF65-F5344CB8AC3E}">
        <p14:creationId xmlns:p14="http://schemas.microsoft.com/office/powerpoint/2010/main" val="10780204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34BA4E1C-1614-4442-843F-C3C6CCC2EA1F}" type="slidenum">
              <a:rPr lang="en-US" altLang="zh-CN"/>
              <a:pPr eaLnBrk="1" hangingPunct="1"/>
              <a:t>3</a:t>
            </a:fld>
            <a:endParaRPr lang="en-US" altLang="zh-CN"/>
          </a:p>
        </p:txBody>
      </p:sp>
      <p:sp>
        <p:nvSpPr>
          <p:cNvPr id="69635" name="Rectangle 2"/>
          <p:cNvSpPr>
            <a:spLocks noGrp="1" noRot="1" noChangeAspect="1" noChangeArrowheads="1" noTextEdit="1"/>
          </p:cNvSpPr>
          <p:nvPr>
            <p:ph type="sldImg"/>
          </p:nvPr>
        </p:nvSpPr>
        <p:spPr>
          <a:ln/>
        </p:spPr>
      </p:sp>
      <p:sp>
        <p:nvSpPr>
          <p:cNvPr id="696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Arial" panose="020B0604020202020204" pitchFamily="34" charset="0"/>
              </a:rPr>
              <a:t>such as computer classes, major techniques for fast computation, and the definition of computer architecture.</a:t>
            </a:r>
          </a:p>
          <a:p>
            <a:pPr eaLnBrk="1" hangingPunct="1"/>
            <a:endParaRPr lang="en-US" altLang="zh-CN">
              <a:latin typeface="Arial" panose="020B0604020202020204" pitchFamily="34" charset="0"/>
            </a:endParaRPr>
          </a:p>
          <a:p>
            <a:pPr eaLnBrk="1" hangingPunct="1"/>
            <a:endParaRPr lang="en-US" altLang="zh-CN">
              <a:latin typeface="Arial" panose="020B0604020202020204" pitchFamily="34" charset="0"/>
            </a:endParaRPr>
          </a:p>
          <a:p>
            <a:pPr eaLnBrk="1" hangingPunct="1"/>
            <a:r>
              <a:rPr lang="en-US" altLang="zh-CN">
                <a:latin typeface="Arial" panose="020B0604020202020204" pitchFamily="34" charset="0"/>
              </a:rPr>
              <a:t>Only after we know in what ways we are evaluating computer performance can we know what to guarantee and improve upon designing computer architecture</a:t>
            </a:r>
          </a:p>
          <a:p>
            <a:pPr eaLnBrk="1" hangingPunct="1"/>
            <a:endParaRPr lang="en-US" altLang="zh-CN">
              <a:latin typeface="Arial" panose="020B0604020202020204" pitchFamily="34" charset="0"/>
            </a:endParaRPr>
          </a:p>
        </p:txBody>
      </p:sp>
    </p:spTree>
    <p:extLst>
      <p:ext uri="{BB962C8B-B14F-4D97-AF65-F5344CB8AC3E}">
        <p14:creationId xmlns:p14="http://schemas.microsoft.com/office/powerpoint/2010/main" val="121360625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幻灯片图像占位符 1"/>
          <p:cNvSpPr>
            <a:spLocks noGrp="1" noRot="1" noChangeAspect="1" noTextEdit="1"/>
          </p:cNvSpPr>
          <p:nvPr>
            <p:ph type="sldImg"/>
          </p:nvPr>
        </p:nvSpPr>
        <p:spPr>
          <a:ln/>
        </p:spPr>
      </p:sp>
      <p:sp>
        <p:nvSpPr>
          <p:cNvPr id="7577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dirty="0">
                <a:latin typeface="Arial" panose="020B0604020202020204" pitchFamily="34" charset="0"/>
              </a:rPr>
              <a:t>The expectation for PMD’s responsiveness is that it should satisfy real-time performance constraint.</a:t>
            </a:r>
          </a:p>
          <a:p>
            <a:pPr eaLnBrk="1" hangingPunct="1"/>
            <a:r>
              <a:rPr lang="en-US" altLang="zh-CN" dirty="0">
                <a:latin typeface="Arial" panose="020B0604020202020204" pitchFamily="34" charset="0"/>
              </a:rPr>
              <a:t>For this, a segment of the application has an absolute maximum execution time.</a:t>
            </a:r>
          </a:p>
          <a:p>
            <a:pPr eaLnBrk="1" hangingPunct="1"/>
            <a:r>
              <a:rPr lang="en-US" altLang="zh-CN" dirty="0">
                <a:latin typeface="Arial" panose="020B0604020202020204" pitchFamily="34" charset="0"/>
              </a:rPr>
              <a:t>For example, in playing a video on a PMD, the time to process each video frame should be limited, since the processor must accept and process the next frame shortly.</a:t>
            </a:r>
          </a:p>
          <a:p>
            <a:pPr eaLnBrk="1" hangingPunct="1"/>
            <a:endParaRPr lang="en-US" altLang="zh-CN" dirty="0">
              <a:latin typeface="Arial" panose="020B0604020202020204" pitchFamily="34" charset="0"/>
            </a:endParaRPr>
          </a:p>
          <a:p>
            <a:pPr eaLnBrk="1" hangingPunct="1"/>
            <a:r>
              <a:rPr lang="en-US" altLang="zh-CN" dirty="0">
                <a:latin typeface="Arial" panose="020B0604020202020204" pitchFamily="34" charset="0"/>
              </a:rPr>
              <a:t>However, real-time performance is a very strict requirement; it’s hard to satisfy. </a:t>
            </a:r>
          </a:p>
        </p:txBody>
      </p:sp>
      <p:sp>
        <p:nvSpPr>
          <p:cNvPr id="75780"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84557D8E-870D-4893-8CE1-5AB4566FEFB9}" type="slidenum">
              <a:rPr lang="en-US" altLang="zh-CN"/>
              <a:pPr eaLnBrk="1" hangingPunct="1"/>
              <a:t>32</a:t>
            </a:fld>
            <a:endParaRPr lang="en-US" altLang="zh-CN"/>
          </a:p>
        </p:txBody>
      </p:sp>
    </p:spTree>
    <p:extLst>
      <p:ext uri="{BB962C8B-B14F-4D97-AF65-F5344CB8AC3E}">
        <p14:creationId xmlns:p14="http://schemas.microsoft.com/office/powerpoint/2010/main" val="89720127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幻灯片图像占位符 1"/>
          <p:cNvSpPr>
            <a:spLocks noGrp="1" noRot="1" noChangeAspect="1" noTextEdit="1"/>
          </p:cNvSpPr>
          <p:nvPr>
            <p:ph type="sldImg"/>
          </p:nvPr>
        </p:nvSpPr>
        <p:spPr>
          <a:ln/>
        </p:spPr>
      </p:sp>
      <p:sp>
        <p:nvSpPr>
          <p:cNvPr id="7680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dirty="0">
                <a:latin typeface="Arial" panose="020B0604020202020204" pitchFamily="34" charset="0"/>
              </a:rPr>
              <a:t>As an alternative, some applications choose soft real-time performance, </a:t>
            </a:r>
          </a:p>
          <a:p>
            <a:pPr eaLnBrk="1" hangingPunct="1"/>
            <a:r>
              <a:rPr lang="en-US" altLang="zh-CN" dirty="0">
                <a:latin typeface="Arial" panose="020B0604020202020204" pitchFamily="34" charset="0"/>
              </a:rPr>
              <a:t>which tolerates occasionally missed time constraint on an event, as long as not too many are missed.</a:t>
            </a:r>
          </a:p>
        </p:txBody>
      </p:sp>
      <p:sp>
        <p:nvSpPr>
          <p:cNvPr id="76804"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FA79F713-763A-4F32-B677-1B16ECF7E380}" type="slidenum">
              <a:rPr lang="en-US" altLang="zh-CN"/>
              <a:pPr eaLnBrk="1" hangingPunct="1"/>
              <a:t>33</a:t>
            </a:fld>
            <a:endParaRPr lang="en-US" altLang="zh-CN"/>
          </a:p>
        </p:txBody>
      </p:sp>
    </p:spTree>
    <p:extLst>
      <p:ext uri="{BB962C8B-B14F-4D97-AF65-F5344CB8AC3E}">
        <p14:creationId xmlns:p14="http://schemas.microsoft.com/office/powerpoint/2010/main" val="184755719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D1FD47D7-1C52-4A70-90CE-1F0606F195C1}" type="slidenum">
              <a:rPr lang="en-US" altLang="zh-CN"/>
              <a:pPr eaLnBrk="1" hangingPunct="1"/>
              <a:t>34</a:t>
            </a:fld>
            <a:endParaRPr lang="en-US" altLang="zh-CN"/>
          </a:p>
        </p:txBody>
      </p:sp>
      <p:sp>
        <p:nvSpPr>
          <p:cNvPr id="77827" name="Rectangle 2"/>
          <p:cNvSpPr>
            <a:spLocks noGrp="1" noRot="1" noChangeAspect="1" noChangeArrowheads="1" noTextEdit="1"/>
          </p:cNvSpPr>
          <p:nvPr>
            <p:ph type="sldImg"/>
          </p:nvPr>
        </p:nvSpPr>
        <p:spPr>
          <a:ln/>
        </p:spPr>
      </p:sp>
      <p:sp>
        <p:nvSpPr>
          <p:cNvPr id="778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dirty="0">
                <a:latin typeface="Arial" panose="020B0604020202020204" pitchFamily="34" charset="0"/>
              </a:rPr>
              <a:t>For PMD, Memory can be a substantial portion of the system cost; We need to economize memory usage. PMD hosts various applications and thus large volume of code; so we can optimize code size toward memory efficiency;</a:t>
            </a:r>
          </a:p>
          <a:p>
            <a:pPr eaLnBrk="1" hangingPunct="1"/>
            <a:endParaRPr lang="en-US" altLang="zh-CN" dirty="0">
              <a:latin typeface="Arial" panose="020B0604020202020204" pitchFamily="34" charset="0"/>
            </a:endParaRPr>
          </a:p>
          <a:p>
            <a:pPr eaLnBrk="1" hangingPunct="1"/>
            <a:r>
              <a:rPr lang="en-US" altLang="zh-CN" dirty="0">
                <a:latin typeface="Arial" panose="020B0604020202020204" pitchFamily="34" charset="0"/>
              </a:rPr>
              <a:t>Besides, PMD also has limited power and has no fan for cooling; so economizing battery usage and heat dissipation technique are key to save energy;</a:t>
            </a:r>
          </a:p>
        </p:txBody>
      </p:sp>
    </p:spTree>
    <p:extLst>
      <p:ext uri="{BB962C8B-B14F-4D97-AF65-F5344CB8AC3E}">
        <p14:creationId xmlns:p14="http://schemas.microsoft.com/office/powerpoint/2010/main" val="287913026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433C4283-2A8F-43F0-BD94-9C88919DEA06}" type="slidenum">
              <a:rPr lang="en-US" altLang="zh-CN"/>
              <a:pPr eaLnBrk="1" hangingPunct="1"/>
              <a:t>35</a:t>
            </a:fld>
            <a:endParaRPr lang="en-US" altLang="zh-CN"/>
          </a:p>
        </p:txBody>
      </p:sp>
      <p:sp>
        <p:nvSpPr>
          <p:cNvPr id="78851" name="Rectangle 2"/>
          <p:cNvSpPr>
            <a:spLocks noGrp="1" noRot="1" noChangeAspect="1" noChangeArrowheads="1" noTextEdit="1"/>
          </p:cNvSpPr>
          <p:nvPr>
            <p:ph type="sldImg"/>
          </p:nvPr>
        </p:nvSpPr>
        <p:spPr>
          <a:ln/>
        </p:spPr>
      </p:sp>
      <p:sp>
        <p:nvSpPr>
          <p:cNvPr id="788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Arial" panose="020B0604020202020204" pitchFamily="34" charset="0"/>
              </a:rPr>
              <a:t>Desktops and laptops take largest market share and are most familiar to us.</a:t>
            </a:r>
          </a:p>
          <a:p>
            <a:pPr eaLnBrk="1" hangingPunct="1"/>
            <a:r>
              <a:rPr lang="en-US" altLang="zh-CN">
                <a:latin typeface="Arial" panose="020B0604020202020204" pitchFamily="34" charset="0"/>
              </a:rPr>
              <a:t>They range from low-end netbooks to high-end workstations.</a:t>
            </a:r>
          </a:p>
          <a:p>
            <a:pPr eaLnBrk="1" hangingPunct="1"/>
            <a:endParaRPr lang="en-US" altLang="zh-CN">
              <a:latin typeface="Arial" panose="020B0604020202020204" pitchFamily="34" charset="0"/>
            </a:endParaRPr>
          </a:p>
          <a:p>
            <a:pPr eaLnBrk="1" hangingPunct="1"/>
            <a:r>
              <a:rPr lang="en-US" altLang="zh-CN">
                <a:latin typeface="Arial" panose="020B0604020202020204" pitchFamily="34" charset="0"/>
              </a:rPr>
              <a:t>They usually cost hundreds to thousands of dollars</a:t>
            </a:r>
          </a:p>
        </p:txBody>
      </p:sp>
    </p:spTree>
    <p:extLst>
      <p:ext uri="{BB962C8B-B14F-4D97-AF65-F5344CB8AC3E}">
        <p14:creationId xmlns:p14="http://schemas.microsoft.com/office/powerpoint/2010/main" val="314551676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E4047125-D46D-4CA0-93B3-063D0A8CF17E}" type="slidenum">
              <a:rPr lang="en-US" altLang="zh-CN"/>
              <a:pPr eaLnBrk="1" hangingPunct="1"/>
              <a:t>36</a:t>
            </a:fld>
            <a:endParaRPr lang="en-US" altLang="zh-CN"/>
          </a:p>
        </p:txBody>
      </p:sp>
      <p:sp>
        <p:nvSpPr>
          <p:cNvPr id="79875" name="Rectangle 2"/>
          <p:cNvSpPr>
            <a:spLocks noGrp="1" noRot="1" noChangeAspect="1" noChangeArrowheads="1" noTextEdit="1"/>
          </p:cNvSpPr>
          <p:nvPr>
            <p:ph type="sldImg"/>
          </p:nvPr>
        </p:nvSpPr>
        <p:spPr>
          <a:ln/>
        </p:spPr>
      </p:sp>
      <p:sp>
        <p:nvSpPr>
          <p:cNvPr id="798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Arial" panose="020B0604020202020204" pitchFamily="34" charset="0"/>
              </a:rPr>
              <a:t>Desktops deliver high performance but cost affordable prices.</a:t>
            </a:r>
          </a:p>
          <a:p>
            <a:pPr eaLnBrk="1" hangingPunct="1"/>
            <a:r>
              <a:rPr lang="en-US" altLang="zh-CN">
                <a:latin typeface="Arial" panose="020B0604020202020204" pitchFamily="34" charset="0"/>
              </a:rPr>
              <a:t>So they are the most important to customers and hence to computer designers.</a:t>
            </a:r>
          </a:p>
        </p:txBody>
      </p:sp>
    </p:spTree>
    <p:extLst>
      <p:ext uri="{BB962C8B-B14F-4D97-AF65-F5344CB8AC3E}">
        <p14:creationId xmlns:p14="http://schemas.microsoft.com/office/powerpoint/2010/main" val="204126866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幻灯片图像占位符 1"/>
          <p:cNvSpPr>
            <a:spLocks noGrp="1" noRot="1" noChangeAspect="1" noTextEdit="1"/>
          </p:cNvSpPr>
          <p:nvPr>
            <p:ph type="sldImg"/>
          </p:nvPr>
        </p:nvSpPr>
        <p:spPr>
          <a:ln/>
        </p:spPr>
      </p:sp>
      <p:sp>
        <p:nvSpPr>
          <p:cNvPr id="8089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Arial" panose="020B0604020202020204" pitchFamily="34" charset="0"/>
              </a:rPr>
              <a:t>Servers aim to provide large-scale and reliable file and computing services to desktops connected to them.</a:t>
            </a:r>
          </a:p>
          <a:p>
            <a:pPr eaLnBrk="1" hangingPunct="1"/>
            <a:r>
              <a:rPr lang="en-US" altLang="zh-CN">
                <a:latin typeface="Arial" panose="020B0604020202020204" pitchFamily="34" charset="0"/>
              </a:rPr>
              <a:t>They constitute the backbone of large-scale enterprise computing.</a:t>
            </a:r>
          </a:p>
        </p:txBody>
      </p:sp>
      <p:sp>
        <p:nvSpPr>
          <p:cNvPr id="80900"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F28C3A76-3DA8-4118-AB16-CA65E43799FA}" type="slidenum">
              <a:rPr lang="en-US" altLang="zh-CN"/>
              <a:pPr eaLnBrk="1" hangingPunct="1"/>
              <a:t>37</a:t>
            </a:fld>
            <a:endParaRPr lang="en-US" altLang="zh-CN"/>
          </a:p>
        </p:txBody>
      </p:sp>
    </p:spTree>
    <p:extLst>
      <p:ext uri="{BB962C8B-B14F-4D97-AF65-F5344CB8AC3E}">
        <p14:creationId xmlns:p14="http://schemas.microsoft.com/office/powerpoint/2010/main" val="351145102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BB0758AB-D73E-4D44-82B4-2E60EF3B44E5}" type="slidenum">
              <a:rPr lang="en-US" altLang="zh-CN"/>
              <a:pPr eaLnBrk="1" hangingPunct="1"/>
              <a:t>38</a:t>
            </a:fld>
            <a:endParaRPr lang="en-US" altLang="zh-CN"/>
          </a:p>
        </p:txBody>
      </p:sp>
      <p:sp>
        <p:nvSpPr>
          <p:cNvPr id="81923" name="Rectangle 2"/>
          <p:cNvSpPr>
            <a:spLocks noGrp="1" noRot="1" noChangeAspect="1" noChangeArrowheads="1" noTextEdit="1"/>
          </p:cNvSpPr>
          <p:nvPr>
            <p:ph type="sldImg"/>
          </p:nvPr>
        </p:nvSpPr>
        <p:spPr>
          <a:ln/>
        </p:spPr>
      </p:sp>
      <p:sp>
        <p:nvSpPr>
          <p:cNvPr id="819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Arial" panose="020B0604020202020204" pitchFamily="34" charset="0"/>
              </a:rPr>
              <a:t>The major character of servers should be high availability, as server down usually costs a lot to hosting services.</a:t>
            </a:r>
          </a:p>
          <a:p>
            <a:pPr eaLnBrk="1" hangingPunct="1"/>
            <a:r>
              <a:rPr lang="en-US" altLang="zh-CN">
                <a:latin typeface="Arial" panose="020B0604020202020204" pitchFamily="34" charset="0"/>
              </a:rPr>
              <a:t>For some critical network services like credit card authentication and ATM operations, server failure comes at too high a cost.  </a:t>
            </a:r>
          </a:p>
        </p:txBody>
      </p:sp>
    </p:spTree>
    <p:extLst>
      <p:ext uri="{BB962C8B-B14F-4D97-AF65-F5344CB8AC3E}">
        <p14:creationId xmlns:p14="http://schemas.microsoft.com/office/powerpoint/2010/main" val="170045216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幻灯片图像占位符 1"/>
          <p:cNvSpPr>
            <a:spLocks noGrp="1" noRot="1" noChangeAspect="1" noTextEdit="1"/>
          </p:cNvSpPr>
          <p:nvPr>
            <p:ph type="sldImg"/>
          </p:nvPr>
        </p:nvSpPr>
        <p:spPr>
          <a:ln/>
        </p:spPr>
      </p:sp>
      <p:sp>
        <p:nvSpPr>
          <p:cNvPr id="8294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dirty="0">
                <a:latin typeface="Arial" panose="020B0604020202020204" pitchFamily="34" charset="0"/>
              </a:rPr>
              <a:t>Servers should also be scalable, that is, they should be capable of handling a large volume of service requests. </a:t>
            </a:r>
          </a:p>
          <a:p>
            <a:pPr eaLnBrk="1" hangingPunct="1"/>
            <a:r>
              <a:rPr lang="en-US" altLang="zh-CN" dirty="0">
                <a:latin typeface="Arial" panose="020B0604020202020204" pitchFamily="34" charset="0"/>
              </a:rPr>
              <a:t>Toward this, it might need to enhance computing and storage capacity.</a:t>
            </a:r>
          </a:p>
          <a:p>
            <a:pPr eaLnBrk="1" hangingPunct="1"/>
            <a:endParaRPr lang="en-US" altLang="zh-CN" dirty="0">
              <a:latin typeface="Arial" panose="020B0604020202020204" pitchFamily="34" charset="0"/>
            </a:endParaRPr>
          </a:p>
          <a:p>
            <a:pPr eaLnBrk="1" hangingPunct="1"/>
            <a:r>
              <a:rPr lang="en-US" altLang="zh-CN" dirty="0">
                <a:latin typeface="Arial" panose="020B0604020202020204" pitchFamily="34" charset="0"/>
              </a:rPr>
              <a:t>We also expect that servers have high throughput, that is, handling more requests in a unit time.</a:t>
            </a:r>
          </a:p>
          <a:p>
            <a:pPr eaLnBrk="1" hangingPunct="1"/>
            <a:endParaRPr lang="en-US" altLang="zh-CN" dirty="0">
              <a:latin typeface="Arial" panose="020B0604020202020204" pitchFamily="34" charset="0"/>
            </a:endParaRPr>
          </a:p>
          <a:p>
            <a:pPr eaLnBrk="1" hangingPunct="1"/>
            <a:r>
              <a:rPr lang="en-US" altLang="zh-CN" dirty="0">
                <a:latin typeface="Arial" panose="020B0604020202020204" pitchFamily="34" charset="0"/>
              </a:rPr>
              <a:t>::</a:t>
            </a:r>
          </a:p>
          <a:p>
            <a:r>
              <a:rPr lang="en-US" sz="1200" kern="1200" dirty="0">
                <a:solidFill>
                  <a:schemeClr val="tx1"/>
                </a:solidFill>
                <a:effectLst/>
                <a:latin typeface="Arial" charset="0"/>
                <a:ea typeface="宋体" pitchFamily="2" charset="-122"/>
                <a:cs typeface="+mn-cs"/>
              </a:rPr>
              <a:t>A second key feature of server systems is scalability. Server systems often grow in response to an increasing demand for the services they support or an expansion in functional requirements. Thus the ability to scale up the computing capacity, the memory, the storage, and the I/O bandwidth of a server is crucial. </a:t>
            </a:r>
            <a:endParaRPr lang="en-US" dirty="0"/>
          </a:p>
          <a:p>
            <a:r>
              <a:rPr lang="en-US" sz="1200" kern="1200" dirty="0">
                <a:solidFill>
                  <a:schemeClr val="tx1"/>
                </a:solidFill>
                <a:effectLst/>
                <a:latin typeface="Arial" charset="0"/>
                <a:ea typeface="宋体" pitchFamily="2" charset="-122"/>
                <a:cs typeface="+mn-cs"/>
              </a:rPr>
              <a:t>Finally, servers are designed for efficient throughput. That is, the overall per- </a:t>
            </a:r>
            <a:r>
              <a:rPr lang="en-US" sz="1200" kern="1200" dirty="0" err="1">
                <a:solidFill>
                  <a:schemeClr val="tx1"/>
                </a:solidFill>
                <a:effectLst/>
                <a:latin typeface="Arial" charset="0"/>
                <a:ea typeface="宋体" pitchFamily="2" charset="-122"/>
                <a:cs typeface="+mn-cs"/>
              </a:rPr>
              <a:t>formance</a:t>
            </a:r>
            <a:r>
              <a:rPr lang="en-US" sz="1200" kern="1200" dirty="0">
                <a:solidFill>
                  <a:schemeClr val="tx1"/>
                </a:solidFill>
                <a:effectLst/>
                <a:latin typeface="Arial" charset="0"/>
                <a:ea typeface="宋体" pitchFamily="2" charset="-122"/>
                <a:cs typeface="+mn-cs"/>
              </a:rPr>
              <a:t> of the server—in terms of transactions per minute or web pages served per second—is what is crucial. Responsiveness to an individual request remains important, but overall efficiency and cost-effectiveness, as determined by how many requests can be handled in a unit time, are the key metrics for most servers. </a:t>
            </a:r>
            <a:endParaRPr lang="en-US" dirty="0"/>
          </a:p>
          <a:p>
            <a:pPr eaLnBrk="1" hangingPunct="1"/>
            <a:endParaRPr lang="zh-CN" altLang="en-US" dirty="0">
              <a:latin typeface="Arial" panose="020B0604020202020204" pitchFamily="34" charset="0"/>
            </a:endParaRPr>
          </a:p>
        </p:txBody>
      </p:sp>
      <p:sp>
        <p:nvSpPr>
          <p:cNvPr id="82948"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EBF4DCF4-08C2-4A1B-BB89-C95E6A123C80}" type="slidenum">
              <a:rPr lang="en-US" altLang="zh-CN"/>
              <a:pPr eaLnBrk="1" hangingPunct="1"/>
              <a:t>39</a:t>
            </a:fld>
            <a:endParaRPr lang="en-US" altLang="zh-CN"/>
          </a:p>
        </p:txBody>
      </p:sp>
    </p:spTree>
    <p:extLst>
      <p:ext uri="{BB962C8B-B14F-4D97-AF65-F5344CB8AC3E}">
        <p14:creationId xmlns:p14="http://schemas.microsoft.com/office/powerpoint/2010/main" val="106086758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5D389DF4-0816-4909-9452-CC59BF736169}" type="slidenum">
              <a:rPr lang="en-US" altLang="zh-CN"/>
              <a:pPr eaLnBrk="1" hangingPunct="1"/>
              <a:t>40</a:t>
            </a:fld>
            <a:endParaRPr lang="en-US" altLang="zh-CN"/>
          </a:p>
        </p:txBody>
      </p:sp>
      <p:sp>
        <p:nvSpPr>
          <p:cNvPr id="83971" name="Rectangle 2"/>
          <p:cNvSpPr>
            <a:spLocks noGrp="1" noRot="1" noChangeAspect="1" noChangeArrowheads="1" noTextEdit="1"/>
          </p:cNvSpPr>
          <p:nvPr>
            <p:ph type="sldImg"/>
          </p:nvPr>
        </p:nvSpPr>
        <p:spPr>
          <a:ln/>
        </p:spPr>
      </p:sp>
      <p:sp>
        <p:nvSpPr>
          <p:cNvPr id="839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dirty="0">
                <a:latin typeface="Arial" panose="020B0604020202020204" pitchFamily="34" charset="0"/>
              </a:rPr>
              <a:t>Clusters are also known as </a:t>
            </a:r>
            <a:r>
              <a:rPr lang="en-US" altLang="zh-CN" dirty="0" err="1">
                <a:latin typeface="Arial" panose="020B0604020202020204" pitchFamily="34" charset="0"/>
              </a:rPr>
              <a:t>werehouse</a:t>
            </a:r>
            <a:r>
              <a:rPr lang="en-US" altLang="zh-CN" dirty="0">
                <a:latin typeface="Arial" panose="020B0604020202020204" pitchFamily="34" charset="0"/>
              </a:rPr>
              <a:t>-scale computers; they are collections of pcs/servers</a:t>
            </a:r>
          </a:p>
          <a:p>
            <a:pPr eaLnBrk="1" hangingPunct="1"/>
            <a:r>
              <a:rPr lang="en-US" altLang="zh-CN" dirty="0">
                <a:latin typeface="Arial" panose="020B0604020202020204" pitchFamily="34" charset="0"/>
              </a:rPr>
              <a:t>Then the connected computers can act as a single larger computer.</a:t>
            </a:r>
          </a:p>
          <a:p>
            <a:pPr eaLnBrk="1" hangingPunct="1"/>
            <a:endParaRPr lang="en-US" altLang="zh-CN" dirty="0">
              <a:latin typeface="Arial" panose="020B0604020202020204" pitchFamily="34" charset="0"/>
            </a:endParaRPr>
          </a:p>
          <a:p>
            <a:pPr eaLnBrk="1" hangingPunct="1"/>
            <a:r>
              <a:rPr lang="en-US" altLang="zh-CN" dirty="0">
                <a:latin typeface="Arial" panose="020B0604020202020204" pitchFamily="34" charset="0"/>
              </a:rPr>
              <a:t>Its Characteristics are similar to its components, that is, desktop and server: which are, for example, price-performance and availability</a:t>
            </a:r>
          </a:p>
          <a:p>
            <a:pPr eaLnBrk="1" hangingPunct="1"/>
            <a:endParaRPr lang="en-US" altLang="zh-CN" dirty="0">
              <a:latin typeface="Arial" panose="020B0604020202020204" pitchFamily="34" charset="0"/>
            </a:endParaRPr>
          </a:p>
          <a:p>
            <a:pPr eaLnBrk="1" hangingPunct="1"/>
            <a:r>
              <a:rPr lang="en-US" altLang="zh-CN" dirty="0">
                <a:latin typeface="Arial" panose="020B0604020202020204" pitchFamily="34" charset="0"/>
              </a:rPr>
              <a:t>Besides, since it consists of a bunch of computers altogether, we need to economize its power consumption;</a:t>
            </a:r>
          </a:p>
          <a:p>
            <a:pPr eaLnBrk="1" hangingPunct="1"/>
            <a:endParaRPr lang="en-US" altLang="zh-CN" dirty="0">
              <a:latin typeface="Arial" panose="020B0604020202020204" pitchFamily="34" charset="0"/>
            </a:endParaRPr>
          </a:p>
        </p:txBody>
      </p:sp>
    </p:spTree>
    <p:extLst>
      <p:ext uri="{BB962C8B-B14F-4D97-AF65-F5344CB8AC3E}">
        <p14:creationId xmlns:p14="http://schemas.microsoft.com/office/powerpoint/2010/main" val="37742660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幻灯片图像占位符 1"/>
          <p:cNvSpPr>
            <a:spLocks noGrp="1" noRot="1" noChangeAspect="1" noTextEdit="1"/>
          </p:cNvSpPr>
          <p:nvPr>
            <p:ph type="sldImg"/>
          </p:nvPr>
        </p:nvSpPr>
        <p:spPr>
          <a:ln/>
        </p:spPr>
      </p:sp>
      <p:sp>
        <p:nvSpPr>
          <p:cNvPr id="8294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dirty="0">
                <a:latin typeface="Arial" panose="020B0604020202020204" pitchFamily="34" charset="0"/>
              </a:rPr>
              <a:t>Supercomputers are related to WSCs in that they are equally expensive, costing hundreds of millions of dollars, but supercomputers differ by emphasizing floating-point performance and by running large, communication-intensive batch programs that can run for weeks at a time.</a:t>
            </a:r>
          </a:p>
          <a:p>
            <a:pPr eaLnBrk="1" hangingPunct="1"/>
            <a:endParaRPr lang="en-US" altLang="zh-CN" dirty="0">
              <a:latin typeface="Arial" panose="020B0604020202020204" pitchFamily="34" charset="0"/>
            </a:endParaRPr>
          </a:p>
          <a:p>
            <a:pPr eaLnBrk="1" hangingPunct="1"/>
            <a:r>
              <a:rPr lang="en-US" altLang="zh-CN" dirty="0">
                <a:latin typeface="Arial" panose="020B0604020202020204" pitchFamily="34" charset="0"/>
              </a:rPr>
              <a:t>In contrast, WSCs emphasize interactive applications, large-scale storage, dependability, and high Internet bandwidth.</a:t>
            </a:r>
            <a:endParaRPr lang="zh-CN" altLang="en-US" dirty="0">
              <a:latin typeface="Arial" panose="020B0604020202020204" pitchFamily="34" charset="0"/>
            </a:endParaRPr>
          </a:p>
        </p:txBody>
      </p:sp>
      <p:sp>
        <p:nvSpPr>
          <p:cNvPr id="82948"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EBF4DCF4-08C2-4A1B-BB89-C95E6A123C80}" type="slidenum">
              <a:rPr lang="en-US" altLang="zh-CN"/>
              <a:pPr eaLnBrk="1" hangingPunct="1"/>
              <a:t>41</a:t>
            </a:fld>
            <a:endParaRPr lang="en-US" altLang="zh-CN"/>
          </a:p>
        </p:txBody>
      </p:sp>
    </p:spTree>
    <p:extLst>
      <p:ext uri="{BB962C8B-B14F-4D97-AF65-F5344CB8AC3E}">
        <p14:creationId xmlns:p14="http://schemas.microsoft.com/office/powerpoint/2010/main" val="34277602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66681241-9016-40D0-A526-BDCD5896FF9B}" type="slidenum">
              <a:rPr lang="en-US" altLang="zh-CN"/>
              <a:pPr eaLnBrk="1" hangingPunct="1"/>
              <a:t>4</a:t>
            </a:fld>
            <a:endParaRPr lang="en-US" altLang="zh-CN"/>
          </a:p>
        </p:txBody>
      </p:sp>
      <p:sp>
        <p:nvSpPr>
          <p:cNvPr id="70659" name="Rectangle 2"/>
          <p:cNvSpPr>
            <a:spLocks noGrp="1" noRot="1" noChangeAspect="1" noChangeArrowheads="1" noTextEdit="1"/>
          </p:cNvSpPr>
          <p:nvPr>
            <p:ph type="sldImg"/>
          </p:nvPr>
        </p:nvSpPr>
        <p:spPr>
          <a:ln/>
        </p:spPr>
      </p:sp>
      <p:sp>
        <p:nvSpPr>
          <p:cNvPr id="706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Arial" panose="020B0604020202020204" pitchFamily="34" charset="0"/>
              </a:rPr>
              <a:t>An overview chapter, so many concepts to unfold</a:t>
            </a:r>
          </a:p>
        </p:txBody>
      </p:sp>
    </p:spTree>
    <p:extLst>
      <p:ext uri="{BB962C8B-B14F-4D97-AF65-F5344CB8AC3E}">
        <p14:creationId xmlns:p14="http://schemas.microsoft.com/office/powerpoint/2010/main" val="318518269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幻灯片图像占位符 1"/>
          <p:cNvSpPr>
            <a:spLocks noGrp="1" noRot="1" noChangeAspect="1" noTextEdit="1"/>
          </p:cNvSpPr>
          <p:nvPr>
            <p:ph type="sldImg"/>
          </p:nvPr>
        </p:nvSpPr>
        <p:spPr>
          <a:ln/>
        </p:spPr>
      </p:sp>
      <p:sp>
        <p:nvSpPr>
          <p:cNvPr id="8499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dirty="0">
                <a:latin typeface="Arial" panose="020B0604020202020204" pitchFamily="34" charset="0"/>
              </a:rPr>
              <a:t>Embedded computers just hide everywhere. They are in cameras, washing machines, drones, and even our cars/automobiles.</a:t>
            </a:r>
            <a:endParaRPr lang="zh-CN" altLang="en-US" dirty="0">
              <a:latin typeface="Arial" panose="020B0604020202020204" pitchFamily="34" charset="0"/>
            </a:endParaRPr>
          </a:p>
        </p:txBody>
      </p:sp>
      <p:sp>
        <p:nvSpPr>
          <p:cNvPr id="8499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C65FABC0-0EEE-4ADB-9550-0A3E857DBCA0}" type="slidenum">
              <a:rPr lang="en-US" altLang="zh-CN"/>
              <a:pPr eaLnBrk="1" hangingPunct="1"/>
              <a:t>42</a:t>
            </a:fld>
            <a:endParaRPr lang="en-US" altLang="zh-CN"/>
          </a:p>
        </p:txBody>
      </p:sp>
    </p:spTree>
    <p:extLst>
      <p:ext uri="{BB962C8B-B14F-4D97-AF65-F5344CB8AC3E}">
        <p14:creationId xmlns:p14="http://schemas.microsoft.com/office/powerpoint/2010/main" val="403546130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幻灯片图像占位符 1"/>
          <p:cNvSpPr>
            <a:spLocks noGrp="1" noRot="1" noChangeAspect="1" noTextEdit="1"/>
          </p:cNvSpPr>
          <p:nvPr>
            <p:ph type="sldImg"/>
          </p:nvPr>
        </p:nvSpPr>
        <p:spPr>
          <a:ln/>
        </p:spPr>
      </p:sp>
      <p:sp>
        <p:nvSpPr>
          <p:cNvPr id="8499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dirty="0">
                <a:latin typeface="Arial" panose="020B0604020202020204" pitchFamily="34" charset="0"/>
              </a:rPr>
              <a:t>The phrase of Internet of Things (IoT) refers to embedded computers that are connected to the Internet, typically wirelessly. </a:t>
            </a:r>
          </a:p>
          <a:p>
            <a:pPr eaLnBrk="1" hangingPunct="1"/>
            <a:endParaRPr lang="en-US" altLang="zh-CN" dirty="0">
              <a:latin typeface="Arial" panose="020B0604020202020204" pitchFamily="34" charset="0"/>
            </a:endParaRPr>
          </a:p>
          <a:p>
            <a:pPr eaLnBrk="1" hangingPunct="1"/>
            <a:r>
              <a:rPr lang="en-US" altLang="zh-CN" dirty="0">
                <a:latin typeface="Arial" panose="020B0604020202020204" pitchFamily="34" charset="0"/>
              </a:rPr>
              <a:t>The projections for the number of IoT devices in 2020 range from 20 to 50 billion.</a:t>
            </a:r>
            <a:endParaRPr lang="zh-CN" altLang="en-US" dirty="0">
              <a:latin typeface="Arial" panose="020B0604020202020204" pitchFamily="34" charset="0"/>
            </a:endParaRPr>
          </a:p>
        </p:txBody>
      </p:sp>
      <p:sp>
        <p:nvSpPr>
          <p:cNvPr id="8499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C65FABC0-0EEE-4ADB-9550-0A3E857DBCA0}" type="slidenum">
              <a:rPr lang="en-US" altLang="zh-CN"/>
              <a:pPr eaLnBrk="1" hangingPunct="1"/>
              <a:t>43</a:t>
            </a:fld>
            <a:endParaRPr lang="en-US" altLang="zh-CN"/>
          </a:p>
        </p:txBody>
      </p:sp>
    </p:spTree>
    <p:extLst>
      <p:ext uri="{BB962C8B-B14F-4D97-AF65-F5344CB8AC3E}">
        <p14:creationId xmlns:p14="http://schemas.microsoft.com/office/powerpoint/2010/main" val="30867388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幻灯片图像占位符 1"/>
          <p:cNvSpPr>
            <a:spLocks noGrp="1" noRot="1" noChangeAspect="1" noTextEdit="1"/>
          </p:cNvSpPr>
          <p:nvPr>
            <p:ph type="sldImg"/>
          </p:nvPr>
        </p:nvSpPr>
        <p:spPr>
          <a:ln/>
        </p:spPr>
      </p:sp>
      <p:sp>
        <p:nvSpPr>
          <p:cNvPr id="8601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Arial" panose="020B0604020202020204" pitchFamily="34" charset="0"/>
              </a:rPr>
              <a:t>How can we differ embedded computers from non-embedded ones?</a:t>
            </a:r>
          </a:p>
          <a:p>
            <a:pPr eaLnBrk="1" hangingPunct="1"/>
            <a:r>
              <a:rPr lang="en-US" altLang="zh-CN">
                <a:latin typeface="Arial" panose="020B0604020202020204" pitchFamily="34" charset="0"/>
              </a:rPr>
              <a:t>The key clue is whether a computer got the ability to run third-party software.</a:t>
            </a:r>
          </a:p>
          <a:p>
            <a:pPr eaLnBrk="1" hangingPunct="1"/>
            <a:endParaRPr lang="en-US" altLang="zh-CN">
              <a:latin typeface="Arial" panose="020B0604020202020204" pitchFamily="34" charset="0"/>
            </a:endParaRPr>
          </a:p>
          <a:p>
            <a:pPr eaLnBrk="1" hangingPunct="1"/>
            <a:r>
              <a:rPr lang="en-US" altLang="zh-CN">
                <a:latin typeface="Arial" panose="020B0604020202020204" pitchFamily="34" charset="0"/>
              </a:rPr>
              <a:t>After all, embedded computers are made to meet the performance need at a minimum price </a:t>
            </a:r>
          </a:p>
          <a:p>
            <a:pPr eaLnBrk="1" hangingPunct="1"/>
            <a:r>
              <a:rPr lang="en-US" altLang="zh-CN">
                <a:latin typeface="Arial" panose="020B0604020202020204" pitchFamily="34" charset="0"/>
              </a:rPr>
              <a:t>rather than achieve higher performance at a higher price.</a:t>
            </a:r>
          </a:p>
          <a:p>
            <a:pPr eaLnBrk="1" hangingPunct="1"/>
            <a:endParaRPr lang="en-US" altLang="zh-CN">
              <a:latin typeface="Arial" panose="020B0604020202020204" pitchFamily="34" charset="0"/>
            </a:endParaRPr>
          </a:p>
          <a:p>
            <a:pPr eaLnBrk="1" hangingPunct="1"/>
            <a:r>
              <a:rPr lang="en-US" altLang="zh-CN">
                <a:latin typeface="Arial" panose="020B0604020202020204" pitchFamily="34" charset="0"/>
              </a:rPr>
              <a:t>Any questions?</a:t>
            </a:r>
          </a:p>
          <a:p>
            <a:pPr eaLnBrk="1" hangingPunct="1"/>
            <a:endParaRPr lang="zh-CN" altLang="en-US">
              <a:latin typeface="Arial" panose="020B0604020202020204" pitchFamily="34" charset="0"/>
            </a:endParaRPr>
          </a:p>
        </p:txBody>
      </p:sp>
      <p:sp>
        <p:nvSpPr>
          <p:cNvPr id="86020"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D8CF896E-D85A-4898-BA5B-D08ECBB81776}" type="slidenum">
              <a:rPr lang="en-US" altLang="zh-CN"/>
              <a:pPr eaLnBrk="1" hangingPunct="1"/>
              <a:t>44</a:t>
            </a:fld>
            <a:endParaRPr lang="en-US" altLang="zh-CN"/>
          </a:p>
        </p:txBody>
      </p:sp>
    </p:spTree>
    <p:extLst>
      <p:ext uri="{BB962C8B-B14F-4D97-AF65-F5344CB8AC3E}">
        <p14:creationId xmlns:p14="http://schemas.microsoft.com/office/powerpoint/2010/main" val="217088153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pitchFamily="2" charset="-122"/>
                <a:cs typeface="+mn-cs"/>
              </a:rPr>
              <a:t>Figure 1.2 A summary of the five mainstream computing classes and their system characteristics. Sales in 2015 included about 1.6 billion PMDs (90% cell phones), 275 million desktop PCs, and 15 million servers. The total number of embedded processors sold was nearly 19 billion. In total, 14.8 billion ARM-technology-based chips were shipped in 2015. Note the wide range in system price for servers and embedded systems, which go from USB keys to network routers. For servers, this range arises from the need for very large-scale multiprocessor systems for high-end trans- action processing. </a:t>
            </a:r>
            <a:endParaRPr lang="en-US" dirty="0"/>
          </a:p>
          <a:p>
            <a:endParaRPr lang="en-CN" dirty="0"/>
          </a:p>
        </p:txBody>
      </p:sp>
      <p:sp>
        <p:nvSpPr>
          <p:cNvPr id="4" name="Slide Number Placeholder 3"/>
          <p:cNvSpPr>
            <a:spLocks noGrp="1"/>
          </p:cNvSpPr>
          <p:nvPr>
            <p:ph type="sldNum" sz="quarter" idx="5"/>
          </p:nvPr>
        </p:nvSpPr>
        <p:spPr/>
        <p:txBody>
          <a:bodyPr/>
          <a:lstStyle/>
          <a:p>
            <a:fld id="{93B86E86-DB0D-4E00-B1FF-AB0D7FF3C965}" type="slidenum">
              <a:rPr lang="en-US" altLang="zh-CN" smtClean="0"/>
              <a:pPr/>
              <a:t>45</a:t>
            </a:fld>
            <a:endParaRPr lang="en-US" altLang="zh-CN"/>
          </a:p>
        </p:txBody>
      </p:sp>
    </p:spTree>
    <p:extLst>
      <p:ext uri="{BB962C8B-B14F-4D97-AF65-F5344CB8AC3E}">
        <p14:creationId xmlns:p14="http://schemas.microsoft.com/office/powerpoint/2010/main" val="34265558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15304FFE-266F-4BE8-B726-3B96644D99A2}" type="slidenum">
              <a:rPr lang="en-US" altLang="zh-CN"/>
              <a:pPr eaLnBrk="1" hangingPunct="1"/>
              <a:t>47</a:t>
            </a:fld>
            <a:endParaRPr lang="en-US" altLang="zh-CN"/>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Arial" panose="020B0604020202020204" pitchFamily="34" charset="0"/>
              </a:rPr>
              <a:t>What makes these types of computers so fast?</a:t>
            </a:r>
          </a:p>
          <a:p>
            <a:pPr eaLnBrk="1" hangingPunct="1"/>
            <a:endParaRPr lang="en-US" altLang="zh-CN">
              <a:latin typeface="Arial" panose="020B0604020202020204" pitchFamily="34" charset="0"/>
            </a:endParaRPr>
          </a:p>
          <a:p>
            <a:pPr eaLnBrk="1" hangingPunct="1"/>
            <a:r>
              <a:rPr lang="en-US" altLang="zh-CN">
                <a:latin typeface="Arial" panose="020B0604020202020204" pitchFamily="34" charset="0"/>
              </a:rPr>
              <a:t>Any ideas?</a:t>
            </a:r>
          </a:p>
        </p:txBody>
      </p:sp>
    </p:spTree>
    <p:extLst>
      <p:ext uri="{BB962C8B-B14F-4D97-AF65-F5344CB8AC3E}">
        <p14:creationId xmlns:p14="http://schemas.microsoft.com/office/powerpoint/2010/main" val="173233532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幻灯片图像占位符 1"/>
          <p:cNvSpPr>
            <a:spLocks noGrp="1" noRot="1" noChangeAspect="1" noTextEdit="1"/>
          </p:cNvSpPr>
          <p:nvPr>
            <p:ph type="sldImg"/>
          </p:nvPr>
        </p:nvSpPr>
        <p:spPr>
          <a:ln/>
        </p:spPr>
      </p:sp>
      <p:sp>
        <p:nvSpPr>
          <p:cNvPr id="8806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dirty="0">
                <a:latin typeface="Arial" panose="020B0604020202020204" pitchFamily="34" charset="0"/>
              </a:rPr>
              <a:t>The answer is parallelism, it makes multiple tasks to simultaneously take effect;</a:t>
            </a:r>
          </a:p>
          <a:p>
            <a:pPr eaLnBrk="1" hangingPunct="1"/>
            <a:r>
              <a:rPr lang="en-US" altLang="zh-CN" dirty="0">
                <a:latin typeface="Arial" panose="020B0604020202020204" pitchFamily="34" charset="0"/>
              </a:rPr>
              <a:t>We can explore parallelism in both application layer and hardware layer.</a:t>
            </a:r>
            <a:endParaRPr lang="zh-CN" altLang="en-US" dirty="0">
              <a:latin typeface="Arial" panose="020B0604020202020204" pitchFamily="34" charset="0"/>
            </a:endParaRPr>
          </a:p>
        </p:txBody>
      </p:sp>
      <p:sp>
        <p:nvSpPr>
          <p:cNvPr id="88068"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26892259-0ADC-4E7B-A270-B6E51E7432CA}" type="slidenum">
              <a:rPr lang="en-US" altLang="zh-CN"/>
              <a:pPr eaLnBrk="1" hangingPunct="1"/>
              <a:t>48</a:t>
            </a:fld>
            <a:endParaRPr lang="en-US" altLang="zh-CN"/>
          </a:p>
        </p:txBody>
      </p:sp>
    </p:spTree>
    <p:extLst>
      <p:ext uri="{BB962C8B-B14F-4D97-AF65-F5344CB8AC3E}">
        <p14:creationId xmlns:p14="http://schemas.microsoft.com/office/powerpoint/2010/main" val="331609561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幻灯片图像占位符 1"/>
          <p:cNvSpPr>
            <a:spLocks noGrp="1" noRot="1" noChangeAspect="1" noTextEdit="1"/>
          </p:cNvSpPr>
          <p:nvPr>
            <p:ph type="sldImg"/>
          </p:nvPr>
        </p:nvSpPr>
        <p:spPr>
          <a:ln/>
        </p:spPr>
      </p:sp>
      <p:sp>
        <p:nvSpPr>
          <p:cNvPr id="8909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dirty="0">
                <a:latin typeface="Arial" panose="020B0604020202020204" pitchFamily="34" charset="0"/>
              </a:rPr>
              <a:t>For application parallelism, we have data-level parallelism and task-level parallelism.</a:t>
            </a:r>
          </a:p>
          <a:p>
            <a:pPr eaLnBrk="1" hangingPunct="1"/>
            <a:r>
              <a:rPr lang="en-US" altLang="zh-CN" dirty="0">
                <a:latin typeface="Arial" panose="020B0604020202020204" pitchFamily="34" charset="0"/>
              </a:rPr>
              <a:t>DLP operates many data items at the same time; (example: addition computation)</a:t>
            </a:r>
          </a:p>
          <a:p>
            <a:pPr eaLnBrk="1" hangingPunct="1"/>
            <a:r>
              <a:rPr lang="en-US" altLang="zh-CN" dirty="0">
                <a:latin typeface="Arial" panose="020B0604020202020204" pitchFamily="34" charset="0"/>
              </a:rPr>
              <a:t>TLP creates tasks of work such that they operate independently and largely in parallel.</a:t>
            </a:r>
          </a:p>
          <a:p>
            <a:pPr eaLnBrk="1" hangingPunct="1"/>
            <a:endParaRPr lang="en-US" altLang="zh-CN" dirty="0">
              <a:latin typeface="Arial" panose="020B0604020202020204" pitchFamily="34" charset="0"/>
            </a:endParaRPr>
          </a:p>
          <a:p>
            <a:pPr eaLnBrk="1" hangingPunct="1"/>
            <a:r>
              <a:rPr lang="en-US" altLang="zh-CN" dirty="0">
                <a:latin typeface="Arial" panose="020B0604020202020204" pitchFamily="34" charset="0"/>
              </a:rPr>
              <a:t>Both parallelisms strive for parallelization across multiple processors in parallel computing environments</a:t>
            </a:r>
            <a:endParaRPr lang="zh-CN" altLang="en-US" dirty="0">
              <a:latin typeface="Arial" panose="020B0604020202020204" pitchFamily="34" charset="0"/>
            </a:endParaRPr>
          </a:p>
        </p:txBody>
      </p:sp>
      <p:sp>
        <p:nvSpPr>
          <p:cNvPr id="89092"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6EF58F7B-59ED-4CC1-93B0-14A633D6B0C9}" type="slidenum">
              <a:rPr lang="en-US" altLang="zh-CN"/>
              <a:pPr eaLnBrk="1" hangingPunct="1"/>
              <a:t>49</a:t>
            </a:fld>
            <a:endParaRPr lang="en-US" altLang="zh-CN"/>
          </a:p>
        </p:txBody>
      </p:sp>
    </p:spTree>
    <p:extLst>
      <p:ext uri="{BB962C8B-B14F-4D97-AF65-F5344CB8AC3E}">
        <p14:creationId xmlns:p14="http://schemas.microsoft.com/office/powerpoint/2010/main" val="178870466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幻灯片图像占位符 1"/>
          <p:cNvSpPr>
            <a:spLocks noGrp="1" noRot="1" noChangeAspect="1" noTextEdit="1"/>
          </p:cNvSpPr>
          <p:nvPr>
            <p:ph type="sldImg"/>
          </p:nvPr>
        </p:nvSpPr>
        <p:spPr>
          <a:ln/>
        </p:spPr>
      </p:sp>
      <p:sp>
        <p:nvSpPr>
          <p:cNvPr id="9011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dirty="0">
                <a:latin typeface="Arial" panose="020B0604020202020204" pitchFamily="34" charset="0"/>
              </a:rPr>
              <a:t>Essentially, DLP focuses on distributing the data across different processors, which operate on the data in parallel.</a:t>
            </a:r>
            <a:endParaRPr lang="zh-CN" altLang="en-US" dirty="0">
              <a:latin typeface="Arial" panose="020B0604020202020204" pitchFamily="34" charset="0"/>
            </a:endParaRPr>
          </a:p>
        </p:txBody>
      </p:sp>
      <p:sp>
        <p:nvSpPr>
          <p:cNvPr id="9011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9DC10DA8-722B-4C34-B3EA-97079E403630}" type="slidenum">
              <a:rPr lang="en-US" altLang="zh-CN"/>
              <a:pPr eaLnBrk="1" hangingPunct="1"/>
              <a:t>50</a:t>
            </a:fld>
            <a:endParaRPr lang="en-US" altLang="zh-CN"/>
          </a:p>
        </p:txBody>
      </p:sp>
    </p:spTree>
    <p:extLst>
      <p:ext uri="{BB962C8B-B14F-4D97-AF65-F5344CB8AC3E}">
        <p14:creationId xmlns:p14="http://schemas.microsoft.com/office/powerpoint/2010/main" val="155007588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幻灯片图像占位符 1"/>
          <p:cNvSpPr>
            <a:spLocks noGrp="1" noRot="1" noChangeAspect="1" noTextEdit="1"/>
          </p:cNvSpPr>
          <p:nvPr>
            <p:ph type="sldImg"/>
          </p:nvPr>
        </p:nvSpPr>
        <p:spPr>
          <a:ln/>
        </p:spPr>
      </p:sp>
      <p:sp>
        <p:nvSpPr>
          <p:cNvPr id="9113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latin typeface="Arial" panose="020B0604020202020204" pitchFamily="34" charset="0"/>
            </a:endParaRPr>
          </a:p>
        </p:txBody>
      </p:sp>
      <p:sp>
        <p:nvSpPr>
          <p:cNvPr id="91140"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B60A13CD-4690-4B61-B381-9D77E119447E}" type="slidenum">
              <a:rPr lang="en-US" altLang="zh-CN"/>
              <a:pPr eaLnBrk="1" hangingPunct="1"/>
              <a:t>51</a:t>
            </a:fld>
            <a:endParaRPr lang="en-US" altLang="zh-CN"/>
          </a:p>
        </p:txBody>
      </p:sp>
    </p:spTree>
    <p:extLst>
      <p:ext uri="{BB962C8B-B14F-4D97-AF65-F5344CB8AC3E}">
        <p14:creationId xmlns:p14="http://schemas.microsoft.com/office/powerpoint/2010/main" val="284001295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幻灯片图像占位符 1"/>
          <p:cNvSpPr>
            <a:spLocks noGrp="1" noRot="1" noChangeAspect="1" noTextEdit="1"/>
          </p:cNvSpPr>
          <p:nvPr>
            <p:ph type="sldImg"/>
          </p:nvPr>
        </p:nvSpPr>
        <p:spPr>
          <a:ln/>
        </p:spPr>
      </p:sp>
      <p:sp>
        <p:nvSpPr>
          <p:cNvPr id="9216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latin typeface="Arial" panose="020B0604020202020204" pitchFamily="34" charset="0"/>
            </a:endParaRPr>
          </a:p>
        </p:txBody>
      </p:sp>
      <p:sp>
        <p:nvSpPr>
          <p:cNvPr id="92164"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3F69FAFB-FFF8-40B7-A38C-6A0C18D5FB8C}" type="slidenum">
              <a:rPr lang="en-US" altLang="zh-CN"/>
              <a:pPr eaLnBrk="1" hangingPunct="1"/>
              <a:t>52</a:t>
            </a:fld>
            <a:endParaRPr lang="en-US" altLang="zh-CN"/>
          </a:p>
        </p:txBody>
      </p:sp>
    </p:spTree>
    <p:extLst>
      <p:ext uri="{BB962C8B-B14F-4D97-AF65-F5344CB8AC3E}">
        <p14:creationId xmlns:p14="http://schemas.microsoft.com/office/powerpoint/2010/main" val="42356622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ultimate goal of this course is to understand techniques that keep improving processor performance.</a:t>
            </a:r>
          </a:p>
          <a:p>
            <a:r>
              <a:rPr lang="en-US" dirty="0"/>
              <a:t>Before unfolding the mystery, let’s take a 40-year lookback at the growth of processor performance.</a:t>
            </a:r>
          </a:p>
          <a:p>
            <a:endParaRPr lang="en-US" dirty="0"/>
          </a:p>
          <a:p>
            <a:r>
              <a:rPr lang="en-US" dirty="0"/>
              <a:t>(with the performance of 1978-processor as a reference)</a:t>
            </a:r>
          </a:p>
          <a:p>
            <a:endParaRPr lang="en-US" dirty="0"/>
          </a:p>
          <a:p>
            <a:r>
              <a:rPr lang="en-US" dirty="0"/>
              <a:t>::</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pitchFamily="2" charset="-122"/>
                <a:cs typeface="+mn-cs"/>
              </a:rPr>
              <a:t>Figure 1.1 Growth in processor performance over 40 years. This chart plots program performance relative to the VAX 11/780 as measured by the SPEC integer benchmarks (see Section 1.8). </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pitchFamily="2" charset="-122"/>
                <a:cs typeface="+mn-cs"/>
              </a:rPr>
              <a:t>Prior to the mid-1980s, growth in processor performance was largely technology-driven and averaged about 22% per year, or doubling performance every 3.5 years. The increase in growth to about 52% starting in 1986, or doubling every 2 years, is attributable to more advanced architectural and organizational ideas typified in RISC architectures. By 2003 this growth led to a </a:t>
            </a:r>
            <a:r>
              <a:rPr lang="en-US" sz="1200" kern="1200" dirty="0" err="1">
                <a:solidFill>
                  <a:schemeClr val="tx1"/>
                </a:solidFill>
                <a:effectLst/>
                <a:latin typeface="Arial" charset="0"/>
                <a:ea typeface="宋体" pitchFamily="2" charset="-122"/>
                <a:cs typeface="+mn-cs"/>
              </a:rPr>
              <a:t>dif</a:t>
            </a:r>
            <a:r>
              <a:rPr lang="en-US" sz="1200" kern="1200" dirty="0">
                <a:solidFill>
                  <a:schemeClr val="tx1"/>
                </a:solidFill>
                <a:effectLst/>
                <a:latin typeface="Arial" charset="0"/>
                <a:ea typeface="宋体" pitchFamily="2" charset="-122"/>
                <a:cs typeface="+mn-cs"/>
              </a:rPr>
              <a:t>- </a:t>
            </a:r>
            <a:r>
              <a:rPr lang="en-US" sz="1200" kern="1200" dirty="0" err="1">
                <a:solidFill>
                  <a:schemeClr val="tx1"/>
                </a:solidFill>
                <a:effectLst/>
                <a:latin typeface="Arial" charset="0"/>
                <a:ea typeface="宋体" pitchFamily="2" charset="-122"/>
                <a:cs typeface="+mn-cs"/>
              </a:rPr>
              <a:t>ference</a:t>
            </a:r>
            <a:r>
              <a:rPr lang="en-US" sz="1200" kern="1200" dirty="0">
                <a:solidFill>
                  <a:schemeClr val="tx1"/>
                </a:solidFill>
                <a:effectLst/>
                <a:latin typeface="Arial" charset="0"/>
                <a:ea typeface="宋体" pitchFamily="2" charset="-122"/>
                <a:cs typeface="+mn-cs"/>
              </a:rPr>
              <a:t> in performance of an approximate factor of 25 versus the performance that would have occurred if it had continued at the 22% rate. In 2003 the limits of power due to the end of Dennard scaling and the available instruction-level parallelism slowed uniprocessor performance to 23% per year until 2011, or doubling every 3.5 years. (The fastest </a:t>
            </a:r>
            <a:r>
              <a:rPr lang="en-US" sz="1200" kern="1200" dirty="0" err="1">
                <a:solidFill>
                  <a:schemeClr val="tx1"/>
                </a:solidFill>
                <a:effectLst/>
                <a:latin typeface="Arial" charset="0"/>
                <a:ea typeface="宋体" pitchFamily="2" charset="-122"/>
                <a:cs typeface="+mn-cs"/>
              </a:rPr>
              <a:t>SPECintbase</a:t>
            </a:r>
            <a:r>
              <a:rPr lang="en-US" sz="1200" kern="1200" dirty="0">
                <a:solidFill>
                  <a:schemeClr val="tx1"/>
                </a:solidFill>
                <a:effectLst/>
                <a:latin typeface="Arial" charset="0"/>
                <a:ea typeface="宋体" pitchFamily="2" charset="-122"/>
                <a:cs typeface="+mn-cs"/>
              </a:rPr>
              <a:t> performance since 2007 has had automatic parallelization turned on, so uniprocessor speed is harder to gauge. These results are limited to single-chip systems with usually four cores per chip.) From 2011 to 2015, the annual improvement was less than 12%, or doubling every 8 years in part due to the limits of parallelism of Amdahl’s Law. Since 2015, with the end of Moore’s Law, improvement has been just 3.5% per year, or doubling every 20 years! Performance for floating-point-oriented calculations follows the same trends, but typically has 1% to 2% higher annual growth in each shaded region. Figure 1.11 on page 27 shows the improvement in clock rates for these same eras. Because SPEC has changed over the years, performance of newer machines is estimated by a scaling factor that relates the performance for different versions of SPEC: SPEC89, SPEC92, SPEC95, SPEC2000, and SPEC2006. There are too few results for SPEC2017 to plot yet.</a:t>
            </a:r>
            <a:endParaRPr lang="en-US" dirty="0"/>
          </a:p>
          <a:p>
            <a:endParaRPr lang="en-US" dirty="0"/>
          </a:p>
          <a:p>
            <a:endParaRPr lang="en-CN" dirty="0"/>
          </a:p>
        </p:txBody>
      </p:sp>
      <p:sp>
        <p:nvSpPr>
          <p:cNvPr id="4" name="Slide Number Placeholder 3"/>
          <p:cNvSpPr>
            <a:spLocks noGrp="1"/>
          </p:cNvSpPr>
          <p:nvPr>
            <p:ph type="sldNum" sz="quarter" idx="5"/>
          </p:nvPr>
        </p:nvSpPr>
        <p:spPr/>
        <p:txBody>
          <a:bodyPr/>
          <a:lstStyle/>
          <a:p>
            <a:fld id="{93B86E86-DB0D-4E00-B1FF-AB0D7FF3C965}" type="slidenum">
              <a:rPr lang="en-US" altLang="zh-CN" smtClean="0"/>
              <a:pPr/>
              <a:t>5</a:t>
            </a:fld>
            <a:endParaRPr lang="en-US" altLang="zh-CN"/>
          </a:p>
        </p:txBody>
      </p:sp>
    </p:spTree>
    <p:extLst>
      <p:ext uri="{BB962C8B-B14F-4D97-AF65-F5344CB8AC3E}">
        <p14:creationId xmlns:p14="http://schemas.microsoft.com/office/powerpoint/2010/main" val="396044405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幻灯片图像占位符 1"/>
          <p:cNvSpPr>
            <a:spLocks noGrp="1" noRot="1" noChangeAspect="1" noTextEdit="1"/>
          </p:cNvSpPr>
          <p:nvPr>
            <p:ph type="sldImg"/>
          </p:nvPr>
        </p:nvSpPr>
        <p:spPr>
          <a:ln/>
        </p:spPr>
      </p:sp>
      <p:sp>
        <p:nvSpPr>
          <p:cNvPr id="9318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Arial" panose="020B0604020202020204" pitchFamily="34" charset="0"/>
              </a:rPr>
              <a:t>In contrast to data level parallelism that runs the same task on different components of data, TLP runs many different tasks at the same time on the same data.</a:t>
            </a:r>
            <a:endParaRPr lang="zh-CN" altLang="en-US">
              <a:latin typeface="Arial" panose="020B0604020202020204" pitchFamily="34" charset="0"/>
            </a:endParaRPr>
          </a:p>
        </p:txBody>
      </p:sp>
      <p:sp>
        <p:nvSpPr>
          <p:cNvPr id="93188"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42EB0570-FE9E-4E14-AED1-08E3FCBE8D84}" type="slidenum">
              <a:rPr lang="en-US" altLang="zh-CN"/>
              <a:pPr eaLnBrk="1" hangingPunct="1"/>
              <a:t>53</a:t>
            </a:fld>
            <a:endParaRPr lang="en-US" altLang="zh-CN"/>
          </a:p>
        </p:txBody>
      </p:sp>
    </p:spTree>
    <p:extLst>
      <p:ext uri="{BB962C8B-B14F-4D97-AF65-F5344CB8AC3E}">
        <p14:creationId xmlns:p14="http://schemas.microsoft.com/office/powerpoint/2010/main" val="289275534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幻灯片图像占位符 1"/>
          <p:cNvSpPr>
            <a:spLocks noGrp="1" noRot="1" noChangeAspect="1" noTextEdit="1"/>
          </p:cNvSpPr>
          <p:nvPr>
            <p:ph type="sldImg"/>
          </p:nvPr>
        </p:nvSpPr>
        <p:spPr>
          <a:ln/>
        </p:spPr>
      </p:sp>
      <p:sp>
        <p:nvSpPr>
          <p:cNvPr id="9421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dirty="0">
                <a:latin typeface="Arial" panose="020B0604020202020204" pitchFamily="34" charset="0"/>
              </a:rPr>
              <a:t>::</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pitchFamily="2" charset="-122"/>
                <a:cs typeface="+mn-cs"/>
              </a:rPr>
              <a:t>Computer hardware in turn can exploit these two kinds of application parallelism in four major ways: </a:t>
            </a:r>
            <a:endParaRPr lang="en-US" dirty="0"/>
          </a:p>
          <a:p>
            <a:pPr eaLnBrk="1" hangingPunct="1"/>
            <a:endParaRPr lang="en-US" altLang="zh-CN" dirty="0">
              <a:latin typeface="Arial" panose="020B0604020202020204" pitchFamily="34" charset="0"/>
            </a:endParaRPr>
          </a:p>
          <a:p>
            <a:pPr eaLnBrk="1" hangingPunct="1"/>
            <a:r>
              <a:rPr lang="en-US" altLang="zh-CN" dirty="0">
                <a:latin typeface="Arial" panose="020B0604020202020204" pitchFamily="34" charset="0"/>
              </a:rPr>
              <a:t>For hardware parallelism, we have four possible ways.</a:t>
            </a:r>
          </a:p>
          <a:p>
            <a:pPr eaLnBrk="1" hangingPunct="1"/>
            <a:endParaRPr lang="en-US" altLang="zh-CN" dirty="0">
              <a:latin typeface="Arial" panose="020B0604020202020204" pitchFamily="34" charset="0"/>
            </a:endParaRPr>
          </a:p>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zh-CN" dirty="0">
                <a:latin typeface="Arial" panose="020B0604020202020204" pitchFamily="34" charset="0"/>
              </a:rPr>
              <a:t>(</a:t>
            </a:r>
            <a:r>
              <a:rPr lang="en-US" altLang="zh-CN" dirty="0"/>
              <a:t>Vector Architectures, GPUs - Graphic Process Units, and MM – Multimedia Instruction Sets</a:t>
            </a:r>
            <a:r>
              <a:rPr lang="en-US" altLang="zh-CN" dirty="0">
                <a:latin typeface="Arial" panose="020B0604020202020204" pitchFamily="34" charset="0"/>
              </a:rPr>
              <a:t>)</a:t>
            </a:r>
          </a:p>
          <a:p>
            <a:pPr eaLnBrk="1" hangingPunct="1"/>
            <a:endParaRPr lang="en-US" altLang="zh-CN" dirty="0">
              <a:latin typeface="Arial" panose="020B0604020202020204" pitchFamily="34" charset="0"/>
            </a:endParaRPr>
          </a:p>
          <a:p>
            <a:pPr eaLnBrk="1" hangingPunct="1"/>
            <a:r>
              <a:rPr lang="en-US" altLang="zh-CN" dirty="0">
                <a:latin typeface="Arial" panose="020B0604020202020204" pitchFamily="34" charset="0"/>
              </a:rPr>
              <a:t>The first one is instruction-level parallelism.</a:t>
            </a:r>
            <a:endParaRPr lang="zh-CN" altLang="en-US" dirty="0">
              <a:latin typeface="Arial" panose="020B0604020202020204" pitchFamily="34" charset="0"/>
            </a:endParaRPr>
          </a:p>
        </p:txBody>
      </p:sp>
      <p:sp>
        <p:nvSpPr>
          <p:cNvPr id="94212"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05ED7A64-5E1C-4BB8-B615-4D92E1282F9B}" type="slidenum">
              <a:rPr lang="en-US" altLang="zh-CN"/>
              <a:pPr eaLnBrk="1" hangingPunct="1"/>
              <a:t>54</a:t>
            </a:fld>
            <a:endParaRPr lang="en-US" altLang="zh-CN"/>
          </a:p>
        </p:txBody>
      </p:sp>
    </p:spTree>
    <p:extLst>
      <p:ext uri="{BB962C8B-B14F-4D97-AF65-F5344CB8AC3E}">
        <p14:creationId xmlns:p14="http://schemas.microsoft.com/office/powerpoint/2010/main" val="35809629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幻灯片图像占位符 1"/>
          <p:cNvSpPr>
            <a:spLocks noGrp="1" noRot="1" noChangeAspect="1" noTextEdit="1"/>
          </p:cNvSpPr>
          <p:nvPr>
            <p:ph type="sldImg"/>
          </p:nvPr>
        </p:nvSpPr>
        <p:spPr>
          <a:ln/>
        </p:spPr>
      </p:sp>
      <p:sp>
        <p:nvSpPr>
          <p:cNvPr id="9523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Instruction-level parallelism exploits data-level parallelism;</a:t>
            </a:r>
          </a:p>
          <a:p>
            <a:r>
              <a:rPr lang="en-US" altLang="zh-CN">
                <a:latin typeface="Arial" panose="020B0604020202020204" pitchFamily="34" charset="0"/>
              </a:rPr>
              <a:t>At modest levels, it works through pipelining. Pipelining is the most important topic of our lecture and lab sessions.</a:t>
            </a:r>
          </a:p>
          <a:p>
            <a:r>
              <a:rPr lang="en-US" altLang="zh-CN">
                <a:latin typeface="Arial" panose="020B0604020202020204" pitchFamily="34" charset="0"/>
              </a:rPr>
              <a:t>It divides a task to steps, and then simultaneously runs different steps of different tasks.</a:t>
            </a:r>
          </a:p>
          <a:p>
            <a:r>
              <a:rPr lang="en-US" altLang="zh-CN">
                <a:latin typeface="Arial" panose="020B0604020202020204" pitchFamily="34" charset="0"/>
              </a:rPr>
              <a:t>At medium levels, instruction-level parallelism works through speculative execution. It runs some task in advance in order to prevent delay when the task’s result is needed.</a:t>
            </a:r>
            <a:endParaRPr lang="zh-CN" altLang="en-US">
              <a:latin typeface="Arial" panose="020B0604020202020204" pitchFamily="34" charset="0"/>
            </a:endParaRPr>
          </a:p>
        </p:txBody>
      </p:sp>
      <p:sp>
        <p:nvSpPr>
          <p:cNvPr id="9523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CFEF8DB9-CC64-49E0-BAED-896CED79DF2C}" type="slidenum">
              <a:rPr lang="en-US" altLang="zh-CN"/>
              <a:pPr eaLnBrk="1" hangingPunct="1"/>
              <a:t>55</a:t>
            </a:fld>
            <a:endParaRPr lang="en-US" altLang="zh-CN"/>
          </a:p>
        </p:txBody>
      </p:sp>
    </p:spTree>
    <p:extLst>
      <p:ext uri="{BB962C8B-B14F-4D97-AF65-F5344CB8AC3E}">
        <p14:creationId xmlns:p14="http://schemas.microsoft.com/office/powerpoint/2010/main" val="48813690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Again, about pipelining, here’s h</a:t>
            </a:r>
            <a:r>
              <a:rPr lang="en-CN" dirty="0"/>
              <a:t>ow it works</a:t>
            </a:r>
          </a:p>
          <a:p>
            <a:r>
              <a:rPr lang="en-US" dirty="0"/>
              <a:t>A</a:t>
            </a:r>
            <a:r>
              <a:rPr lang="en-CN" dirty="0"/>
              <a:t>nd what it supports</a:t>
            </a:r>
          </a:p>
        </p:txBody>
      </p:sp>
      <p:sp>
        <p:nvSpPr>
          <p:cNvPr id="4" name="Slide Number Placeholder 3"/>
          <p:cNvSpPr>
            <a:spLocks noGrp="1"/>
          </p:cNvSpPr>
          <p:nvPr>
            <p:ph type="sldNum" sz="quarter" idx="5"/>
          </p:nvPr>
        </p:nvSpPr>
        <p:spPr/>
        <p:txBody>
          <a:bodyPr/>
          <a:lstStyle/>
          <a:p>
            <a:fld id="{93B86E86-DB0D-4E00-B1FF-AB0D7FF3C965}" type="slidenum">
              <a:rPr lang="en-US" altLang="zh-CN" smtClean="0"/>
              <a:pPr/>
              <a:t>56</a:t>
            </a:fld>
            <a:endParaRPr lang="en-US" altLang="zh-CN"/>
          </a:p>
        </p:txBody>
      </p:sp>
    </p:spTree>
    <p:extLst>
      <p:ext uri="{BB962C8B-B14F-4D97-AF65-F5344CB8AC3E}">
        <p14:creationId xmlns:p14="http://schemas.microsoft.com/office/powerpoint/2010/main" val="204818130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a:t>
            </a:r>
            <a:r>
              <a:rPr lang="en-CN" dirty="0"/>
              <a:t>ts essential benefit is to overlap execution of multiple instructions;</a:t>
            </a:r>
          </a:p>
          <a:p>
            <a:r>
              <a:rPr lang="en-US" dirty="0"/>
              <a:t>A</a:t>
            </a:r>
            <a:r>
              <a:rPr lang="en-CN" dirty="0"/>
              <a:t>nd thus speed up program execution and improve system performance </a:t>
            </a:r>
          </a:p>
          <a:p>
            <a:endParaRPr lang="en-CN" dirty="0"/>
          </a:p>
          <a:p>
            <a:r>
              <a:rPr lang="en-CN" dirty="0"/>
              <a:t>CPI: Cycles Per Instruction</a:t>
            </a:r>
          </a:p>
          <a:p>
            <a:endParaRPr lang="en-CN" dirty="0"/>
          </a:p>
          <a:p>
            <a:r>
              <a:rPr lang="en-CN" dirty="0"/>
              <a:t>IPC: Instructions Per Cycle</a:t>
            </a:r>
          </a:p>
          <a:p>
            <a:endParaRPr lang="en-CN" dirty="0"/>
          </a:p>
        </p:txBody>
      </p:sp>
      <p:sp>
        <p:nvSpPr>
          <p:cNvPr id="4" name="Slide Number Placeholder 3"/>
          <p:cNvSpPr>
            <a:spLocks noGrp="1"/>
          </p:cNvSpPr>
          <p:nvPr>
            <p:ph type="sldNum" sz="quarter" idx="5"/>
          </p:nvPr>
        </p:nvSpPr>
        <p:spPr/>
        <p:txBody>
          <a:bodyPr/>
          <a:lstStyle/>
          <a:p>
            <a:fld id="{93B86E86-DB0D-4E00-B1FF-AB0D7FF3C965}" type="slidenum">
              <a:rPr lang="en-US" altLang="zh-CN" smtClean="0"/>
              <a:pPr/>
              <a:t>57</a:t>
            </a:fld>
            <a:endParaRPr lang="en-US" altLang="zh-CN"/>
          </a:p>
        </p:txBody>
      </p:sp>
    </p:spTree>
    <p:extLst>
      <p:ext uri="{BB962C8B-B14F-4D97-AF65-F5344CB8AC3E}">
        <p14:creationId xmlns:p14="http://schemas.microsoft.com/office/powerpoint/2010/main" val="282125647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幻灯片图像占位符 1"/>
          <p:cNvSpPr>
            <a:spLocks noGrp="1" noRot="1" noChangeAspect="1" noTextEdit="1"/>
          </p:cNvSpPr>
          <p:nvPr>
            <p:ph type="sldImg"/>
          </p:nvPr>
        </p:nvSpPr>
        <p:spPr>
          <a:ln/>
        </p:spPr>
      </p:sp>
      <p:sp>
        <p:nvSpPr>
          <p:cNvPr id="9625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latin typeface="Arial" panose="020B0604020202020204" pitchFamily="34" charset="0"/>
              </a:rPr>
              <a:t>Vector architectures and GPUs also exploit data-level parallelism; it applies a single instruction to a collection of data in parallel.</a:t>
            </a:r>
            <a:endParaRPr lang="zh-CN" altLang="en-US" dirty="0">
              <a:latin typeface="Arial" panose="020B0604020202020204" pitchFamily="34" charset="0"/>
            </a:endParaRPr>
          </a:p>
        </p:txBody>
      </p:sp>
      <p:sp>
        <p:nvSpPr>
          <p:cNvPr id="96260"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3EA660CF-BEC5-44B0-965A-37EBC571F7D2}" type="slidenum">
              <a:rPr lang="en-US" altLang="zh-CN"/>
              <a:pPr eaLnBrk="1" hangingPunct="1"/>
              <a:t>60</a:t>
            </a:fld>
            <a:endParaRPr lang="en-US" altLang="zh-CN"/>
          </a:p>
        </p:txBody>
      </p:sp>
    </p:spTree>
    <p:extLst>
      <p:ext uri="{BB962C8B-B14F-4D97-AF65-F5344CB8AC3E}">
        <p14:creationId xmlns:p14="http://schemas.microsoft.com/office/powerpoint/2010/main" val="11753694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幻灯片图像占位符 1"/>
          <p:cNvSpPr>
            <a:spLocks noGrp="1" noRot="1" noChangeAspect="1" noTextEdit="1"/>
          </p:cNvSpPr>
          <p:nvPr>
            <p:ph type="sldImg"/>
          </p:nvPr>
        </p:nvSpPr>
        <p:spPr>
          <a:ln/>
        </p:spPr>
      </p:sp>
      <p:sp>
        <p:nvSpPr>
          <p:cNvPr id="9625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latin typeface="Arial" panose="020B0604020202020204" pitchFamily="34" charset="0"/>
              </a:rPr>
              <a:t>Vector architectures and GPUs also exploit data-level parallelism; it applies a single instruction to a collection of data in parallel.</a:t>
            </a:r>
          </a:p>
          <a:p>
            <a:endParaRPr lang="en-US" altLang="zh-CN" dirty="0">
              <a:latin typeface="Arial" panose="020B0604020202020204" pitchFamily="34" charset="0"/>
            </a:endParaRPr>
          </a:p>
          <a:p>
            <a:r>
              <a:rPr lang="en-US" altLang="zh-CN" dirty="0">
                <a:latin typeface="Arial" panose="020B0604020202020204" pitchFamily="34" charset="0"/>
              </a:rPr>
              <a:t>https://</a:t>
            </a:r>
            <a:r>
              <a:rPr lang="en-US" altLang="zh-CN" dirty="0" err="1">
                <a:latin typeface="Arial" panose="020B0604020202020204" pitchFamily="34" charset="0"/>
              </a:rPr>
              <a:t>www.researchgate.net</a:t>
            </a:r>
            <a:r>
              <a:rPr lang="en-US" altLang="zh-CN" dirty="0">
                <a:latin typeface="Arial" panose="020B0604020202020204" pitchFamily="34" charset="0"/>
              </a:rPr>
              <a:t>/profile/</a:t>
            </a:r>
            <a:r>
              <a:rPr lang="en-US" altLang="zh-CN" dirty="0" err="1">
                <a:latin typeface="Arial" panose="020B0604020202020204" pitchFamily="34" charset="0"/>
              </a:rPr>
              <a:t>Ahcene-Bounceur</a:t>
            </a:r>
            <a:r>
              <a:rPr lang="en-US" altLang="zh-CN" dirty="0">
                <a:latin typeface="Arial" panose="020B0604020202020204" pitchFamily="34" charset="0"/>
              </a:rPr>
              <a:t>/publication/280852890/figure/fig5/AS:668518232104966@1536398575325/Difference-Between-GPU-and-CPU-Architecture-GPU-architecture-belongs-to-the-family-of.png</a:t>
            </a:r>
            <a:endParaRPr lang="zh-CN" altLang="en-US" dirty="0">
              <a:latin typeface="Arial" panose="020B0604020202020204" pitchFamily="34" charset="0"/>
            </a:endParaRPr>
          </a:p>
        </p:txBody>
      </p:sp>
      <p:sp>
        <p:nvSpPr>
          <p:cNvPr id="96260"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3EA660CF-BEC5-44B0-965A-37EBC571F7D2}" type="slidenum">
              <a:rPr lang="en-US" altLang="zh-CN"/>
              <a:pPr eaLnBrk="1" hangingPunct="1"/>
              <a:t>61</a:t>
            </a:fld>
            <a:endParaRPr lang="en-US" altLang="zh-CN"/>
          </a:p>
        </p:txBody>
      </p:sp>
    </p:spTree>
    <p:extLst>
      <p:ext uri="{BB962C8B-B14F-4D97-AF65-F5344CB8AC3E}">
        <p14:creationId xmlns:p14="http://schemas.microsoft.com/office/powerpoint/2010/main" val="376869275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幻灯片图像占位符 1"/>
          <p:cNvSpPr>
            <a:spLocks noGrp="1" noRot="1" noChangeAspect="1" noTextEdit="1"/>
          </p:cNvSpPr>
          <p:nvPr>
            <p:ph type="sldImg"/>
          </p:nvPr>
        </p:nvSpPr>
        <p:spPr>
          <a:ln/>
        </p:spPr>
      </p:sp>
      <p:sp>
        <p:nvSpPr>
          <p:cNvPr id="9728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latin typeface="Arial" panose="020B0604020202020204" pitchFamily="34" charset="0"/>
              </a:rPr>
              <a:t>On the other hand, thread-level parallelism exploits either data-level parallelism or task-level parallelism.</a:t>
            </a:r>
          </a:p>
          <a:p>
            <a:r>
              <a:rPr lang="en-US" altLang="zh-CN" dirty="0">
                <a:latin typeface="Arial" panose="020B0604020202020204" pitchFamily="34" charset="0"/>
              </a:rPr>
              <a:t>It aims for tightly coupled hardware model that allows for interaction among parallel threads.</a:t>
            </a:r>
          </a:p>
          <a:p>
            <a:endParaRPr lang="en-US" altLang="zh-CN" dirty="0">
              <a:latin typeface="Arial" panose="020B0604020202020204" pitchFamily="34" charset="0"/>
            </a:endParaRPr>
          </a:p>
          <a:p>
            <a:r>
              <a:rPr lang="en-US" altLang="zh-CN" dirty="0">
                <a:latin typeface="Arial" panose="020B0604020202020204" pitchFamily="34" charset="0"/>
              </a:rPr>
              <a:t>Multi-core processors;</a:t>
            </a:r>
            <a:endParaRPr lang="zh-CN" altLang="en-US" dirty="0">
              <a:latin typeface="Arial" panose="020B0604020202020204" pitchFamily="34" charset="0"/>
            </a:endParaRPr>
          </a:p>
        </p:txBody>
      </p:sp>
      <p:sp>
        <p:nvSpPr>
          <p:cNvPr id="97284"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0CBB3078-C6B4-44DA-8A86-5516017AC53A}" type="slidenum">
              <a:rPr lang="en-US" altLang="zh-CN"/>
              <a:pPr eaLnBrk="1" hangingPunct="1"/>
              <a:t>62</a:t>
            </a:fld>
            <a:endParaRPr lang="en-US" altLang="zh-CN"/>
          </a:p>
        </p:txBody>
      </p:sp>
    </p:spTree>
    <p:extLst>
      <p:ext uri="{BB962C8B-B14F-4D97-AF65-F5344CB8AC3E}">
        <p14:creationId xmlns:p14="http://schemas.microsoft.com/office/powerpoint/2010/main" val="143752428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幻灯片图像占位符 1"/>
          <p:cNvSpPr>
            <a:spLocks noGrp="1" noRot="1" noChangeAspect="1" noTextEdit="1"/>
          </p:cNvSpPr>
          <p:nvPr>
            <p:ph type="sldImg"/>
          </p:nvPr>
        </p:nvSpPr>
        <p:spPr>
          <a:ln/>
        </p:spPr>
      </p:sp>
      <p:sp>
        <p:nvSpPr>
          <p:cNvPr id="9728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latin typeface="Arial" panose="020B0604020202020204" pitchFamily="34" charset="0"/>
              </a:rPr>
              <a:t>On the other hand, thread-level parallelism exploits either data-level parallelism or task-level parallelism.</a:t>
            </a:r>
          </a:p>
          <a:p>
            <a:r>
              <a:rPr lang="en-US" altLang="zh-CN" dirty="0">
                <a:latin typeface="Arial" panose="020B0604020202020204" pitchFamily="34" charset="0"/>
              </a:rPr>
              <a:t>It aims for tightly coupled hardware model that allows for interaction among parallel threads.</a:t>
            </a:r>
          </a:p>
          <a:p>
            <a:endParaRPr lang="en-US" altLang="zh-CN" dirty="0">
              <a:latin typeface="Arial" panose="020B0604020202020204" pitchFamily="34" charset="0"/>
            </a:endParaRPr>
          </a:p>
          <a:p>
            <a:r>
              <a:rPr lang="en-US" altLang="zh-CN" dirty="0">
                <a:latin typeface="Arial" panose="020B0604020202020204" pitchFamily="34" charset="0"/>
              </a:rPr>
              <a:t>Multi-core processors;</a:t>
            </a:r>
            <a:endParaRPr lang="zh-CN" altLang="en-US" dirty="0">
              <a:latin typeface="Arial" panose="020B0604020202020204" pitchFamily="34" charset="0"/>
            </a:endParaRPr>
          </a:p>
        </p:txBody>
      </p:sp>
      <p:sp>
        <p:nvSpPr>
          <p:cNvPr id="97284"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0CBB3078-C6B4-44DA-8A86-5516017AC53A}" type="slidenum">
              <a:rPr lang="en-US" altLang="zh-CN"/>
              <a:pPr eaLnBrk="1" hangingPunct="1"/>
              <a:t>63</a:t>
            </a:fld>
            <a:endParaRPr lang="en-US" altLang="zh-CN"/>
          </a:p>
        </p:txBody>
      </p:sp>
    </p:spTree>
    <p:extLst>
      <p:ext uri="{BB962C8B-B14F-4D97-AF65-F5344CB8AC3E}">
        <p14:creationId xmlns:p14="http://schemas.microsoft.com/office/powerpoint/2010/main" val="234712560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幻灯片图像占位符 1"/>
          <p:cNvSpPr>
            <a:spLocks noGrp="1" noRot="1" noChangeAspect="1" noTextEdit="1"/>
          </p:cNvSpPr>
          <p:nvPr>
            <p:ph type="sldImg"/>
          </p:nvPr>
        </p:nvSpPr>
        <p:spPr>
          <a:ln/>
        </p:spPr>
      </p:sp>
      <p:sp>
        <p:nvSpPr>
          <p:cNvPr id="9830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latin typeface="Arial" panose="020B0604020202020204" pitchFamily="34" charset="0"/>
              </a:rPr>
              <a:t>Finally, request-level parallelism exploits parallelism among largely decoupled tasks specified by the programmer or the operating system.</a:t>
            </a:r>
          </a:p>
          <a:p>
            <a:endParaRPr lang="en-US" altLang="zh-CN" dirty="0">
              <a:latin typeface="Arial" panose="020B0604020202020204" pitchFamily="34" charset="0"/>
            </a:endParaRPr>
          </a:p>
          <a:p>
            <a:r>
              <a:rPr lang="en-US" altLang="zh-CN" dirty="0">
                <a:latin typeface="Arial" panose="020B0604020202020204" pitchFamily="34" charset="0"/>
              </a:rPr>
              <a:t>a typical example is the Google Query-Serving Architecture</a:t>
            </a:r>
            <a:endParaRPr lang="zh-CN" altLang="en-US" dirty="0">
              <a:latin typeface="Arial" panose="020B0604020202020204" pitchFamily="34" charset="0"/>
            </a:endParaRPr>
          </a:p>
        </p:txBody>
      </p:sp>
      <p:sp>
        <p:nvSpPr>
          <p:cNvPr id="98308"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3AB1E24B-B38C-4219-9BAA-F09287C59E1E}" type="slidenum">
              <a:rPr lang="en-US" altLang="zh-CN"/>
              <a:pPr eaLnBrk="1" hangingPunct="1"/>
              <a:t>64</a:t>
            </a:fld>
            <a:endParaRPr lang="en-US" altLang="zh-CN"/>
          </a:p>
        </p:txBody>
      </p:sp>
    </p:spTree>
    <p:extLst>
      <p:ext uri="{BB962C8B-B14F-4D97-AF65-F5344CB8AC3E}">
        <p14:creationId xmlns:p14="http://schemas.microsoft.com/office/powerpoint/2010/main" val="2911639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shown in this figure, an unprecedented growth rate of over 50% consecutively lasted for about 17 years, from 1986 to 2003.</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CN" dirty="0"/>
              <a:t>(The combination of architectural and organizatioal enhancements led to 17 years (1986-2003) of sustained growth in performance at an annual rate over 50%, a rate that is unprecedented in the comptuer industry.)</a:t>
            </a:r>
          </a:p>
          <a:p>
            <a:endParaRPr lang="en-CN" dirty="0"/>
          </a:p>
          <a:p>
            <a:r>
              <a:rPr lang="en-US" dirty="0"/>
              <a:t>::</a:t>
            </a:r>
          </a:p>
          <a:p>
            <a:r>
              <a:rPr lang="en-US" dirty="0"/>
              <a:t>Y-axis meaning, performance metric</a:t>
            </a:r>
            <a:endParaRPr lang="en-CN" dirty="0"/>
          </a:p>
          <a:p>
            <a:endParaRPr lang="en-CN" dirty="0"/>
          </a:p>
        </p:txBody>
      </p:sp>
      <p:sp>
        <p:nvSpPr>
          <p:cNvPr id="4" name="Slide Number Placeholder 3"/>
          <p:cNvSpPr>
            <a:spLocks noGrp="1"/>
          </p:cNvSpPr>
          <p:nvPr>
            <p:ph type="sldNum" sz="quarter" idx="5"/>
          </p:nvPr>
        </p:nvSpPr>
        <p:spPr/>
        <p:txBody>
          <a:bodyPr/>
          <a:lstStyle/>
          <a:p>
            <a:fld id="{93B86E86-DB0D-4E00-B1FF-AB0D7FF3C965}" type="slidenum">
              <a:rPr lang="en-US" altLang="zh-CN" smtClean="0"/>
              <a:pPr/>
              <a:t>6</a:t>
            </a:fld>
            <a:endParaRPr lang="en-US" altLang="zh-CN"/>
          </a:p>
        </p:txBody>
      </p:sp>
    </p:spTree>
    <p:extLst>
      <p:ext uri="{BB962C8B-B14F-4D97-AF65-F5344CB8AC3E}">
        <p14:creationId xmlns:p14="http://schemas.microsoft.com/office/powerpoint/2010/main" val="37063314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幻灯片图像占位符 1"/>
          <p:cNvSpPr>
            <a:spLocks noGrp="1" noRot="1" noChangeAspect="1" noTextEdit="1"/>
          </p:cNvSpPr>
          <p:nvPr>
            <p:ph type="sldImg"/>
          </p:nvPr>
        </p:nvSpPr>
        <p:spPr>
          <a:ln/>
        </p:spPr>
      </p:sp>
      <p:sp>
        <p:nvSpPr>
          <p:cNvPr id="9830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latin typeface="Arial" panose="020B0604020202020204" pitchFamily="34" charset="0"/>
              </a:rPr>
              <a:t>Finally, request-level parallelism exploits parallelism among largely decoupled tasks specified by the programmer or the operating system.</a:t>
            </a:r>
          </a:p>
          <a:p>
            <a:endParaRPr lang="en-US" altLang="zh-CN" dirty="0">
              <a:latin typeface="Arial" panose="020B0604020202020204" pitchFamily="34" charset="0"/>
            </a:endParaRPr>
          </a:p>
          <a:p>
            <a:r>
              <a:rPr lang="en-US" altLang="zh-CN" dirty="0">
                <a:latin typeface="Arial" panose="020B0604020202020204" pitchFamily="34" charset="0"/>
              </a:rPr>
              <a:t>a typical example is the Google Query-Serving Architecture</a:t>
            </a:r>
          </a:p>
          <a:p>
            <a:r>
              <a:rPr lang="en-US" altLang="zh-CN" dirty="0">
                <a:latin typeface="Arial" panose="020B0604020202020204" pitchFamily="34" charset="0"/>
              </a:rPr>
              <a:t>https://</a:t>
            </a:r>
            <a:r>
              <a:rPr lang="en-US" altLang="zh-CN" dirty="0" err="1">
                <a:latin typeface="Arial" panose="020B0604020202020204" pitchFamily="34" charset="0"/>
              </a:rPr>
              <a:t>inst.eecs.berkeley.edu</a:t>
            </a:r>
            <a:r>
              <a:rPr lang="en-US" altLang="zh-CN" dirty="0">
                <a:latin typeface="Arial" panose="020B0604020202020204" pitchFamily="34" charset="0"/>
              </a:rPr>
              <a:t>/~cs61c/sp12/lectures/02LecSp12MapReducex6.pdf</a:t>
            </a:r>
          </a:p>
          <a:p>
            <a:r>
              <a:rPr lang="en-US" dirty="0"/>
              <a:t>Hundreds or thousands of requests per second</a:t>
            </a:r>
            <a:endParaRPr lang="en-US" altLang="zh-CN" dirty="0">
              <a:latin typeface="Arial" panose="020B0604020202020204" pitchFamily="34" charset="0"/>
            </a:endParaRPr>
          </a:p>
          <a:p>
            <a:r>
              <a:rPr lang="en-US" altLang="zh-CN" dirty="0">
                <a:latin typeface="Arial" panose="020B0604020202020204" pitchFamily="34" charset="0"/>
              </a:rPr>
              <a:t>Such requests are largely independent</a:t>
            </a:r>
          </a:p>
          <a:p>
            <a:r>
              <a:rPr lang="en-US" dirty="0"/>
              <a:t>Computation can be easily portioned within a request and across different requests</a:t>
            </a:r>
            <a:endParaRPr lang="zh-CN" altLang="en-US" dirty="0">
              <a:latin typeface="Arial" panose="020B0604020202020204" pitchFamily="34" charset="0"/>
            </a:endParaRPr>
          </a:p>
        </p:txBody>
      </p:sp>
      <p:sp>
        <p:nvSpPr>
          <p:cNvPr id="98308"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3AB1E24B-B38C-4219-9BAA-F09287C59E1E}" type="slidenum">
              <a:rPr lang="en-US" altLang="zh-CN"/>
              <a:pPr eaLnBrk="1" hangingPunct="1"/>
              <a:t>65</a:t>
            </a:fld>
            <a:endParaRPr lang="en-US" altLang="zh-CN"/>
          </a:p>
        </p:txBody>
      </p:sp>
    </p:spTree>
    <p:extLst>
      <p:ext uri="{BB962C8B-B14F-4D97-AF65-F5344CB8AC3E}">
        <p14:creationId xmlns:p14="http://schemas.microsoft.com/office/powerpoint/2010/main" val="414613540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幻灯片图像占位符 1"/>
          <p:cNvSpPr>
            <a:spLocks noGrp="1" noRot="1" noChangeAspect="1" noTextEdit="1"/>
          </p:cNvSpPr>
          <p:nvPr>
            <p:ph type="sldImg"/>
          </p:nvPr>
        </p:nvSpPr>
        <p:spPr>
          <a:ln/>
        </p:spPr>
      </p:sp>
      <p:sp>
        <p:nvSpPr>
          <p:cNvPr id="9933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latin typeface="Arial" panose="020B0604020202020204" pitchFamily="34" charset="0"/>
              </a:rPr>
              <a:t>According to the number of instruction stream and data stream under use, parallel architectures can be classified into four types. </a:t>
            </a:r>
          </a:p>
          <a:p>
            <a:r>
              <a:rPr lang="en-US" altLang="zh-CN" dirty="0">
                <a:latin typeface="Arial" panose="020B0604020202020204" pitchFamily="34" charset="0"/>
              </a:rPr>
              <a:t>Each may work on single or multiple instruction streams and single or multiple data streams.</a:t>
            </a:r>
            <a:endParaRPr lang="zh-CN" altLang="en-US" dirty="0">
              <a:latin typeface="Arial" panose="020B0604020202020204" pitchFamily="34" charset="0"/>
            </a:endParaRPr>
          </a:p>
        </p:txBody>
      </p:sp>
      <p:sp>
        <p:nvSpPr>
          <p:cNvPr id="99332"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7190B2D0-4982-48B6-A354-89AAAFFCAA78}" type="slidenum">
              <a:rPr lang="en-US" altLang="zh-CN"/>
              <a:pPr eaLnBrk="1" hangingPunct="1"/>
              <a:t>66</a:t>
            </a:fld>
            <a:endParaRPr lang="en-US" altLang="zh-CN"/>
          </a:p>
        </p:txBody>
      </p:sp>
    </p:spTree>
    <p:extLst>
      <p:ext uri="{BB962C8B-B14F-4D97-AF65-F5344CB8AC3E}">
        <p14:creationId xmlns:p14="http://schemas.microsoft.com/office/powerpoint/2010/main" val="121550984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幻灯片图像占位符 1"/>
          <p:cNvSpPr>
            <a:spLocks noGrp="1" noRot="1" noChangeAspect="1" noTextEdit="1"/>
          </p:cNvSpPr>
          <p:nvPr>
            <p:ph type="sldImg"/>
          </p:nvPr>
        </p:nvSpPr>
        <p:spPr>
          <a:ln/>
        </p:spPr>
      </p:sp>
      <p:sp>
        <p:nvSpPr>
          <p:cNvPr id="10035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latin typeface="Arial" panose="020B0604020202020204" pitchFamily="34" charset="0"/>
              </a:rPr>
              <a:t>SISD works on single instruction stream and single data stream.</a:t>
            </a:r>
          </a:p>
          <a:p>
            <a:r>
              <a:rPr lang="en-US" altLang="zh-CN" dirty="0">
                <a:latin typeface="Arial" panose="020B0604020202020204" pitchFamily="34" charset="0"/>
              </a:rPr>
              <a:t>It can exploit only instruction-level parallelism.</a:t>
            </a:r>
          </a:p>
          <a:p>
            <a:endParaRPr lang="en-US" altLang="zh-CN" dirty="0">
              <a:latin typeface="Arial" panose="020B0604020202020204" pitchFamily="34" charset="0"/>
            </a:endParaRPr>
          </a:p>
          <a:p>
            <a:r>
              <a:rPr lang="en-US" altLang="zh-CN" dirty="0">
                <a:latin typeface="Arial" panose="020B0604020202020204" pitchFamily="34" charset="0"/>
              </a:rPr>
              <a:t>(use techniques such as superscalar and speculative execution)</a:t>
            </a:r>
          </a:p>
          <a:p>
            <a:r>
              <a:rPr lang="en-US" altLang="zh-CN" dirty="0">
                <a:latin typeface="Arial" panose="020B0604020202020204" pitchFamily="34" charset="0"/>
              </a:rPr>
              <a:t>Superscalar: in which multiple execution units are used to execute multiple instructions in parallel</a:t>
            </a:r>
          </a:p>
        </p:txBody>
      </p:sp>
      <p:sp>
        <p:nvSpPr>
          <p:cNvPr id="10035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F65E5F76-916D-4077-AC7B-B42554AD222F}" type="slidenum">
              <a:rPr lang="en-US" altLang="zh-CN"/>
              <a:pPr eaLnBrk="1" hangingPunct="1"/>
              <a:t>67</a:t>
            </a:fld>
            <a:endParaRPr lang="en-US" altLang="zh-CN"/>
          </a:p>
        </p:txBody>
      </p:sp>
    </p:spTree>
    <p:extLst>
      <p:ext uri="{BB962C8B-B14F-4D97-AF65-F5344CB8AC3E}">
        <p14:creationId xmlns:p14="http://schemas.microsoft.com/office/powerpoint/2010/main" val="48923418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幻灯片图像占位符 1"/>
          <p:cNvSpPr>
            <a:spLocks noGrp="1" noRot="1" noChangeAspect="1" noTextEdit="1"/>
          </p:cNvSpPr>
          <p:nvPr>
            <p:ph type="sldImg"/>
          </p:nvPr>
        </p:nvSpPr>
        <p:spPr>
          <a:ln/>
        </p:spPr>
      </p:sp>
      <p:sp>
        <p:nvSpPr>
          <p:cNvPr id="10137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latin typeface="Arial" panose="020B0604020202020204" pitchFamily="34" charset="0"/>
              </a:rPr>
              <a:t>SIMD works on single instruction stream and multiple data stream. </a:t>
            </a:r>
          </a:p>
          <a:p>
            <a:r>
              <a:rPr lang="en-US" altLang="zh-CN" dirty="0">
                <a:latin typeface="Arial" panose="020B0604020202020204" pitchFamily="34" charset="0"/>
              </a:rPr>
              <a:t>Specifically, the same instruction is executed by multiple processors using different data streams.</a:t>
            </a:r>
            <a:r>
              <a:rPr lang="zh-CN" altLang="en-US" dirty="0">
                <a:latin typeface="Arial" panose="020B0604020202020204" pitchFamily="34" charset="0"/>
              </a:rPr>
              <a:t> </a:t>
            </a:r>
            <a:r>
              <a:rPr lang="en-US" altLang="zh-CN" dirty="0">
                <a:latin typeface="Arial" panose="020B0604020202020204" pitchFamily="34" charset="0"/>
              </a:rPr>
              <a:t>it thus exploits data-level parallelism.</a:t>
            </a:r>
          </a:p>
          <a:p>
            <a:r>
              <a:rPr lang="en-US" altLang="zh-CN" dirty="0">
                <a:latin typeface="Arial" panose="020B0604020202020204" pitchFamily="34" charset="0"/>
              </a:rPr>
              <a:t>Each processor has a data memory of its own, while all processors share a single instruction memory and control processor, which fetches and dispatches instructions.</a:t>
            </a:r>
          </a:p>
          <a:p>
            <a:endParaRPr lang="en-US" altLang="zh-CN" dirty="0">
              <a:latin typeface="Arial" panose="020B0604020202020204" pitchFamily="34" charset="0"/>
            </a:endParaRPr>
          </a:p>
          <a:p>
            <a:r>
              <a:rPr lang="en-US" altLang="zh-CN" dirty="0">
                <a:latin typeface="Arial" panose="020B0604020202020204" pitchFamily="34" charset="0"/>
              </a:rPr>
              <a:t>::</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pitchFamily="2" charset="-122"/>
                <a:cs typeface="+mn-cs"/>
              </a:rPr>
              <a:t>Chapter 4 covers DLP and three different architectures that exploit it: vector architectures, multimedia extensions to standard instruction sets, and GPUs. </a:t>
            </a:r>
          </a:p>
        </p:txBody>
      </p:sp>
      <p:sp>
        <p:nvSpPr>
          <p:cNvPr id="101380"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17DAE09D-D53B-458E-863F-BD4D85AFF3C3}" type="slidenum">
              <a:rPr lang="en-US" altLang="zh-CN"/>
              <a:pPr eaLnBrk="1" hangingPunct="1"/>
              <a:t>68</a:t>
            </a:fld>
            <a:endParaRPr lang="en-US" altLang="zh-CN"/>
          </a:p>
        </p:txBody>
      </p:sp>
    </p:spTree>
    <p:extLst>
      <p:ext uri="{BB962C8B-B14F-4D97-AF65-F5344CB8AC3E}">
        <p14:creationId xmlns:p14="http://schemas.microsoft.com/office/powerpoint/2010/main" val="307538106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幻灯片图像占位符 1"/>
          <p:cNvSpPr>
            <a:spLocks noGrp="1" noRot="1" noChangeAspect="1" noTextEdit="1"/>
          </p:cNvSpPr>
          <p:nvPr>
            <p:ph type="sldImg"/>
          </p:nvPr>
        </p:nvSpPr>
        <p:spPr>
          <a:ln/>
        </p:spPr>
      </p:sp>
      <p:sp>
        <p:nvSpPr>
          <p:cNvPr id="10137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latin typeface="Arial" panose="020B0604020202020204" pitchFamily="34" charset="0"/>
              </a:rPr>
              <a:t>SIMD works on single instruction stream and multiple data stream. </a:t>
            </a:r>
          </a:p>
          <a:p>
            <a:r>
              <a:rPr lang="en-US" altLang="zh-CN" dirty="0">
                <a:latin typeface="Arial" panose="020B0604020202020204" pitchFamily="34" charset="0"/>
              </a:rPr>
              <a:t>Specifically, the same instruction is executed by multiple processors using different data streams.</a:t>
            </a:r>
            <a:r>
              <a:rPr lang="zh-CN" altLang="en-US" dirty="0">
                <a:latin typeface="Arial" panose="020B0604020202020204" pitchFamily="34" charset="0"/>
              </a:rPr>
              <a:t> </a:t>
            </a:r>
            <a:r>
              <a:rPr lang="en-US" altLang="zh-CN" dirty="0">
                <a:latin typeface="Arial" panose="020B0604020202020204" pitchFamily="34" charset="0"/>
              </a:rPr>
              <a:t>it thus exploits data-level parallelism.</a:t>
            </a:r>
          </a:p>
          <a:p>
            <a:r>
              <a:rPr lang="en-US" altLang="zh-CN" dirty="0">
                <a:latin typeface="Arial" panose="020B0604020202020204" pitchFamily="34" charset="0"/>
              </a:rPr>
              <a:t>Each processor has a data memory of its own, while all processors share a single instruction memory and control processor, which fetches and dispatches instructions.</a:t>
            </a:r>
          </a:p>
          <a:p>
            <a:endParaRPr lang="en-US" altLang="zh-CN" dirty="0">
              <a:latin typeface="Arial" panose="020B0604020202020204" pitchFamily="34" charset="0"/>
            </a:endParaRPr>
          </a:p>
          <a:p>
            <a:r>
              <a:rPr lang="en-US" altLang="zh-CN" dirty="0">
                <a:latin typeface="Arial" panose="020B0604020202020204" pitchFamily="34" charset="0"/>
              </a:rPr>
              <a:t>::</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pitchFamily="2" charset="-122"/>
                <a:cs typeface="+mn-cs"/>
              </a:rPr>
              <a:t>Chapter 4 covers DLP and three different architectures that exploit it: vector architectures, multimedia extensions to standard instruction sets, and GPUs. </a:t>
            </a:r>
          </a:p>
        </p:txBody>
      </p:sp>
      <p:sp>
        <p:nvSpPr>
          <p:cNvPr id="101380"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17DAE09D-D53B-458E-863F-BD4D85AFF3C3}" type="slidenum">
              <a:rPr lang="en-US" altLang="zh-CN"/>
              <a:pPr eaLnBrk="1" hangingPunct="1"/>
              <a:t>69</a:t>
            </a:fld>
            <a:endParaRPr lang="en-US" altLang="zh-CN"/>
          </a:p>
        </p:txBody>
      </p:sp>
    </p:spTree>
    <p:extLst>
      <p:ext uri="{BB962C8B-B14F-4D97-AF65-F5344CB8AC3E}">
        <p14:creationId xmlns:p14="http://schemas.microsoft.com/office/powerpoint/2010/main" val="312167916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6150DC8F-9696-4B52-A924-42634883AF5D}" type="slidenum">
              <a:rPr lang="en-US" altLang="zh-CN"/>
              <a:pPr eaLnBrk="1" hangingPunct="1"/>
              <a:t>70</a:t>
            </a:fld>
            <a:endParaRPr lang="en-US" altLang="zh-CN"/>
          </a:p>
        </p:txBody>
      </p:sp>
      <p:sp>
        <p:nvSpPr>
          <p:cNvPr id="102403" name="Rectangle 2"/>
          <p:cNvSpPr>
            <a:spLocks noGrp="1" noRot="1" noChangeAspect="1" noChangeArrowheads="1" noTextEdit="1"/>
          </p:cNvSpPr>
          <p:nvPr>
            <p:ph type="sldImg"/>
          </p:nvPr>
        </p:nvSpPr>
        <p:spPr>
          <a:ln/>
        </p:spPr>
      </p:sp>
      <p:sp>
        <p:nvSpPr>
          <p:cNvPr id="1024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Arial" panose="020B0604020202020204" pitchFamily="34" charset="0"/>
              </a:rPr>
              <a:t>MISD works on Multiple instruction streams and a single data stream</a:t>
            </a:r>
          </a:p>
          <a:p>
            <a:pPr eaLnBrk="1" hangingPunct="1"/>
            <a:r>
              <a:rPr lang="en-US" altLang="zh-CN">
                <a:latin typeface="Arial" panose="020B0604020202020204" pitchFamily="34" charset="0"/>
              </a:rPr>
              <a:t>As you may notice, it’s hard to exploit data-level parallelism for misd, so there’s no such type of commercial multiprocessor yet;</a:t>
            </a:r>
          </a:p>
        </p:txBody>
      </p:sp>
    </p:spTree>
    <p:extLst>
      <p:ext uri="{BB962C8B-B14F-4D97-AF65-F5344CB8AC3E}">
        <p14:creationId xmlns:p14="http://schemas.microsoft.com/office/powerpoint/2010/main" val="400351816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幻灯片图像占位符 1"/>
          <p:cNvSpPr>
            <a:spLocks noGrp="1" noRot="1" noChangeAspect="1" noTextEdit="1"/>
          </p:cNvSpPr>
          <p:nvPr>
            <p:ph type="sldImg"/>
          </p:nvPr>
        </p:nvSpPr>
        <p:spPr>
          <a:ln/>
        </p:spPr>
      </p:sp>
      <p:sp>
        <p:nvSpPr>
          <p:cNvPr id="10342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latin typeface="Arial" panose="020B0604020202020204" pitchFamily="34" charset="0"/>
              </a:rPr>
              <a:t>MIMD works on multiple instruction streams and multiple data streams.</a:t>
            </a:r>
          </a:p>
          <a:p>
            <a:r>
              <a:rPr lang="en-US" altLang="zh-CN" dirty="0">
                <a:latin typeface="Arial" panose="020B0604020202020204" pitchFamily="34" charset="0"/>
              </a:rPr>
              <a:t>Each processor fetches its own instructions and operates on its own data.</a:t>
            </a:r>
          </a:p>
          <a:p>
            <a:r>
              <a:rPr lang="en-US" altLang="zh-CN" dirty="0">
                <a:latin typeface="Arial" panose="020B0604020202020204" pitchFamily="34" charset="0"/>
              </a:rPr>
              <a:t>It exploits task-level parallelism.</a:t>
            </a:r>
          </a:p>
          <a:p>
            <a:endParaRPr lang="en-US" altLang="zh-CN" dirty="0">
              <a:latin typeface="Arial" panose="020B0604020202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pitchFamily="2" charset="-122"/>
                <a:cs typeface="+mn-cs"/>
              </a:rPr>
              <a:t>Chapter 5 covers tightly coupled MIMD architectures, which exploit thread-level parallelism because multiple cooperating threads operate in parallel. Chapter 6 covers loosely coupled MIMD architectures—specifically, clusters and warehouse-scale computers—that exploit request-level parallelism, where many independent tasks can proceed in parallel naturally with little need for communication or synchronization. </a:t>
            </a:r>
            <a:endParaRPr lang="en-US" dirty="0"/>
          </a:p>
        </p:txBody>
      </p:sp>
      <p:sp>
        <p:nvSpPr>
          <p:cNvPr id="103428"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FC8AF939-C6FB-4E94-B8EF-9B23E77EB37B}" type="slidenum">
              <a:rPr lang="en-US" altLang="zh-CN"/>
              <a:pPr eaLnBrk="1" hangingPunct="1"/>
              <a:t>71</a:t>
            </a:fld>
            <a:endParaRPr lang="en-US" altLang="zh-CN"/>
          </a:p>
        </p:txBody>
      </p:sp>
    </p:spTree>
    <p:extLst>
      <p:ext uri="{BB962C8B-B14F-4D97-AF65-F5344CB8AC3E}">
        <p14:creationId xmlns:p14="http://schemas.microsoft.com/office/powerpoint/2010/main" val="336075744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1F34F36E-C11A-4E18-B465-6DCFB559C844}" type="slidenum">
              <a:rPr lang="en-US" altLang="zh-CN"/>
              <a:pPr eaLnBrk="1" hangingPunct="1"/>
              <a:t>72</a:t>
            </a:fld>
            <a:endParaRPr lang="en-US" altLang="zh-CN"/>
          </a:p>
        </p:txBody>
      </p:sp>
      <p:sp>
        <p:nvSpPr>
          <p:cNvPr id="104451" name="Rectangle 2"/>
          <p:cNvSpPr>
            <a:spLocks noGrp="1" noRot="1" noChangeAspect="1" noChangeArrowheads="1" noTextEdit="1"/>
          </p:cNvSpPr>
          <p:nvPr>
            <p:ph type="sldImg"/>
          </p:nvPr>
        </p:nvSpPr>
        <p:spPr>
          <a:ln/>
        </p:spPr>
      </p:sp>
      <p:sp>
        <p:nvSpPr>
          <p:cNvPr id="1044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Arial" panose="020B0604020202020204" pitchFamily="34" charset="0"/>
              </a:rPr>
              <a:t>We’ve discussed about computer basics and parallelism it can leverage for fast task execution;</a:t>
            </a:r>
          </a:p>
          <a:p>
            <a:pPr eaLnBrk="1" hangingPunct="1"/>
            <a:r>
              <a:rPr lang="en-US" altLang="zh-CN">
                <a:latin typeface="Arial" panose="020B0604020202020204" pitchFamily="34" charset="0"/>
              </a:rPr>
              <a:t>Then what exactly is computer architecture?</a:t>
            </a:r>
          </a:p>
        </p:txBody>
      </p:sp>
    </p:spTree>
    <p:extLst>
      <p:ext uri="{BB962C8B-B14F-4D97-AF65-F5344CB8AC3E}">
        <p14:creationId xmlns:p14="http://schemas.microsoft.com/office/powerpoint/2010/main" val="319173910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幻灯片图像占位符 1"/>
          <p:cNvSpPr>
            <a:spLocks noGrp="1" noRot="1" noChangeAspect="1" noTextEdit="1"/>
          </p:cNvSpPr>
          <p:nvPr>
            <p:ph type="sldImg"/>
          </p:nvPr>
        </p:nvSpPr>
        <p:spPr>
          <a:ln/>
        </p:spPr>
      </p:sp>
      <p:sp>
        <p:nvSpPr>
          <p:cNvPr id="10547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latin typeface="Arial" panose="020B0604020202020204" pitchFamily="34" charset="0"/>
              </a:rPr>
              <a:t>The term computer architecture is used to refer only</a:t>
            </a:r>
            <a:r>
              <a:rPr lang="zh-CN" altLang="en-US" dirty="0">
                <a:latin typeface="Arial" panose="020B0604020202020204" pitchFamily="34" charset="0"/>
              </a:rPr>
              <a:t> </a:t>
            </a:r>
            <a:r>
              <a:rPr lang="en-US" altLang="zh-CN" dirty="0">
                <a:latin typeface="Arial" panose="020B0604020202020204" pitchFamily="34" charset="0"/>
              </a:rPr>
              <a:t>to instruction set design.</a:t>
            </a:r>
          </a:p>
          <a:p>
            <a:endParaRPr lang="en-US" altLang="zh-CN" dirty="0">
              <a:latin typeface="Arial" panose="020B0604020202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pitchFamily="2" charset="-122"/>
                <a:cs typeface="+mn-cs"/>
              </a:rPr>
              <a:t>The task the computer designer faces is a complex one: determine what attributes are important for a new computer, then design a computer to maximize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pitchFamily="2" charset="-122"/>
                <a:cs typeface="+mn-cs"/>
              </a:rPr>
              <a:t>performance and energy efficiency while staying within cost, power, and </a:t>
            </a:r>
            <a:r>
              <a:rPr lang="en-US" sz="1200" kern="1200" dirty="0" err="1">
                <a:solidFill>
                  <a:schemeClr val="tx1"/>
                </a:solidFill>
                <a:effectLst/>
                <a:latin typeface="Arial" charset="0"/>
                <a:ea typeface="宋体" pitchFamily="2" charset="-122"/>
                <a:cs typeface="+mn-cs"/>
              </a:rPr>
              <a:t>availabil</a:t>
            </a:r>
            <a:r>
              <a:rPr lang="en-US" sz="1200" kern="1200" dirty="0">
                <a:solidFill>
                  <a:schemeClr val="tx1"/>
                </a:solidFill>
                <a:effectLst/>
                <a:latin typeface="Arial" charset="0"/>
                <a:ea typeface="宋体" pitchFamily="2" charset="-122"/>
                <a:cs typeface="+mn-cs"/>
              </a:rPr>
              <a:t>- </a:t>
            </a:r>
            <a:r>
              <a:rPr lang="en-US" sz="1200" kern="1200" dirty="0" err="1">
                <a:solidFill>
                  <a:schemeClr val="tx1"/>
                </a:solidFill>
                <a:effectLst/>
                <a:latin typeface="Arial" charset="0"/>
                <a:ea typeface="宋体" pitchFamily="2" charset="-122"/>
                <a:cs typeface="+mn-cs"/>
              </a:rPr>
              <a:t>ity</a:t>
            </a:r>
            <a:r>
              <a:rPr lang="en-US" sz="1200" kern="1200" dirty="0">
                <a:solidFill>
                  <a:schemeClr val="tx1"/>
                </a:solidFill>
                <a:effectLst/>
                <a:latin typeface="Arial" charset="0"/>
                <a:ea typeface="宋体" pitchFamily="2" charset="-122"/>
                <a:cs typeface="+mn-cs"/>
              </a:rPr>
              <a:t> constraints. This task has many aspects, including instruction set design, </a:t>
            </a:r>
            <a:r>
              <a:rPr lang="en-US" sz="1200" kern="1200" dirty="0" err="1">
                <a:solidFill>
                  <a:schemeClr val="tx1"/>
                </a:solidFill>
                <a:effectLst/>
                <a:latin typeface="Arial" charset="0"/>
                <a:ea typeface="宋体" pitchFamily="2" charset="-122"/>
                <a:cs typeface="+mn-cs"/>
              </a:rPr>
              <a:t>func</a:t>
            </a:r>
            <a:r>
              <a:rPr lang="en-US" sz="1200" kern="1200" dirty="0">
                <a:solidFill>
                  <a:schemeClr val="tx1"/>
                </a:solidFill>
                <a:effectLst/>
                <a:latin typeface="Arial" charset="0"/>
                <a:ea typeface="宋体" pitchFamily="2" charset="-122"/>
                <a:cs typeface="+mn-cs"/>
              </a:rPr>
              <a:t>- </a:t>
            </a:r>
            <a:r>
              <a:rPr lang="en-US" sz="1200" kern="1200" dirty="0" err="1">
                <a:solidFill>
                  <a:schemeClr val="tx1"/>
                </a:solidFill>
                <a:effectLst/>
                <a:latin typeface="Arial" charset="0"/>
                <a:ea typeface="宋体" pitchFamily="2" charset="-122"/>
                <a:cs typeface="+mn-cs"/>
              </a:rPr>
              <a:t>tional</a:t>
            </a:r>
            <a:r>
              <a:rPr lang="en-US" sz="1200" kern="1200" dirty="0">
                <a:solidFill>
                  <a:schemeClr val="tx1"/>
                </a:solidFill>
                <a:effectLst/>
                <a:latin typeface="Arial" charset="0"/>
                <a:ea typeface="宋体" pitchFamily="2" charset="-122"/>
                <a:cs typeface="+mn-cs"/>
              </a:rPr>
              <a:t> organization, logic design, and implementation. The implementation may encompass integrated circuit design, packaging, power, and cooling. Optimizing the design requires familiarity with a very wide range of technologies, from com- pilers and operating systems to logic design and packaging. </a:t>
            </a:r>
            <a:endParaRPr lang="en-US" dirty="0"/>
          </a:p>
          <a:p>
            <a:endParaRPr lang="zh-CN" altLang="en-US" dirty="0">
              <a:latin typeface="Arial" panose="020B0604020202020204" pitchFamily="34" charset="0"/>
            </a:endParaRPr>
          </a:p>
        </p:txBody>
      </p:sp>
      <p:sp>
        <p:nvSpPr>
          <p:cNvPr id="10547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DC2FD3BE-FEF2-4437-B90C-E71DF1DA9D9A}" type="slidenum">
              <a:rPr lang="en-US" altLang="zh-CN"/>
              <a:pPr eaLnBrk="1" hangingPunct="1"/>
              <a:t>73</a:t>
            </a:fld>
            <a:endParaRPr lang="en-US" altLang="zh-CN"/>
          </a:p>
        </p:txBody>
      </p:sp>
    </p:spTree>
    <p:extLst>
      <p:ext uri="{BB962C8B-B14F-4D97-AF65-F5344CB8AC3E}">
        <p14:creationId xmlns:p14="http://schemas.microsoft.com/office/powerpoint/2010/main" val="207576230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C84EAA58-F00B-40CE-A7F0-1E5B9FB221F1}" type="slidenum">
              <a:rPr lang="en-US" altLang="zh-CN"/>
              <a:pPr eaLnBrk="1" hangingPunct="1"/>
              <a:t>74</a:t>
            </a:fld>
            <a:endParaRPr lang="en-US" altLang="zh-CN"/>
          </a:p>
        </p:txBody>
      </p:sp>
      <p:sp>
        <p:nvSpPr>
          <p:cNvPr id="106499" name="Rectangle 2"/>
          <p:cNvSpPr>
            <a:spLocks noGrp="1" noRot="1" noChangeAspect="1" noChangeArrowheads="1" noTextEdit="1"/>
          </p:cNvSpPr>
          <p:nvPr>
            <p:ph type="sldImg"/>
          </p:nvPr>
        </p:nvSpPr>
        <p:spPr>
          <a:ln/>
        </p:spPr>
      </p:sp>
      <p:sp>
        <p:nvSpPr>
          <p:cNvPr id="1065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Arial" panose="020B0604020202020204" pitchFamily="34" charset="0"/>
              </a:rPr>
              <a:t>So first, we need to understand what is instruction set architecture.</a:t>
            </a:r>
            <a:endParaRPr lang="zh-CN" altLang="zh-CN">
              <a:latin typeface="Arial" panose="020B0604020202020204" pitchFamily="34" charset="0"/>
            </a:endParaRPr>
          </a:p>
        </p:txBody>
      </p:sp>
    </p:spTree>
    <p:extLst>
      <p:ext uri="{BB962C8B-B14F-4D97-AF65-F5344CB8AC3E}">
        <p14:creationId xmlns:p14="http://schemas.microsoft.com/office/powerpoint/2010/main" val="32747981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a:t>
            </a:r>
            <a:r>
              <a:rPr lang="en-CN" dirty="0"/>
              <a:t> major drive for this rapid performance growth is the RISC architecture, where RISC stands for Reduced Instruction Set Computer.</a:t>
            </a:r>
          </a:p>
          <a:p>
            <a:endParaRPr lang="en-CN" dirty="0"/>
          </a:p>
          <a:p>
            <a:r>
              <a:rPr lang="en-CN" dirty="0"/>
              <a:t>RISC features simpler instructions and focus the attension of designers on two critical performance techniques:</a:t>
            </a:r>
          </a:p>
          <a:p>
            <a:r>
              <a:rPr lang="en-US" dirty="0"/>
              <a:t>T</a:t>
            </a:r>
            <a:r>
              <a:rPr lang="en-CN" dirty="0"/>
              <a:t>he exploitation of instruction-level parallelism (initially through pipelining and later through multiple instruction issue);</a:t>
            </a:r>
          </a:p>
          <a:p>
            <a:r>
              <a:rPr lang="en-US" dirty="0"/>
              <a:t>T</a:t>
            </a:r>
            <a:r>
              <a:rPr lang="en-CN" dirty="0"/>
              <a:t>he use of caches (initially in simple forms and later using more sophisticated organization and optimizations);</a:t>
            </a:r>
          </a:p>
        </p:txBody>
      </p:sp>
      <p:sp>
        <p:nvSpPr>
          <p:cNvPr id="4" name="Slide Number Placeholder 3"/>
          <p:cNvSpPr>
            <a:spLocks noGrp="1"/>
          </p:cNvSpPr>
          <p:nvPr>
            <p:ph type="sldNum" sz="quarter" idx="5"/>
          </p:nvPr>
        </p:nvSpPr>
        <p:spPr/>
        <p:txBody>
          <a:bodyPr/>
          <a:lstStyle/>
          <a:p>
            <a:fld id="{93B86E86-DB0D-4E00-B1FF-AB0D7FF3C965}" type="slidenum">
              <a:rPr lang="en-US" altLang="zh-CN" smtClean="0"/>
              <a:pPr/>
              <a:t>7</a:t>
            </a:fld>
            <a:endParaRPr lang="en-US" altLang="zh-CN"/>
          </a:p>
        </p:txBody>
      </p:sp>
    </p:spTree>
    <p:extLst>
      <p:ext uri="{BB962C8B-B14F-4D97-AF65-F5344CB8AC3E}">
        <p14:creationId xmlns:p14="http://schemas.microsoft.com/office/powerpoint/2010/main" val="408045517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2E616428-65D5-4304-B74A-B00DC1DCD8D9}" type="slidenum">
              <a:rPr lang="en-US" altLang="zh-CN"/>
              <a:pPr eaLnBrk="1" hangingPunct="1"/>
              <a:t>75</a:t>
            </a:fld>
            <a:endParaRPr lang="en-US" altLang="zh-CN"/>
          </a:p>
        </p:txBody>
      </p:sp>
      <p:sp>
        <p:nvSpPr>
          <p:cNvPr id="107523" name="Rectangle 2"/>
          <p:cNvSpPr>
            <a:spLocks noGrp="1" noRot="1" noChangeAspect="1" noChangeArrowheads="1" noTextEdit="1"/>
          </p:cNvSpPr>
          <p:nvPr>
            <p:ph type="sldImg"/>
          </p:nvPr>
        </p:nvSpPr>
        <p:spPr>
          <a:ln/>
        </p:spPr>
      </p:sp>
      <p:sp>
        <p:nvSpPr>
          <p:cNvPr id="1075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Arial" panose="020B0604020202020204" pitchFamily="34" charset="0"/>
              </a:rPr>
              <a:t>Instruction set architecture is called ISA for short.</a:t>
            </a:r>
          </a:p>
          <a:p>
            <a:pPr eaLnBrk="1" hangingPunct="1"/>
            <a:r>
              <a:rPr lang="en-US" altLang="zh-CN">
                <a:latin typeface="Arial" panose="020B0604020202020204" pitchFamily="34" charset="0"/>
              </a:rPr>
              <a:t>It’s visible to programmers and serves as the boundary between software and hardware.</a:t>
            </a:r>
          </a:p>
        </p:txBody>
      </p:sp>
    </p:spTree>
    <p:extLst>
      <p:ext uri="{BB962C8B-B14F-4D97-AF65-F5344CB8AC3E}">
        <p14:creationId xmlns:p14="http://schemas.microsoft.com/office/powerpoint/2010/main" val="320361398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t>Next, we will quickly review the seven dimensions of an ISA.</a:t>
            </a:r>
          </a:p>
        </p:txBody>
      </p:sp>
      <p:sp>
        <p:nvSpPr>
          <p:cNvPr id="4" name="Slide Number Placeholder 3"/>
          <p:cNvSpPr>
            <a:spLocks noGrp="1"/>
          </p:cNvSpPr>
          <p:nvPr>
            <p:ph type="sldNum" sz="quarter" idx="5"/>
          </p:nvPr>
        </p:nvSpPr>
        <p:spPr/>
        <p:txBody>
          <a:bodyPr/>
          <a:lstStyle/>
          <a:p>
            <a:fld id="{93B86E86-DB0D-4E00-B1FF-AB0D7FF3C965}" type="slidenum">
              <a:rPr lang="en-US" altLang="zh-CN" smtClean="0"/>
              <a:pPr/>
              <a:t>76</a:t>
            </a:fld>
            <a:endParaRPr lang="en-US" altLang="zh-CN"/>
          </a:p>
        </p:txBody>
      </p:sp>
    </p:spTree>
    <p:extLst>
      <p:ext uri="{BB962C8B-B14F-4D97-AF65-F5344CB8AC3E}">
        <p14:creationId xmlns:p14="http://schemas.microsoft.com/office/powerpoint/2010/main" val="15918468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幻灯片图像占位符 1"/>
          <p:cNvSpPr>
            <a:spLocks noGrp="1" noRot="1" noChangeAspect="1" noTextEdit="1"/>
          </p:cNvSpPr>
          <p:nvPr>
            <p:ph type="sldImg"/>
          </p:nvPr>
        </p:nvSpPr>
        <p:spPr>
          <a:ln/>
        </p:spPr>
      </p:sp>
      <p:sp>
        <p:nvSpPr>
          <p:cNvPr id="10854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Most instruction set architectures are general-purpose register architectures.</a:t>
            </a:r>
          </a:p>
          <a:p>
            <a:r>
              <a:rPr lang="en-US" altLang="zh-CN">
                <a:latin typeface="Arial" panose="020B0604020202020204" pitchFamily="34" charset="0"/>
              </a:rPr>
              <a:t>Their operands are either registers or memory locations.</a:t>
            </a:r>
          </a:p>
          <a:p>
            <a:r>
              <a:rPr lang="en-US" altLang="zh-CN">
                <a:latin typeface="Arial" panose="020B0604020202020204" pitchFamily="34" charset="0"/>
              </a:rPr>
              <a:t>Tow popular versions of general-purpose register architectures are register-memory ISA and load-store ISA.</a:t>
            </a:r>
          </a:p>
          <a:p>
            <a:r>
              <a:rPr lang="en-US" altLang="zh-CN">
                <a:latin typeface="Arial" panose="020B0604020202020204" pitchFamily="34" charset="0"/>
              </a:rPr>
              <a:t>80 ex 86 belongs to register-memory ISA. It allows many instructions to access memory.</a:t>
            </a:r>
          </a:p>
          <a:p>
            <a:r>
              <a:rPr lang="en-US" altLang="zh-CN">
                <a:latin typeface="Arial" panose="020B0604020202020204" pitchFamily="34" charset="0"/>
              </a:rPr>
              <a:t>ARM and MIPS belong to load-store ISA. It allows only load and store instructions to access memory.</a:t>
            </a:r>
          </a:p>
        </p:txBody>
      </p:sp>
      <p:sp>
        <p:nvSpPr>
          <p:cNvPr id="108548"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FAACA615-FEA3-4913-9AA6-427646933CBA}" type="slidenum">
              <a:rPr lang="en-US" altLang="zh-CN"/>
              <a:pPr eaLnBrk="1" hangingPunct="1"/>
              <a:t>77</a:t>
            </a:fld>
            <a:endParaRPr lang="en-US" altLang="zh-CN"/>
          </a:p>
        </p:txBody>
      </p:sp>
    </p:spTree>
    <p:extLst>
      <p:ext uri="{BB962C8B-B14F-4D97-AF65-F5344CB8AC3E}">
        <p14:creationId xmlns:p14="http://schemas.microsoft.com/office/powerpoint/2010/main" val="356475664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幻灯片图像占位符 1"/>
          <p:cNvSpPr>
            <a:spLocks noGrp="1" noRot="1" noChangeAspect="1" noTextEdit="1"/>
          </p:cNvSpPr>
          <p:nvPr>
            <p:ph type="sldImg"/>
          </p:nvPr>
        </p:nvSpPr>
        <p:spPr>
          <a:ln/>
        </p:spPr>
      </p:sp>
      <p:sp>
        <p:nvSpPr>
          <p:cNvPr id="10854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latin typeface="Arial" panose="020B0604020202020204" pitchFamily="34" charset="0"/>
              </a:rPr>
              <a:t>All ISAs announced since 1985 are load-store.</a:t>
            </a:r>
          </a:p>
        </p:txBody>
      </p:sp>
      <p:sp>
        <p:nvSpPr>
          <p:cNvPr id="108548"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FAACA615-FEA3-4913-9AA6-427646933CBA}" type="slidenum">
              <a:rPr lang="en-US" altLang="zh-CN"/>
              <a:pPr eaLnBrk="1" hangingPunct="1"/>
              <a:t>78</a:t>
            </a:fld>
            <a:endParaRPr lang="en-US" altLang="zh-CN"/>
          </a:p>
        </p:txBody>
      </p:sp>
    </p:spTree>
    <p:extLst>
      <p:ext uri="{BB962C8B-B14F-4D97-AF65-F5344CB8AC3E}">
        <p14:creationId xmlns:p14="http://schemas.microsoft.com/office/powerpoint/2010/main" val="142773827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幻灯片图像占位符 1"/>
          <p:cNvSpPr>
            <a:spLocks noGrp="1" noRot="1" noChangeAspect="1" noTextEdit="1"/>
          </p:cNvSpPr>
          <p:nvPr>
            <p:ph type="sldImg"/>
          </p:nvPr>
        </p:nvSpPr>
        <p:spPr>
          <a:ln/>
        </p:spPr>
      </p:sp>
      <p:sp>
        <p:nvSpPr>
          <p:cNvPr id="10854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latin typeface="Arial" panose="020B0604020202020204" pitchFamily="34" charset="0"/>
              </a:rPr>
              <a:t>Focus more on RISC-V in this edition</a:t>
            </a:r>
          </a:p>
        </p:txBody>
      </p:sp>
      <p:sp>
        <p:nvSpPr>
          <p:cNvPr id="108548"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FAACA615-FEA3-4913-9AA6-427646933CBA}" type="slidenum">
              <a:rPr lang="en-US" altLang="zh-CN"/>
              <a:pPr eaLnBrk="1" hangingPunct="1"/>
              <a:t>79</a:t>
            </a:fld>
            <a:endParaRPr lang="en-US" altLang="zh-CN"/>
          </a:p>
        </p:txBody>
      </p:sp>
    </p:spTree>
    <p:extLst>
      <p:ext uri="{BB962C8B-B14F-4D97-AF65-F5344CB8AC3E}">
        <p14:creationId xmlns:p14="http://schemas.microsoft.com/office/powerpoint/2010/main" val="52200799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pitchFamily="2" charset="-122"/>
                <a:cs typeface="+mn-cs"/>
              </a:rPr>
              <a:t>Figure1.4 RISC-V registers, names, usage, and calling conventions. In addition to the 32 general-purpose registers (x0–x31), RISC-V has 32 floating-point registers (f0–f31) that can hold either a 32-bit single-precision number or a 64-bit double-precision num- </a:t>
            </a:r>
            <a:r>
              <a:rPr lang="en-US" sz="1200" kern="1200" dirty="0" err="1">
                <a:solidFill>
                  <a:schemeClr val="tx1"/>
                </a:solidFill>
                <a:effectLst/>
                <a:latin typeface="Arial" charset="0"/>
                <a:ea typeface="宋体" pitchFamily="2" charset="-122"/>
                <a:cs typeface="+mn-cs"/>
              </a:rPr>
              <a:t>ber</a:t>
            </a:r>
            <a:r>
              <a:rPr lang="en-US" sz="1200" kern="1200" dirty="0">
                <a:solidFill>
                  <a:schemeClr val="tx1"/>
                </a:solidFill>
                <a:effectLst/>
                <a:latin typeface="Arial" charset="0"/>
                <a:ea typeface="宋体" pitchFamily="2" charset="-122"/>
                <a:cs typeface="+mn-cs"/>
              </a:rPr>
              <a:t>. The registers that are preserved across a procedure call are labeled “Callee” saved. </a:t>
            </a:r>
            <a:endParaRPr lang="en-US" dirty="0"/>
          </a:p>
          <a:p>
            <a:endParaRPr lang="en-CN" dirty="0"/>
          </a:p>
        </p:txBody>
      </p:sp>
      <p:sp>
        <p:nvSpPr>
          <p:cNvPr id="4" name="Slide Number Placeholder 3"/>
          <p:cNvSpPr>
            <a:spLocks noGrp="1"/>
          </p:cNvSpPr>
          <p:nvPr>
            <p:ph type="sldNum" sz="quarter" idx="5"/>
          </p:nvPr>
        </p:nvSpPr>
        <p:spPr/>
        <p:txBody>
          <a:bodyPr/>
          <a:lstStyle/>
          <a:p>
            <a:fld id="{93B86E86-DB0D-4E00-B1FF-AB0D7FF3C965}" type="slidenum">
              <a:rPr lang="en-US" altLang="zh-CN" smtClean="0"/>
              <a:pPr/>
              <a:t>80</a:t>
            </a:fld>
            <a:endParaRPr lang="en-US" altLang="zh-CN"/>
          </a:p>
        </p:txBody>
      </p:sp>
    </p:spTree>
    <p:extLst>
      <p:ext uri="{BB962C8B-B14F-4D97-AF65-F5344CB8AC3E}">
        <p14:creationId xmlns:p14="http://schemas.microsoft.com/office/powerpoint/2010/main" val="296340927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幻灯片图像占位符 1"/>
          <p:cNvSpPr>
            <a:spLocks noGrp="1" noRot="1" noChangeAspect="1" noTextEdit="1"/>
          </p:cNvSpPr>
          <p:nvPr>
            <p:ph type="sldImg"/>
          </p:nvPr>
        </p:nvSpPr>
        <p:spPr>
          <a:ln/>
        </p:spPr>
      </p:sp>
      <p:sp>
        <p:nvSpPr>
          <p:cNvPr id="10957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Memory addressing is the procedure when an instruction finds its interested data at a certain location in memory.</a:t>
            </a:r>
          </a:p>
          <a:p>
            <a:r>
              <a:rPr lang="en-US" altLang="zh-CN">
                <a:latin typeface="Arial" panose="020B0604020202020204" pitchFamily="34" charset="0"/>
              </a:rPr>
              <a:t>The smallest unit for how much volume of data can be accessed at one time is one byte.</a:t>
            </a:r>
          </a:p>
          <a:p>
            <a:r>
              <a:rPr lang="en-US" altLang="zh-CN">
                <a:latin typeface="Arial" panose="020B0604020202020204" pitchFamily="34" charset="0"/>
              </a:rPr>
              <a:t>When storing data in memory, we require that their addresses be aligned.</a:t>
            </a:r>
          </a:p>
          <a:p>
            <a:r>
              <a:rPr lang="en-US" altLang="zh-CN">
                <a:latin typeface="Arial" panose="020B0604020202020204" pitchFamily="34" charset="0"/>
              </a:rPr>
              <a:t>Given object width s and address A, for its address to be aligned, we should have that A modulo s equals to zero.</a:t>
            </a:r>
          </a:p>
          <a:p>
            <a:endParaRPr lang="zh-CN" altLang="en-US">
              <a:latin typeface="Arial" panose="020B0604020202020204" pitchFamily="34" charset="0"/>
            </a:endParaRPr>
          </a:p>
        </p:txBody>
      </p:sp>
      <p:sp>
        <p:nvSpPr>
          <p:cNvPr id="109572"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E1EB3DAD-B64E-4866-8920-AFDD1574F9E8}" type="slidenum">
              <a:rPr lang="en-US" altLang="zh-CN"/>
              <a:pPr eaLnBrk="1" hangingPunct="1"/>
              <a:t>81</a:t>
            </a:fld>
            <a:endParaRPr lang="en-US" altLang="zh-CN"/>
          </a:p>
        </p:txBody>
      </p:sp>
    </p:spTree>
    <p:extLst>
      <p:ext uri="{BB962C8B-B14F-4D97-AF65-F5344CB8AC3E}">
        <p14:creationId xmlns:p14="http://schemas.microsoft.com/office/powerpoint/2010/main" val="332137652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幻灯片图像占位符 1"/>
          <p:cNvSpPr>
            <a:spLocks noGrp="1" noRot="1" noChangeAspect="1" noTextEdit="1"/>
          </p:cNvSpPr>
          <p:nvPr>
            <p:ph type="sldImg"/>
          </p:nvPr>
        </p:nvSpPr>
        <p:spPr>
          <a:ln/>
        </p:spPr>
      </p:sp>
      <p:sp>
        <p:nvSpPr>
          <p:cNvPr id="10957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latin typeface="Arial" panose="020B0604020202020204" pitchFamily="34" charset="0"/>
              </a:rPr>
              <a:t>The 80x86 and RISC-V, however, do not require alignment, although accesses are generally faster if operands are aligned.</a:t>
            </a:r>
          </a:p>
          <a:p>
            <a:endParaRPr lang="zh-CN" altLang="en-US" dirty="0">
              <a:latin typeface="Arial" panose="020B0604020202020204" pitchFamily="34" charset="0"/>
            </a:endParaRPr>
          </a:p>
        </p:txBody>
      </p:sp>
      <p:sp>
        <p:nvSpPr>
          <p:cNvPr id="109572"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E1EB3DAD-B64E-4866-8920-AFDD1574F9E8}" type="slidenum">
              <a:rPr lang="en-US" altLang="zh-CN"/>
              <a:pPr eaLnBrk="1" hangingPunct="1"/>
              <a:t>82</a:t>
            </a:fld>
            <a:endParaRPr lang="en-US" altLang="zh-CN"/>
          </a:p>
        </p:txBody>
      </p:sp>
    </p:spTree>
    <p:extLst>
      <p:ext uri="{BB962C8B-B14F-4D97-AF65-F5344CB8AC3E}">
        <p14:creationId xmlns:p14="http://schemas.microsoft.com/office/powerpoint/2010/main" val="321068652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AF9D5FBB-B7C5-4D56-A867-35EA158BA99D}" type="slidenum">
              <a:rPr lang="en-US" altLang="zh-CN"/>
              <a:pPr eaLnBrk="1" hangingPunct="1"/>
              <a:t>83</a:t>
            </a:fld>
            <a:endParaRPr lang="en-US" altLang="zh-CN"/>
          </a:p>
        </p:txBody>
      </p:sp>
      <p:sp>
        <p:nvSpPr>
          <p:cNvPr id="110595" name="Rectangle 2"/>
          <p:cNvSpPr>
            <a:spLocks noGrp="1" noRot="1" noChangeAspect="1" noChangeArrowheads="1" noTextEdit="1"/>
          </p:cNvSpPr>
          <p:nvPr>
            <p:ph type="sldImg"/>
          </p:nvPr>
        </p:nvSpPr>
        <p:spPr>
          <a:ln/>
        </p:spPr>
      </p:sp>
      <p:sp>
        <p:nvSpPr>
          <p:cNvPr id="1105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dirty="0">
                <a:latin typeface="Arial" panose="020B0604020202020204" pitchFamily="34" charset="0"/>
              </a:rPr>
              <a:t>Then why can address alignment yield faster accesses?</a:t>
            </a:r>
            <a:endParaRPr lang="zh-CN" altLang="zh-CN" dirty="0">
              <a:latin typeface="Arial" panose="020B0604020202020204" pitchFamily="34" charset="0"/>
            </a:endParaRPr>
          </a:p>
        </p:txBody>
      </p:sp>
    </p:spTree>
    <p:extLst>
      <p:ext uri="{BB962C8B-B14F-4D97-AF65-F5344CB8AC3E}">
        <p14:creationId xmlns:p14="http://schemas.microsoft.com/office/powerpoint/2010/main" val="310285464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幻灯片图像占位符 1"/>
          <p:cNvSpPr>
            <a:spLocks noGrp="1" noRot="1" noChangeAspect="1" noTextEdit="1"/>
          </p:cNvSpPr>
          <p:nvPr>
            <p:ph type="sldImg"/>
          </p:nvPr>
        </p:nvSpPr>
        <p:spPr>
          <a:ln/>
        </p:spPr>
      </p:sp>
      <p:sp>
        <p:nvSpPr>
          <p:cNvPr id="11161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latin typeface="Arial" panose="020B0604020202020204" pitchFamily="34" charset="0"/>
              </a:rPr>
              <a:t>This picture clearly demonstrates that address alignment helps limit memory access times.</a:t>
            </a:r>
          </a:p>
          <a:p>
            <a:r>
              <a:rPr lang="en-US" altLang="zh-CN" dirty="0">
                <a:latin typeface="Arial" panose="020B0604020202020204" pitchFamily="34" charset="0"/>
              </a:rPr>
              <a:t>When well aligned, requires only one memory access to read one object;</a:t>
            </a:r>
          </a:p>
          <a:p>
            <a:r>
              <a:rPr lang="en-US" altLang="zh-CN" dirty="0">
                <a:latin typeface="Arial" panose="020B0604020202020204" pitchFamily="34" charset="0"/>
              </a:rPr>
              <a:t>If address is not well aligned, each misaligned object requires two memory accesses to fetch.</a:t>
            </a:r>
          </a:p>
          <a:p>
            <a:endParaRPr lang="en-US" altLang="zh-CN" dirty="0">
              <a:latin typeface="Arial" panose="020B0604020202020204" pitchFamily="34" charset="0"/>
            </a:endParaRPr>
          </a:p>
          <a:p>
            <a:r>
              <a:rPr lang="en-US" altLang="zh-CN" dirty="0">
                <a:latin typeface="Arial" panose="020B0604020202020204" pitchFamily="34" charset="0"/>
              </a:rPr>
              <a:t>(operand width related)</a:t>
            </a:r>
          </a:p>
          <a:p>
            <a:endParaRPr lang="en-US" altLang="zh-CN" dirty="0">
              <a:latin typeface="Arial" panose="020B0604020202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pitchFamily="2" charset="-122"/>
                <a:cs typeface="+mn-cs"/>
              </a:rPr>
              <a:t>Figure A.5 Aligned and misaligned addresses of byte, half-word, word, and double-word objects for byte- addressed computers. For each misaligned example some objects require two memory accesses to complete. Every aligned object can always complete in one memory access, as long as the memory is as wide as the object. The figure shows the memory organized as 8 bytes wide. The byte offsets that label the columns specify the low-order three bits of the address.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effectLst/>
              <a:latin typeface="Arial" charset="0"/>
              <a:ea typeface="宋体"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Examples </a:t>
            </a:r>
            <a:r>
              <a:rPr lang="en-CN" dirty="0"/>
              <a:t>of alignment conventions </a:t>
            </a:r>
            <a:r>
              <a:rPr lang="en-US" dirty="0">
                <a:hlinkClick r:id="rId3"/>
              </a:rPr>
              <a:t>https://www.youtube.com/watch?v=TtAsN0ptKcw&amp;list=PL0oekSefhQVJdk0hSRu6sZ2teWM740NtL&amp;index=49</a:t>
            </a:r>
            <a:endParaRPr lang="en-US" dirty="0"/>
          </a:p>
          <a:p>
            <a:endParaRPr lang="zh-CN" altLang="en-US" dirty="0">
              <a:latin typeface="Arial" panose="020B0604020202020204" pitchFamily="34" charset="0"/>
            </a:endParaRPr>
          </a:p>
        </p:txBody>
      </p:sp>
      <p:sp>
        <p:nvSpPr>
          <p:cNvPr id="111620"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3A4EE544-BFB5-4511-88F4-AA98A3035194}" type="slidenum">
              <a:rPr lang="en-US" altLang="zh-CN"/>
              <a:pPr eaLnBrk="1" hangingPunct="1"/>
              <a:t>84</a:t>
            </a:fld>
            <a:endParaRPr lang="en-US" altLang="zh-CN"/>
          </a:p>
        </p:txBody>
      </p:sp>
    </p:spTree>
    <p:extLst>
      <p:ext uri="{BB962C8B-B14F-4D97-AF65-F5344CB8AC3E}">
        <p14:creationId xmlns:p14="http://schemas.microsoft.com/office/powerpoint/2010/main" val="8356383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t>
            </a:r>
            <a:r>
              <a:rPr lang="en-CN" dirty="0"/>
              <a:t>ow it works</a:t>
            </a:r>
          </a:p>
          <a:p>
            <a:r>
              <a:rPr lang="en-US" dirty="0"/>
              <a:t>A</a:t>
            </a:r>
            <a:r>
              <a:rPr lang="en-CN" dirty="0"/>
              <a:t>nd what it supports</a:t>
            </a:r>
          </a:p>
        </p:txBody>
      </p:sp>
      <p:sp>
        <p:nvSpPr>
          <p:cNvPr id="4" name="Slide Number Placeholder 3"/>
          <p:cNvSpPr>
            <a:spLocks noGrp="1"/>
          </p:cNvSpPr>
          <p:nvPr>
            <p:ph type="sldNum" sz="quarter" idx="5"/>
          </p:nvPr>
        </p:nvSpPr>
        <p:spPr/>
        <p:txBody>
          <a:bodyPr/>
          <a:lstStyle/>
          <a:p>
            <a:fld id="{93B86E86-DB0D-4E00-B1FF-AB0D7FF3C965}" type="slidenum">
              <a:rPr lang="en-US" altLang="zh-CN" smtClean="0"/>
              <a:pPr/>
              <a:t>8</a:t>
            </a:fld>
            <a:endParaRPr lang="en-US" altLang="zh-CN"/>
          </a:p>
        </p:txBody>
      </p:sp>
    </p:spTree>
    <p:extLst>
      <p:ext uri="{BB962C8B-B14F-4D97-AF65-F5344CB8AC3E}">
        <p14:creationId xmlns:p14="http://schemas.microsoft.com/office/powerpoint/2010/main" val="17969208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幻灯片图像占位符 1"/>
          <p:cNvSpPr>
            <a:spLocks noGrp="1" noRot="1" noChangeAspect="1" noTextEdit="1"/>
          </p:cNvSpPr>
          <p:nvPr>
            <p:ph type="sldImg"/>
          </p:nvPr>
        </p:nvSpPr>
        <p:spPr>
          <a:ln/>
        </p:spPr>
      </p:sp>
      <p:sp>
        <p:nvSpPr>
          <p:cNvPr id="11264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latin typeface="Arial" panose="020B0604020202020204" pitchFamily="34" charset="0"/>
              </a:rPr>
              <a:t>(operand width/size related)</a:t>
            </a:r>
          </a:p>
          <a:p>
            <a:r>
              <a:rPr lang="en-US" altLang="zh-CN" dirty="0">
                <a:latin typeface="Arial" panose="020B0604020202020204" pitchFamily="34" charset="0"/>
              </a:rPr>
              <a:t>Here’s an overview of types and sizes of instruction operands.</a:t>
            </a:r>
            <a:endParaRPr lang="zh-CN" altLang="en-US" dirty="0">
              <a:latin typeface="Arial" panose="020B0604020202020204" pitchFamily="34" charset="0"/>
            </a:endParaRPr>
          </a:p>
        </p:txBody>
      </p:sp>
      <p:sp>
        <p:nvSpPr>
          <p:cNvPr id="112644"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CBDEC98C-C5A3-4CD3-B610-021B3A592465}" type="slidenum">
              <a:rPr lang="en-US" altLang="zh-CN"/>
              <a:pPr eaLnBrk="1" hangingPunct="1"/>
              <a:t>88</a:t>
            </a:fld>
            <a:endParaRPr lang="en-US" altLang="zh-CN"/>
          </a:p>
        </p:txBody>
      </p:sp>
    </p:spTree>
    <p:extLst>
      <p:ext uri="{BB962C8B-B14F-4D97-AF65-F5344CB8AC3E}">
        <p14:creationId xmlns:p14="http://schemas.microsoft.com/office/powerpoint/2010/main" val="400863253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幻灯片图像占位符 1"/>
          <p:cNvSpPr>
            <a:spLocks noGrp="1" noRot="1" noChangeAspect="1" noTextEdit="1"/>
          </p:cNvSpPr>
          <p:nvPr>
            <p:ph type="sldImg"/>
          </p:nvPr>
        </p:nvSpPr>
        <p:spPr>
          <a:ln/>
        </p:spPr>
      </p:sp>
      <p:sp>
        <p:nvSpPr>
          <p:cNvPr id="11366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latin typeface="Arial" panose="020B0604020202020204" pitchFamily="34" charset="0"/>
              </a:rPr>
              <a:t>(how to find/access the desired operand)</a:t>
            </a:r>
          </a:p>
          <a:p>
            <a:r>
              <a:rPr lang="en-US" altLang="zh-CN" dirty="0">
                <a:latin typeface="Arial" panose="020B0604020202020204" pitchFamily="34" charset="0"/>
              </a:rPr>
              <a:t>An instruction has three addressing modes for it to specify the address of a memory object as one of its operands.</a:t>
            </a:r>
          </a:p>
          <a:p>
            <a:r>
              <a:rPr lang="en-US" altLang="zh-CN" dirty="0">
                <a:latin typeface="Arial" panose="020B0604020202020204" pitchFamily="34" charset="0"/>
              </a:rPr>
              <a:t>For RISC-V, the operand could be a register, an immediate, or a displacement.</a:t>
            </a:r>
          </a:p>
          <a:p>
            <a:r>
              <a:rPr lang="en-US" altLang="zh-CN" dirty="0">
                <a:latin typeface="Arial" panose="020B0604020202020204" pitchFamily="34" charset="0"/>
              </a:rPr>
              <a:t>For register, the operand is just the name/alias of the register.</a:t>
            </a:r>
          </a:p>
          <a:p>
            <a:r>
              <a:rPr lang="en-US" altLang="zh-CN" dirty="0">
                <a:latin typeface="Arial" panose="020B0604020202020204" pitchFamily="34" charset="0"/>
              </a:rPr>
              <a:t>for immediate, it’s a constant that can be directly used as an operand.</a:t>
            </a:r>
          </a:p>
          <a:p>
            <a:r>
              <a:rPr lang="en-US" altLang="zh-CN" dirty="0">
                <a:latin typeface="Arial" panose="020B0604020202020204" pitchFamily="34" charset="0"/>
              </a:rPr>
              <a:t>For displacement, it specifies a register in addition to a constant, then we need to add the constant to the value stored in the register, the result is the corresponding memory address.</a:t>
            </a:r>
            <a:endParaRPr lang="zh-CN" altLang="en-US" dirty="0">
              <a:latin typeface="Arial" panose="020B0604020202020204" pitchFamily="34" charset="0"/>
            </a:endParaRPr>
          </a:p>
        </p:txBody>
      </p:sp>
      <p:sp>
        <p:nvSpPr>
          <p:cNvPr id="113668"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F3918D6A-3231-4A14-B342-2F31E3BF3963}" type="slidenum">
              <a:rPr lang="en-US" altLang="zh-CN"/>
              <a:pPr eaLnBrk="1" hangingPunct="1"/>
              <a:t>89</a:t>
            </a:fld>
            <a:endParaRPr lang="en-US" altLang="zh-CN"/>
          </a:p>
        </p:txBody>
      </p:sp>
    </p:spTree>
    <p:extLst>
      <p:ext uri="{BB962C8B-B14F-4D97-AF65-F5344CB8AC3E}">
        <p14:creationId xmlns:p14="http://schemas.microsoft.com/office/powerpoint/2010/main" val="346070646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幻灯片图像占位符 1"/>
          <p:cNvSpPr>
            <a:spLocks noGrp="1" noRot="1" noChangeAspect="1" noTextEdit="1"/>
          </p:cNvSpPr>
          <p:nvPr>
            <p:ph type="sldImg"/>
          </p:nvPr>
        </p:nvSpPr>
        <p:spPr>
          <a:ln/>
        </p:spPr>
      </p:sp>
      <p:sp>
        <p:nvSpPr>
          <p:cNvPr id="11366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pitchFamily="2" charset="-122"/>
                <a:cs typeface="+mn-cs"/>
              </a:rPr>
              <a:t>Figure1.4 RISC-V</a:t>
            </a:r>
            <a:r>
              <a:rPr lang="zh-CN" altLang="en-US" sz="1200" kern="1200" dirty="0">
                <a:solidFill>
                  <a:schemeClr val="tx1"/>
                </a:solidFill>
                <a:effectLst/>
                <a:latin typeface="Arial" charset="0"/>
                <a:ea typeface="宋体" pitchFamily="2" charset="-122"/>
                <a:cs typeface="+mn-cs"/>
              </a:rPr>
              <a:t> </a:t>
            </a:r>
            <a:r>
              <a:rPr lang="en-US" sz="1200" kern="1200" dirty="0">
                <a:solidFill>
                  <a:schemeClr val="tx1"/>
                </a:solidFill>
                <a:effectLst/>
                <a:latin typeface="Arial" charset="0"/>
                <a:ea typeface="宋体" pitchFamily="2" charset="-122"/>
                <a:cs typeface="+mn-cs"/>
              </a:rPr>
              <a:t>registers,</a:t>
            </a:r>
            <a:r>
              <a:rPr lang="zh-CN" altLang="en-US" sz="1200" kern="1200" dirty="0">
                <a:solidFill>
                  <a:schemeClr val="tx1"/>
                </a:solidFill>
                <a:effectLst/>
                <a:latin typeface="Arial" charset="0"/>
                <a:ea typeface="宋体" pitchFamily="2" charset="-122"/>
                <a:cs typeface="+mn-cs"/>
              </a:rPr>
              <a:t> </a:t>
            </a:r>
            <a:r>
              <a:rPr lang="en-US" sz="1200" kern="1200" dirty="0">
                <a:solidFill>
                  <a:schemeClr val="tx1"/>
                </a:solidFill>
                <a:effectLst/>
                <a:latin typeface="Arial" charset="0"/>
                <a:ea typeface="宋体" pitchFamily="2" charset="-122"/>
                <a:cs typeface="+mn-cs"/>
              </a:rPr>
              <a:t>names,</a:t>
            </a:r>
            <a:r>
              <a:rPr lang="zh-CN" altLang="en-US" sz="1200" kern="1200" dirty="0">
                <a:solidFill>
                  <a:schemeClr val="tx1"/>
                </a:solidFill>
                <a:effectLst/>
                <a:latin typeface="Arial" charset="0"/>
                <a:ea typeface="宋体" pitchFamily="2" charset="-122"/>
                <a:cs typeface="+mn-cs"/>
              </a:rPr>
              <a:t> </a:t>
            </a:r>
            <a:r>
              <a:rPr lang="en-US" sz="1200" kern="1200" dirty="0">
                <a:solidFill>
                  <a:schemeClr val="tx1"/>
                </a:solidFill>
                <a:effectLst/>
                <a:latin typeface="Arial" charset="0"/>
                <a:ea typeface="宋体" pitchFamily="2" charset="-122"/>
                <a:cs typeface="+mn-cs"/>
              </a:rPr>
              <a:t>usage,</a:t>
            </a:r>
            <a:r>
              <a:rPr lang="zh-CN" altLang="en-US" sz="1200" kern="1200" dirty="0">
                <a:solidFill>
                  <a:schemeClr val="tx1"/>
                </a:solidFill>
                <a:effectLst/>
                <a:latin typeface="Arial" charset="0"/>
                <a:ea typeface="宋体" pitchFamily="2" charset="-122"/>
                <a:cs typeface="+mn-cs"/>
              </a:rPr>
              <a:t> </a:t>
            </a:r>
            <a:r>
              <a:rPr lang="en-US" sz="1200" kern="1200" dirty="0">
                <a:solidFill>
                  <a:schemeClr val="tx1"/>
                </a:solidFill>
                <a:effectLst/>
                <a:latin typeface="Arial" charset="0"/>
                <a:ea typeface="宋体" pitchFamily="2" charset="-122"/>
                <a:cs typeface="+mn-cs"/>
              </a:rPr>
              <a:t>and</a:t>
            </a:r>
            <a:r>
              <a:rPr lang="zh-CN" altLang="en-US" sz="1200" kern="1200" dirty="0">
                <a:solidFill>
                  <a:schemeClr val="tx1"/>
                </a:solidFill>
                <a:effectLst/>
                <a:latin typeface="Arial" charset="0"/>
                <a:ea typeface="宋体" pitchFamily="2" charset="-122"/>
                <a:cs typeface="+mn-cs"/>
              </a:rPr>
              <a:t> </a:t>
            </a:r>
            <a:r>
              <a:rPr lang="en-US" sz="1200" kern="1200" dirty="0">
                <a:solidFill>
                  <a:schemeClr val="tx1"/>
                </a:solidFill>
                <a:effectLst/>
                <a:latin typeface="Arial" charset="0"/>
                <a:ea typeface="宋体" pitchFamily="2" charset="-122"/>
                <a:cs typeface="+mn-cs"/>
              </a:rPr>
              <a:t>calling</a:t>
            </a:r>
            <a:r>
              <a:rPr lang="zh-CN" altLang="en-US" sz="1200" kern="1200" dirty="0">
                <a:solidFill>
                  <a:schemeClr val="tx1"/>
                </a:solidFill>
                <a:effectLst/>
                <a:latin typeface="Arial" charset="0"/>
                <a:ea typeface="宋体" pitchFamily="2" charset="-122"/>
                <a:cs typeface="+mn-cs"/>
              </a:rPr>
              <a:t> </a:t>
            </a:r>
            <a:r>
              <a:rPr lang="en-US" sz="1200" kern="1200" dirty="0">
                <a:solidFill>
                  <a:schemeClr val="tx1"/>
                </a:solidFill>
                <a:effectLst/>
                <a:latin typeface="Arial" charset="0"/>
                <a:ea typeface="宋体" pitchFamily="2" charset="-122"/>
                <a:cs typeface="+mn-cs"/>
              </a:rPr>
              <a:t>conventions.</a:t>
            </a:r>
            <a:r>
              <a:rPr lang="zh-CN" altLang="en-US" sz="1200" kern="1200" dirty="0">
                <a:solidFill>
                  <a:schemeClr val="tx1"/>
                </a:solidFill>
                <a:effectLst/>
                <a:latin typeface="Arial" charset="0"/>
                <a:ea typeface="宋体" pitchFamily="2" charset="-122"/>
                <a:cs typeface="+mn-cs"/>
              </a:rPr>
              <a:t> </a:t>
            </a:r>
            <a:r>
              <a:rPr lang="en-US" sz="1200" kern="1200" dirty="0">
                <a:solidFill>
                  <a:schemeClr val="tx1"/>
                </a:solidFill>
                <a:effectLst/>
                <a:latin typeface="Arial" charset="0"/>
                <a:ea typeface="宋体" pitchFamily="2" charset="-122"/>
                <a:cs typeface="+mn-cs"/>
              </a:rPr>
              <a:t>In</a:t>
            </a:r>
            <a:r>
              <a:rPr lang="zh-CN" altLang="en-US" sz="1200" kern="1200" dirty="0">
                <a:solidFill>
                  <a:schemeClr val="tx1"/>
                </a:solidFill>
                <a:effectLst/>
                <a:latin typeface="Arial" charset="0"/>
                <a:ea typeface="宋体" pitchFamily="2" charset="-122"/>
                <a:cs typeface="+mn-cs"/>
              </a:rPr>
              <a:t> </a:t>
            </a:r>
            <a:r>
              <a:rPr lang="en-US" sz="1200" kern="1200" dirty="0">
                <a:solidFill>
                  <a:schemeClr val="tx1"/>
                </a:solidFill>
                <a:effectLst/>
                <a:latin typeface="Arial" charset="0"/>
                <a:ea typeface="宋体" pitchFamily="2" charset="-122"/>
                <a:cs typeface="+mn-cs"/>
              </a:rPr>
              <a:t>addition</a:t>
            </a:r>
            <a:r>
              <a:rPr lang="zh-CN" altLang="en-US" sz="1200" kern="1200" dirty="0">
                <a:solidFill>
                  <a:schemeClr val="tx1"/>
                </a:solidFill>
                <a:effectLst/>
                <a:latin typeface="Arial" charset="0"/>
                <a:ea typeface="宋体" pitchFamily="2" charset="-122"/>
                <a:cs typeface="+mn-cs"/>
              </a:rPr>
              <a:t> </a:t>
            </a:r>
            <a:r>
              <a:rPr lang="en-US" sz="1200" kern="1200" dirty="0">
                <a:solidFill>
                  <a:schemeClr val="tx1"/>
                </a:solidFill>
                <a:effectLst/>
                <a:latin typeface="Arial" charset="0"/>
                <a:ea typeface="宋体" pitchFamily="2" charset="-122"/>
                <a:cs typeface="+mn-cs"/>
              </a:rPr>
              <a:t>to</a:t>
            </a:r>
            <a:r>
              <a:rPr lang="zh-CN" altLang="en-US" sz="1200" kern="1200" dirty="0">
                <a:solidFill>
                  <a:schemeClr val="tx1"/>
                </a:solidFill>
                <a:effectLst/>
                <a:latin typeface="Arial" charset="0"/>
                <a:ea typeface="宋体" pitchFamily="2" charset="-122"/>
                <a:cs typeface="+mn-cs"/>
              </a:rPr>
              <a:t> </a:t>
            </a:r>
            <a:r>
              <a:rPr lang="en-US" sz="1200" kern="1200" dirty="0">
                <a:solidFill>
                  <a:schemeClr val="tx1"/>
                </a:solidFill>
                <a:effectLst/>
                <a:latin typeface="Arial" charset="0"/>
                <a:ea typeface="宋体" pitchFamily="2" charset="-122"/>
                <a:cs typeface="+mn-cs"/>
              </a:rPr>
              <a:t>the 32 general-purpose registers (x0–x31), RISC-V has 32 floating-point registers (f0–f31) that can hold either a 32-bit single-precision number or a 64-bit double-precision number. The registers that are preserved across a procedure call are labeled “Callee” saved. </a:t>
            </a:r>
            <a:endParaRPr lang="en-US" dirty="0"/>
          </a:p>
        </p:txBody>
      </p:sp>
      <p:sp>
        <p:nvSpPr>
          <p:cNvPr id="113668"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F3918D6A-3231-4A14-B342-2F31E3BF3963}" type="slidenum">
              <a:rPr lang="en-US" altLang="zh-CN"/>
              <a:pPr eaLnBrk="1" hangingPunct="1"/>
              <a:t>90</a:t>
            </a:fld>
            <a:endParaRPr lang="en-US" altLang="zh-CN"/>
          </a:p>
        </p:txBody>
      </p:sp>
    </p:spTree>
    <p:extLst>
      <p:ext uri="{BB962C8B-B14F-4D97-AF65-F5344CB8AC3E}">
        <p14:creationId xmlns:p14="http://schemas.microsoft.com/office/powerpoint/2010/main" val="208967573"/>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幻灯片图像占位符 1"/>
          <p:cNvSpPr>
            <a:spLocks noGrp="1" noRot="1" noChangeAspect="1" noTextEdit="1"/>
          </p:cNvSpPr>
          <p:nvPr>
            <p:ph type="sldImg"/>
          </p:nvPr>
        </p:nvSpPr>
        <p:spPr>
          <a:ln/>
        </p:spPr>
      </p:sp>
      <p:sp>
        <p:nvSpPr>
          <p:cNvPr id="11366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latin typeface="Arial" panose="020B0604020202020204" pitchFamily="34" charset="0"/>
              </a:rPr>
              <a:t>(how to find/access the desired operand)</a:t>
            </a:r>
          </a:p>
          <a:p>
            <a:r>
              <a:rPr lang="en-US" altLang="zh-CN" dirty="0">
                <a:latin typeface="Arial" panose="020B0604020202020204" pitchFamily="34" charset="0"/>
              </a:rPr>
              <a:t>An instruction has three addressing modes for it to specify the address of a memory object as one of its operands.</a:t>
            </a:r>
          </a:p>
          <a:p>
            <a:r>
              <a:rPr lang="en-US" altLang="zh-CN" dirty="0">
                <a:latin typeface="Arial" panose="020B0604020202020204" pitchFamily="34" charset="0"/>
              </a:rPr>
              <a:t>For RISC-V, the operand could be a register, an immediate, or a displacement.</a:t>
            </a:r>
          </a:p>
          <a:p>
            <a:r>
              <a:rPr lang="en-US" altLang="zh-CN" dirty="0">
                <a:latin typeface="Arial" panose="020B0604020202020204" pitchFamily="34" charset="0"/>
              </a:rPr>
              <a:t>For register, the operand is just the name/alias of the register.</a:t>
            </a:r>
          </a:p>
          <a:p>
            <a:r>
              <a:rPr lang="en-US" altLang="zh-CN" dirty="0">
                <a:latin typeface="Arial" panose="020B0604020202020204" pitchFamily="34" charset="0"/>
              </a:rPr>
              <a:t>for immediate, it’s a constant that can be directly used as an operand.</a:t>
            </a:r>
          </a:p>
          <a:p>
            <a:r>
              <a:rPr lang="en-US" altLang="zh-CN" dirty="0">
                <a:latin typeface="Arial" panose="020B0604020202020204" pitchFamily="34" charset="0"/>
              </a:rPr>
              <a:t>For displacement, it specifies a register in addition to a constant, then we need to add the constant to the value stored in the register, the result is the corresponding memory address.</a:t>
            </a:r>
            <a:endParaRPr lang="zh-CN" altLang="en-US" dirty="0">
              <a:latin typeface="Arial" panose="020B0604020202020204" pitchFamily="34" charset="0"/>
            </a:endParaRPr>
          </a:p>
        </p:txBody>
      </p:sp>
      <p:sp>
        <p:nvSpPr>
          <p:cNvPr id="113668"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F3918D6A-3231-4A14-B342-2F31E3BF3963}" type="slidenum">
              <a:rPr lang="en-US" altLang="zh-CN"/>
              <a:pPr eaLnBrk="1" hangingPunct="1"/>
              <a:t>91</a:t>
            </a:fld>
            <a:endParaRPr lang="en-US" altLang="zh-CN"/>
          </a:p>
        </p:txBody>
      </p:sp>
    </p:spTree>
    <p:extLst>
      <p:ext uri="{BB962C8B-B14F-4D97-AF65-F5344CB8AC3E}">
        <p14:creationId xmlns:p14="http://schemas.microsoft.com/office/powerpoint/2010/main" val="182847479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幻灯片图像占位符 1"/>
          <p:cNvSpPr>
            <a:spLocks noGrp="1" noRot="1" noChangeAspect="1" noTextEdit="1"/>
          </p:cNvSpPr>
          <p:nvPr>
            <p:ph type="sldImg"/>
          </p:nvPr>
        </p:nvSpPr>
        <p:spPr>
          <a:ln/>
        </p:spPr>
      </p:sp>
      <p:sp>
        <p:nvSpPr>
          <p:cNvPr id="11366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hlinkClick r:id="rId3"/>
              </a:rPr>
              <a:t>https://www.geeksforgeeks.org/addressing-modes-8086-microprocessor/</a:t>
            </a:r>
            <a:endParaRPr lang="en-US" altLang="zh-CN" dirty="0">
              <a:latin typeface="Arial" panose="020B0604020202020204" pitchFamily="34" charset="0"/>
            </a:endParaRPr>
          </a:p>
          <a:p>
            <a:r>
              <a:rPr lang="en-US" altLang="zh-CN" dirty="0">
                <a:latin typeface="Arial" panose="020B0604020202020204" pitchFamily="34" charset="0"/>
              </a:rPr>
              <a:t>The 80x86 supports those three modes, plus three variations of displacement: </a:t>
            </a:r>
          </a:p>
          <a:p>
            <a:r>
              <a:rPr lang="en-US" altLang="zh-CN" dirty="0">
                <a:latin typeface="Arial" panose="020B0604020202020204" pitchFamily="34" charset="0"/>
              </a:rPr>
              <a:t>No registers (absolute)</a:t>
            </a:r>
          </a:p>
          <a:p>
            <a:r>
              <a:rPr lang="en-US" altLang="zh-CN" dirty="0">
                <a:latin typeface="Arial" panose="020B0604020202020204" pitchFamily="34" charset="0"/>
              </a:rPr>
              <a:t>Two registers (based indexed with displacement)</a:t>
            </a:r>
          </a:p>
          <a:p>
            <a:r>
              <a:rPr lang="en-US" altLang="zh-CN" dirty="0">
                <a:latin typeface="Arial" panose="020B0604020202020204" pitchFamily="34" charset="0"/>
              </a:rPr>
              <a:t>Two registers where one register is multiplied by the size of the operand in bytes (based with scaled index and displacement)</a:t>
            </a:r>
            <a:endParaRPr lang="zh-CN" altLang="en-US" dirty="0">
              <a:latin typeface="Arial" panose="020B0604020202020204" pitchFamily="34" charset="0"/>
            </a:endParaRPr>
          </a:p>
        </p:txBody>
      </p:sp>
      <p:sp>
        <p:nvSpPr>
          <p:cNvPr id="113668"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F3918D6A-3231-4A14-B342-2F31E3BF3963}" type="slidenum">
              <a:rPr lang="en-US" altLang="zh-CN"/>
              <a:pPr eaLnBrk="1" hangingPunct="1"/>
              <a:t>92</a:t>
            </a:fld>
            <a:endParaRPr lang="en-US" altLang="zh-CN"/>
          </a:p>
        </p:txBody>
      </p:sp>
    </p:spTree>
    <p:extLst>
      <p:ext uri="{BB962C8B-B14F-4D97-AF65-F5344CB8AC3E}">
        <p14:creationId xmlns:p14="http://schemas.microsoft.com/office/powerpoint/2010/main" val="46681436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幻灯片图像占位符 1"/>
          <p:cNvSpPr>
            <a:spLocks noGrp="1" noRot="1" noChangeAspect="1" noTextEdit="1"/>
          </p:cNvSpPr>
          <p:nvPr>
            <p:ph type="sldImg"/>
          </p:nvPr>
        </p:nvSpPr>
        <p:spPr>
          <a:ln/>
        </p:spPr>
      </p:sp>
      <p:sp>
        <p:nvSpPr>
          <p:cNvPr id="11366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latin typeface="Arial" panose="020B0604020202020204" pitchFamily="34" charset="0"/>
              </a:rPr>
              <a:t>The 80x86 supports those three modes, plus three variations of displacement: </a:t>
            </a:r>
          </a:p>
          <a:p>
            <a:r>
              <a:rPr lang="en-US" altLang="zh-CN" dirty="0">
                <a:latin typeface="Arial" panose="020B0604020202020204" pitchFamily="34" charset="0"/>
              </a:rPr>
              <a:t>No registers (absolute)</a:t>
            </a:r>
          </a:p>
          <a:p>
            <a:r>
              <a:rPr lang="en-US" altLang="zh-CN" dirty="0">
                <a:latin typeface="Arial" panose="020B0604020202020204" pitchFamily="34" charset="0"/>
              </a:rPr>
              <a:t>Two registers (based indexed with displacement): </a:t>
            </a:r>
            <a:r>
              <a:rPr lang="en-US" sz="1200" b="0" i="0" kern="1200" dirty="0">
                <a:solidFill>
                  <a:schemeClr val="tx1"/>
                </a:solidFill>
                <a:effectLst/>
                <a:latin typeface="Arial" charset="0"/>
                <a:ea typeface="宋体" pitchFamily="2" charset="-122"/>
                <a:cs typeface="+mn-cs"/>
              </a:rPr>
              <a:t>In this type of addressing mode the effective address is the sum of index register, base register and displacement.</a:t>
            </a:r>
            <a:endParaRPr lang="en-US" altLang="zh-CN" dirty="0">
              <a:latin typeface="Arial" panose="020B0604020202020204" pitchFamily="34" charset="0"/>
            </a:endParaRPr>
          </a:p>
          <a:p>
            <a:r>
              <a:rPr lang="en-US" altLang="zh-CN" dirty="0">
                <a:latin typeface="Arial" panose="020B0604020202020204" pitchFamily="34" charset="0"/>
              </a:rPr>
              <a:t>Two registers where one register is multiplied by the size of the operand in bytes (based with scaled index and displacement)</a:t>
            </a:r>
            <a:endParaRPr lang="zh-CN" altLang="en-US" dirty="0">
              <a:latin typeface="Arial" panose="020B0604020202020204" pitchFamily="34" charset="0"/>
            </a:endParaRPr>
          </a:p>
        </p:txBody>
      </p:sp>
      <p:sp>
        <p:nvSpPr>
          <p:cNvPr id="113668"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F3918D6A-3231-4A14-B342-2F31E3BF3963}" type="slidenum">
              <a:rPr lang="en-US" altLang="zh-CN"/>
              <a:pPr eaLnBrk="1" hangingPunct="1"/>
              <a:t>93</a:t>
            </a:fld>
            <a:endParaRPr lang="en-US" altLang="zh-CN"/>
          </a:p>
        </p:txBody>
      </p:sp>
    </p:spTree>
    <p:extLst>
      <p:ext uri="{BB962C8B-B14F-4D97-AF65-F5344CB8AC3E}">
        <p14:creationId xmlns:p14="http://schemas.microsoft.com/office/powerpoint/2010/main" val="3940147460"/>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幻灯片图像占位符 1"/>
          <p:cNvSpPr>
            <a:spLocks noGrp="1" noRot="1" noChangeAspect="1" noTextEdit="1"/>
          </p:cNvSpPr>
          <p:nvPr>
            <p:ph type="sldImg"/>
          </p:nvPr>
        </p:nvSpPr>
        <p:spPr>
          <a:ln/>
        </p:spPr>
      </p:sp>
      <p:sp>
        <p:nvSpPr>
          <p:cNvPr id="11366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latin typeface="Arial" panose="020B0604020202020204" pitchFamily="34" charset="0"/>
              </a:rPr>
              <a:t>The 80x86 supports those three modes, plus three variations of displacement: </a:t>
            </a:r>
          </a:p>
          <a:p>
            <a:r>
              <a:rPr lang="en-US" altLang="zh-CN" dirty="0">
                <a:latin typeface="Arial" panose="020B0604020202020204" pitchFamily="34" charset="0"/>
              </a:rPr>
              <a:t>No registers (absolute)</a:t>
            </a:r>
          </a:p>
          <a:p>
            <a:r>
              <a:rPr lang="en-US" altLang="zh-CN" dirty="0">
                <a:latin typeface="Arial" panose="020B0604020202020204" pitchFamily="34" charset="0"/>
              </a:rPr>
              <a:t>Two registers (based indexed with displacement)</a:t>
            </a:r>
          </a:p>
          <a:p>
            <a:r>
              <a:rPr lang="en-US" altLang="zh-CN" dirty="0">
                <a:latin typeface="Arial" panose="020B0604020202020204" pitchFamily="34" charset="0"/>
              </a:rPr>
              <a:t>Two registers where one register is multiplied by the size of the operand in bytes (based with scaled index and displacement)</a:t>
            </a:r>
            <a:endParaRPr lang="zh-CN" altLang="en-US" dirty="0">
              <a:latin typeface="Arial" panose="020B0604020202020204" pitchFamily="34" charset="0"/>
            </a:endParaRPr>
          </a:p>
        </p:txBody>
      </p:sp>
      <p:sp>
        <p:nvSpPr>
          <p:cNvPr id="113668"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F3918D6A-3231-4A14-B342-2F31E3BF3963}" type="slidenum">
              <a:rPr lang="en-US" altLang="zh-CN"/>
              <a:pPr eaLnBrk="1" hangingPunct="1"/>
              <a:t>94</a:t>
            </a:fld>
            <a:endParaRPr lang="en-US" altLang="zh-CN"/>
          </a:p>
        </p:txBody>
      </p:sp>
    </p:spTree>
    <p:extLst>
      <p:ext uri="{BB962C8B-B14F-4D97-AF65-F5344CB8AC3E}">
        <p14:creationId xmlns:p14="http://schemas.microsoft.com/office/powerpoint/2010/main" val="557348978"/>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幻灯片图像占位符 1"/>
          <p:cNvSpPr>
            <a:spLocks noGrp="1" noRot="1" noChangeAspect="1" noTextEdit="1"/>
          </p:cNvSpPr>
          <p:nvPr>
            <p:ph type="sldImg"/>
          </p:nvPr>
        </p:nvSpPr>
        <p:spPr>
          <a:ln/>
        </p:spPr>
      </p:sp>
      <p:sp>
        <p:nvSpPr>
          <p:cNvPr id="11366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latin typeface="Arial" panose="020B0604020202020204" pitchFamily="34" charset="0"/>
              </a:rPr>
              <a:t>The 80x86 has some more addressing modes like the previous modes without the displacement field:</a:t>
            </a:r>
          </a:p>
          <a:p>
            <a:r>
              <a:rPr lang="en-US" altLang="zh-CN" dirty="0">
                <a:latin typeface="Arial" panose="020B0604020202020204" pitchFamily="34" charset="0"/>
              </a:rPr>
              <a:t>Register indirect: memory locations stored in a register; used when accessing using a pointer or a computed address;</a:t>
            </a:r>
          </a:p>
          <a:p>
            <a:r>
              <a:rPr lang="en-US" altLang="zh-CN" dirty="0">
                <a:latin typeface="Arial" panose="020B0604020202020204" pitchFamily="34" charset="0"/>
              </a:rPr>
              <a:t>Indexed: </a:t>
            </a:r>
          </a:p>
          <a:p>
            <a:r>
              <a:rPr lang="en-US" altLang="zh-CN" dirty="0">
                <a:latin typeface="Arial" panose="020B0604020202020204" pitchFamily="34" charset="0"/>
              </a:rPr>
              <a:t>Based with scaled index:</a:t>
            </a:r>
          </a:p>
        </p:txBody>
      </p:sp>
      <p:sp>
        <p:nvSpPr>
          <p:cNvPr id="113668"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F3918D6A-3231-4A14-B342-2F31E3BF3963}" type="slidenum">
              <a:rPr lang="en-US" altLang="zh-CN"/>
              <a:pPr eaLnBrk="1" hangingPunct="1"/>
              <a:t>95</a:t>
            </a:fld>
            <a:endParaRPr lang="en-US" altLang="zh-CN"/>
          </a:p>
        </p:txBody>
      </p:sp>
    </p:spTree>
    <p:extLst>
      <p:ext uri="{BB962C8B-B14F-4D97-AF65-F5344CB8AC3E}">
        <p14:creationId xmlns:p14="http://schemas.microsoft.com/office/powerpoint/2010/main" val="1869761933"/>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幻灯片图像占位符 1"/>
          <p:cNvSpPr>
            <a:spLocks noGrp="1" noRot="1" noChangeAspect="1" noTextEdit="1"/>
          </p:cNvSpPr>
          <p:nvPr>
            <p:ph type="sldImg"/>
          </p:nvPr>
        </p:nvSpPr>
        <p:spPr>
          <a:ln/>
        </p:spPr>
      </p:sp>
      <p:sp>
        <p:nvSpPr>
          <p:cNvPr id="11366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latin typeface="Arial" panose="020B0604020202020204" pitchFamily="34" charset="0"/>
              </a:rPr>
              <a:t>The 80x86 has some more addressing modes like the previous modes without the displacement field:</a:t>
            </a:r>
          </a:p>
          <a:p>
            <a:r>
              <a:rPr lang="en-US" altLang="zh-CN" dirty="0">
                <a:latin typeface="Arial" panose="020B0604020202020204" pitchFamily="34" charset="0"/>
              </a:rPr>
              <a:t>Register indirect: memory locations stored in a register; used when accessing using a pointer or a computed address;</a:t>
            </a:r>
          </a:p>
          <a:p>
            <a:r>
              <a:rPr lang="en-US" altLang="zh-CN" dirty="0">
                <a:latin typeface="Arial" panose="020B0604020202020204" pitchFamily="34" charset="0"/>
              </a:rPr>
              <a:t>Indexed: sometimes useful in array addressing R1=base of array and R2=index amount;</a:t>
            </a:r>
          </a:p>
          <a:p>
            <a:r>
              <a:rPr lang="en-US" altLang="zh-CN" dirty="0">
                <a:latin typeface="Arial" panose="020B0604020202020204" pitchFamily="34" charset="0"/>
              </a:rPr>
              <a:t>Based with scaled index:</a:t>
            </a:r>
          </a:p>
        </p:txBody>
      </p:sp>
      <p:sp>
        <p:nvSpPr>
          <p:cNvPr id="113668"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F3918D6A-3231-4A14-B342-2F31E3BF3963}" type="slidenum">
              <a:rPr lang="en-US" altLang="zh-CN"/>
              <a:pPr eaLnBrk="1" hangingPunct="1"/>
              <a:t>96</a:t>
            </a:fld>
            <a:endParaRPr lang="en-US" altLang="zh-CN"/>
          </a:p>
        </p:txBody>
      </p:sp>
    </p:spTree>
    <p:extLst>
      <p:ext uri="{BB962C8B-B14F-4D97-AF65-F5344CB8AC3E}">
        <p14:creationId xmlns:p14="http://schemas.microsoft.com/office/powerpoint/2010/main" val="2317164834"/>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幻灯片图像占位符 1"/>
          <p:cNvSpPr>
            <a:spLocks noGrp="1" noRot="1" noChangeAspect="1" noTextEdit="1"/>
          </p:cNvSpPr>
          <p:nvPr>
            <p:ph type="sldImg"/>
          </p:nvPr>
        </p:nvSpPr>
        <p:spPr>
          <a:ln/>
        </p:spPr>
      </p:sp>
      <p:sp>
        <p:nvSpPr>
          <p:cNvPr id="11366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latin typeface="Arial" panose="020B0604020202020204" pitchFamily="34" charset="0"/>
              </a:rPr>
              <a:t>The 80x86 supports those three modes, plus three variations of displacement: </a:t>
            </a:r>
          </a:p>
          <a:p>
            <a:r>
              <a:rPr lang="en-US" altLang="zh-CN" dirty="0">
                <a:latin typeface="Arial" panose="020B0604020202020204" pitchFamily="34" charset="0"/>
              </a:rPr>
              <a:t>No registers (absolute)</a:t>
            </a:r>
          </a:p>
          <a:p>
            <a:r>
              <a:rPr lang="en-US" altLang="zh-CN" dirty="0">
                <a:latin typeface="Arial" panose="020B0604020202020204" pitchFamily="34" charset="0"/>
              </a:rPr>
              <a:t>Two registers (based indexed with displacement)</a:t>
            </a:r>
          </a:p>
          <a:p>
            <a:r>
              <a:rPr lang="en-US" altLang="zh-CN" dirty="0">
                <a:latin typeface="Arial" panose="020B0604020202020204" pitchFamily="34" charset="0"/>
              </a:rPr>
              <a:t>Two registers where one register is multiplied by the size of the operand in bytes (based with scaled index and displacement)</a:t>
            </a:r>
            <a:endParaRPr lang="zh-CN" altLang="en-US" dirty="0">
              <a:latin typeface="Arial" panose="020B0604020202020204" pitchFamily="34" charset="0"/>
            </a:endParaRPr>
          </a:p>
        </p:txBody>
      </p:sp>
      <p:sp>
        <p:nvSpPr>
          <p:cNvPr id="113668"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F3918D6A-3231-4A14-B342-2F31E3BF3963}" type="slidenum">
              <a:rPr lang="en-US" altLang="zh-CN"/>
              <a:pPr eaLnBrk="1" hangingPunct="1"/>
              <a:t>97</a:t>
            </a:fld>
            <a:endParaRPr lang="en-US" altLang="zh-CN"/>
          </a:p>
        </p:txBody>
      </p:sp>
    </p:spTree>
    <p:extLst>
      <p:ext uri="{BB962C8B-B14F-4D97-AF65-F5344CB8AC3E}">
        <p14:creationId xmlns:p14="http://schemas.microsoft.com/office/powerpoint/2010/main" val="34003031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a:t>
            </a:r>
            <a:r>
              <a:rPr lang="en-CN" dirty="0"/>
              <a:t>ts essential benefit is to overlap execution of multiple instructions;</a:t>
            </a:r>
          </a:p>
          <a:p>
            <a:r>
              <a:rPr lang="en-US" dirty="0"/>
              <a:t>A</a:t>
            </a:r>
            <a:r>
              <a:rPr lang="en-CN" dirty="0"/>
              <a:t>nd thus speed up program execution and improve system performance </a:t>
            </a:r>
          </a:p>
          <a:p>
            <a:endParaRPr lang="en-CN" dirty="0"/>
          </a:p>
          <a:p>
            <a:r>
              <a:rPr lang="en-CN" dirty="0"/>
              <a:t>CPI: Cycles Per Instruction</a:t>
            </a:r>
          </a:p>
          <a:p>
            <a:endParaRPr lang="en-CN" dirty="0"/>
          </a:p>
          <a:p>
            <a:r>
              <a:rPr lang="en-CN" dirty="0"/>
              <a:t>IPC: Instructions Per Cycle</a:t>
            </a:r>
          </a:p>
          <a:p>
            <a:endParaRPr lang="en-CN" dirty="0"/>
          </a:p>
        </p:txBody>
      </p:sp>
      <p:sp>
        <p:nvSpPr>
          <p:cNvPr id="4" name="Slide Number Placeholder 3"/>
          <p:cNvSpPr>
            <a:spLocks noGrp="1"/>
          </p:cNvSpPr>
          <p:nvPr>
            <p:ph type="sldNum" sz="quarter" idx="5"/>
          </p:nvPr>
        </p:nvSpPr>
        <p:spPr/>
        <p:txBody>
          <a:bodyPr/>
          <a:lstStyle/>
          <a:p>
            <a:fld id="{93B86E86-DB0D-4E00-B1FF-AB0D7FF3C965}" type="slidenum">
              <a:rPr lang="en-US" altLang="zh-CN" smtClean="0"/>
              <a:pPr/>
              <a:t>9</a:t>
            </a:fld>
            <a:endParaRPr lang="en-US" altLang="zh-CN"/>
          </a:p>
        </p:txBody>
      </p:sp>
    </p:spTree>
    <p:extLst>
      <p:ext uri="{BB962C8B-B14F-4D97-AF65-F5344CB8AC3E}">
        <p14:creationId xmlns:p14="http://schemas.microsoft.com/office/powerpoint/2010/main" val="1530666294"/>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幻灯片图像占位符 1"/>
          <p:cNvSpPr>
            <a:spLocks noGrp="1" noRot="1" noChangeAspect="1" noTextEdit="1"/>
          </p:cNvSpPr>
          <p:nvPr>
            <p:ph type="sldImg"/>
          </p:nvPr>
        </p:nvSpPr>
        <p:spPr>
          <a:ln/>
        </p:spPr>
      </p:sp>
      <p:sp>
        <p:nvSpPr>
          <p:cNvPr id="11366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latin typeface="Arial" panose="020B0604020202020204" pitchFamily="34" charset="0"/>
              </a:rPr>
              <a:t>ARMv8 has the three addressing modes (register, immediate, displacement) plus:</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latin typeface="Arial" panose="020B0604020202020204" pitchFamily="34" charset="0"/>
              </a:rPr>
              <a:t>PC-relative addressing: </a:t>
            </a:r>
            <a:r>
              <a:rPr lang="en-US" sz="1200" b="0" i="0" kern="1200" dirty="0">
                <a:solidFill>
                  <a:schemeClr val="tx1"/>
                </a:solidFill>
                <a:effectLst/>
                <a:latin typeface="Arial" charset="0"/>
                <a:ea typeface="宋体" pitchFamily="2" charset="-122"/>
                <a:cs typeface="+mn-cs"/>
              </a:rPr>
              <a:t>The PC-relative addressing mode can be used to load a register with a value stored in program memory a short distance away from the current instruction. It can be seen as a special case of the "base plus offset" addressing mode, one that selects the program counter (PC) as the "base register".  / PC-relative addressing is used for conditional branches. The address is the sum of the program counter and a constant in the instruction (</a:t>
            </a:r>
            <a:r>
              <a:rPr lang="en-US" sz="1200" b="0" i="0" kern="1200" dirty="0" err="1">
                <a:solidFill>
                  <a:schemeClr val="tx1"/>
                </a:solidFill>
                <a:effectLst/>
                <a:latin typeface="Arial" charset="0"/>
                <a:ea typeface="宋体" pitchFamily="2" charset="-122"/>
                <a:cs typeface="+mn-cs"/>
              </a:rPr>
              <a:t>beq</a:t>
            </a:r>
            <a:r>
              <a:rPr lang="en-US" sz="1200" b="0" i="0" kern="1200" dirty="0">
                <a:solidFill>
                  <a:schemeClr val="tx1"/>
                </a:solidFill>
                <a:effectLst/>
                <a:latin typeface="Arial" charset="0"/>
                <a:ea typeface="宋体" pitchFamily="2" charset="-122"/>
                <a:cs typeface="+mn-cs"/>
              </a:rPr>
              <a:t>: Branch if </a:t>
            </a:r>
            <a:r>
              <a:rPr lang="en-US" sz="1200" b="0" i="0" kern="1200" dirty="0" err="1">
                <a:solidFill>
                  <a:schemeClr val="tx1"/>
                </a:solidFill>
                <a:effectLst/>
                <a:latin typeface="Arial" charset="0"/>
                <a:ea typeface="宋体" pitchFamily="2" charset="-122"/>
                <a:cs typeface="+mn-cs"/>
              </a:rPr>
              <a:t>EQual</a:t>
            </a:r>
            <a:r>
              <a:rPr lang="en-US" sz="1200" b="0" i="0" kern="1200" dirty="0">
                <a:solidFill>
                  <a:schemeClr val="tx1"/>
                </a:solidFill>
                <a:effectLst/>
                <a:latin typeface="Arial" charset="0"/>
                <a:ea typeface="宋体" pitchFamily="2" charset="-122"/>
                <a:cs typeface="+mn-cs"/>
              </a:rPr>
              <a:t>)</a:t>
            </a:r>
            <a:endParaRPr lang="en-US" altLang="zh-CN" dirty="0">
              <a:latin typeface="Arial" panose="020B0604020202020204" pitchFamily="34" charset="0"/>
            </a:endParaRPr>
          </a:p>
          <a:p>
            <a:r>
              <a:rPr lang="en-US" altLang="zh-CN" dirty="0">
                <a:latin typeface="Arial" panose="020B0604020202020204" pitchFamily="34" charset="0"/>
              </a:rPr>
              <a:t>The sum of two registers:</a:t>
            </a:r>
          </a:p>
          <a:p>
            <a:r>
              <a:rPr lang="en-US" altLang="zh-CN" dirty="0">
                <a:latin typeface="Arial" panose="020B0604020202020204" pitchFamily="34" charset="0"/>
              </a:rPr>
              <a:t>The sum of two registers where one register is multiplied by the size of the operand in bytes:</a:t>
            </a:r>
          </a:p>
          <a:p>
            <a:r>
              <a:rPr lang="en-US" altLang="zh-CN" dirty="0">
                <a:latin typeface="Arial" panose="020B0604020202020204" pitchFamily="34" charset="0"/>
              </a:rPr>
              <a:t>Autoincrement addressing:</a:t>
            </a:r>
          </a:p>
          <a:p>
            <a:r>
              <a:rPr lang="en-US" altLang="zh-CN" dirty="0">
                <a:latin typeface="Arial" panose="020B0604020202020204" pitchFamily="34" charset="0"/>
              </a:rPr>
              <a:t>Autodecrement addressing: </a:t>
            </a:r>
          </a:p>
          <a:p>
            <a:endParaRPr lang="en-US" altLang="zh-CN" dirty="0">
              <a:latin typeface="Arial" panose="020B0604020202020204" pitchFamily="34" charset="0"/>
            </a:endParaRPr>
          </a:p>
        </p:txBody>
      </p:sp>
      <p:sp>
        <p:nvSpPr>
          <p:cNvPr id="113668"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F3918D6A-3231-4A14-B342-2F31E3BF3963}" type="slidenum">
              <a:rPr lang="en-US" altLang="zh-CN"/>
              <a:pPr eaLnBrk="1" hangingPunct="1"/>
              <a:t>98</a:t>
            </a:fld>
            <a:endParaRPr lang="en-US" altLang="zh-CN"/>
          </a:p>
        </p:txBody>
      </p:sp>
    </p:spTree>
    <p:extLst>
      <p:ext uri="{BB962C8B-B14F-4D97-AF65-F5344CB8AC3E}">
        <p14:creationId xmlns:p14="http://schemas.microsoft.com/office/powerpoint/2010/main" val="3587460768"/>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幻灯片图像占位符 1"/>
          <p:cNvSpPr>
            <a:spLocks noGrp="1" noRot="1" noChangeAspect="1" noTextEdit="1"/>
          </p:cNvSpPr>
          <p:nvPr>
            <p:ph type="sldImg"/>
          </p:nvPr>
        </p:nvSpPr>
        <p:spPr>
          <a:ln/>
        </p:spPr>
      </p:sp>
      <p:sp>
        <p:nvSpPr>
          <p:cNvPr id="11366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latin typeface="Arial" panose="020B0604020202020204" pitchFamily="34" charset="0"/>
              </a:rPr>
              <a:t>ARMv8 has the three addressing modes (register, immediate, displacement) plus:</a:t>
            </a:r>
          </a:p>
          <a:p>
            <a:r>
              <a:rPr lang="en-US" altLang="zh-CN" dirty="0">
                <a:latin typeface="Arial" panose="020B0604020202020204" pitchFamily="34" charset="0"/>
              </a:rPr>
              <a:t>PC-relative addressing: </a:t>
            </a:r>
            <a:r>
              <a:rPr lang="en-US" sz="1200" b="0" i="0" kern="1200" dirty="0">
                <a:solidFill>
                  <a:schemeClr val="tx1"/>
                </a:solidFill>
                <a:effectLst/>
                <a:latin typeface="Arial" charset="0"/>
                <a:ea typeface="宋体" pitchFamily="2" charset="-122"/>
                <a:cs typeface="+mn-cs"/>
              </a:rPr>
              <a:t>The PC-relative addressing mode can be used to load a register with a value stored in program memory a short distance away from the current instruction. It can be seen as a         special case of the "base plus offset" addressing mode, one that selects the program counter (PC) as the "base register".  / PC-relative addressing is used for conditional branches. The address is the sum of the program counter and a constant in the instruction</a:t>
            </a:r>
            <a:endParaRPr lang="en-US" altLang="zh-CN" dirty="0">
              <a:latin typeface="Arial" panose="020B0604020202020204" pitchFamily="34" charset="0"/>
            </a:endParaRPr>
          </a:p>
          <a:p>
            <a:r>
              <a:rPr lang="en-US" altLang="zh-CN" dirty="0">
                <a:latin typeface="Arial" panose="020B0604020202020204" pitchFamily="34" charset="0"/>
              </a:rPr>
              <a:t>The sum of two registers:</a:t>
            </a:r>
            <a:r>
              <a:rPr lang="zh-CN" altLang="en-US" dirty="0">
                <a:latin typeface="Arial" panose="020B0604020202020204" pitchFamily="34" charset="0"/>
              </a:rPr>
              <a:t> </a:t>
            </a:r>
            <a:r>
              <a:rPr lang="en-US" altLang="zh-CN" dirty="0">
                <a:latin typeface="Arial" panose="020B0604020202020204" pitchFamily="34" charset="0"/>
              </a:rPr>
              <a:t>as it is; as in example</a:t>
            </a:r>
          </a:p>
          <a:p>
            <a:r>
              <a:rPr lang="en-US" altLang="zh-CN" dirty="0">
                <a:latin typeface="Arial" panose="020B0604020202020204" pitchFamily="34" charset="0"/>
              </a:rPr>
              <a:t>The sum of two registers where one register is multiplied by the size of the operand in bytes:</a:t>
            </a:r>
          </a:p>
          <a:p>
            <a:r>
              <a:rPr lang="en-US" altLang="zh-CN" dirty="0">
                <a:latin typeface="Arial" panose="020B0604020202020204" pitchFamily="34" charset="0"/>
              </a:rPr>
              <a:t>Autoincrement addressing:</a:t>
            </a:r>
          </a:p>
          <a:p>
            <a:r>
              <a:rPr lang="en-US" altLang="zh-CN" dirty="0">
                <a:latin typeface="Arial" panose="020B0604020202020204" pitchFamily="34" charset="0"/>
              </a:rPr>
              <a:t>Autodecrement addressing: </a:t>
            </a:r>
          </a:p>
          <a:p>
            <a:endParaRPr lang="en-US" altLang="zh-CN" dirty="0">
              <a:latin typeface="Arial" panose="020B0604020202020204" pitchFamily="34" charset="0"/>
            </a:endParaRPr>
          </a:p>
        </p:txBody>
      </p:sp>
      <p:sp>
        <p:nvSpPr>
          <p:cNvPr id="113668"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F3918D6A-3231-4A14-B342-2F31E3BF3963}" type="slidenum">
              <a:rPr lang="en-US" altLang="zh-CN"/>
              <a:pPr eaLnBrk="1" hangingPunct="1"/>
              <a:t>99</a:t>
            </a:fld>
            <a:endParaRPr lang="en-US" altLang="zh-CN"/>
          </a:p>
        </p:txBody>
      </p:sp>
    </p:spTree>
    <p:extLst>
      <p:ext uri="{BB962C8B-B14F-4D97-AF65-F5344CB8AC3E}">
        <p14:creationId xmlns:p14="http://schemas.microsoft.com/office/powerpoint/2010/main" val="3234462350"/>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幻灯片图像占位符 1"/>
          <p:cNvSpPr>
            <a:spLocks noGrp="1" noRot="1" noChangeAspect="1" noTextEdit="1"/>
          </p:cNvSpPr>
          <p:nvPr>
            <p:ph type="sldImg"/>
          </p:nvPr>
        </p:nvSpPr>
        <p:spPr>
          <a:ln/>
        </p:spPr>
      </p:sp>
      <p:sp>
        <p:nvSpPr>
          <p:cNvPr id="11366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latin typeface="Arial" panose="020B0604020202020204" pitchFamily="34" charset="0"/>
              </a:rPr>
              <a:t>ARMv8 has the three addressing modes (register, immediate, displacement) plus:</a:t>
            </a:r>
          </a:p>
          <a:p>
            <a:r>
              <a:rPr lang="en-US" altLang="zh-CN" dirty="0">
                <a:latin typeface="Arial" panose="020B0604020202020204" pitchFamily="34" charset="0"/>
              </a:rPr>
              <a:t>PC-relative addressing: </a:t>
            </a:r>
            <a:r>
              <a:rPr lang="en-US" sz="1200" b="0" i="0" kern="1200" dirty="0">
                <a:solidFill>
                  <a:schemeClr val="tx1"/>
                </a:solidFill>
                <a:effectLst/>
                <a:latin typeface="Arial" charset="0"/>
                <a:ea typeface="宋体" pitchFamily="2" charset="-122"/>
                <a:cs typeface="+mn-cs"/>
              </a:rPr>
              <a:t>The PC-relative addressing mode can be used to load a register with a value stored in program memory a short distance away from the current instruction. It can be seen as a         special case of the "base plus offset" addressing mode, one that selects the program counter (PC) as the "base register".  / PC-relative addressing is used for conditional branches. The address is the sum of the program counter and a constant in the instruction</a:t>
            </a:r>
            <a:endParaRPr lang="en-US" altLang="zh-CN" dirty="0">
              <a:latin typeface="Arial" panose="020B0604020202020204" pitchFamily="34" charset="0"/>
            </a:endParaRPr>
          </a:p>
          <a:p>
            <a:r>
              <a:rPr lang="en-US" altLang="zh-CN" dirty="0">
                <a:latin typeface="Arial" panose="020B0604020202020204" pitchFamily="34" charset="0"/>
              </a:rPr>
              <a:t>The sum of two registers:</a:t>
            </a:r>
            <a:r>
              <a:rPr lang="zh-CN" altLang="en-US" dirty="0">
                <a:latin typeface="Arial" panose="020B0604020202020204" pitchFamily="34" charset="0"/>
              </a:rPr>
              <a:t> </a:t>
            </a:r>
            <a:r>
              <a:rPr lang="en-US" altLang="zh-CN" dirty="0">
                <a:latin typeface="Arial" panose="020B0604020202020204" pitchFamily="34" charset="0"/>
              </a:rPr>
              <a:t>as in example</a:t>
            </a:r>
          </a:p>
          <a:p>
            <a:r>
              <a:rPr lang="en-US" altLang="zh-CN" dirty="0">
                <a:latin typeface="Arial" panose="020B0604020202020204" pitchFamily="34" charset="0"/>
              </a:rPr>
              <a:t>The sum of two registers where one register is multiplied by the size of the operand in bytes: as in example</a:t>
            </a:r>
          </a:p>
          <a:p>
            <a:r>
              <a:rPr lang="en-US" altLang="zh-CN" dirty="0">
                <a:latin typeface="Arial" panose="020B0604020202020204" pitchFamily="34" charset="0"/>
              </a:rPr>
              <a:t>Autoincrement addressing:</a:t>
            </a:r>
          </a:p>
          <a:p>
            <a:r>
              <a:rPr lang="en-US" altLang="zh-CN" dirty="0">
                <a:latin typeface="Arial" panose="020B0604020202020204" pitchFamily="34" charset="0"/>
              </a:rPr>
              <a:t>Autodecrement addressing: </a:t>
            </a:r>
          </a:p>
          <a:p>
            <a:endParaRPr lang="en-US" altLang="zh-CN" dirty="0">
              <a:latin typeface="Arial" panose="020B0604020202020204" pitchFamily="34" charset="0"/>
            </a:endParaRPr>
          </a:p>
        </p:txBody>
      </p:sp>
      <p:sp>
        <p:nvSpPr>
          <p:cNvPr id="113668"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F3918D6A-3231-4A14-B342-2F31E3BF3963}" type="slidenum">
              <a:rPr lang="en-US" altLang="zh-CN"/>
              <a:pPr eaLnBrk="1" hangingPunct="1"/>
              <a:t>100</a:t>
            </a:fld>
            <a:endParaRPr lang="en-US" altLang="zh-CN"/>
          </a:p>
        </p:txBody>
      </p:sp>
    </p:spTree>
    <p:extLst>
      <p:ext uri="{BB962C8B-B14F-4D97-AF65-F5344CB8AC3E}">
        <p14:creationId xmlns:p14="http://schemas.microsoft.com/office/powerpoint/2010/main" val="2651467786"/>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幻灯片图像占位符 1"/>
          <p:cNvSpPr>
            <a:spLocks noGrp="1" noRot="1" noChangeAspect="1" noTextEdit="1"/>
          </p:cNvSpPr>
          <p:nvPr>
            <p:ph type="sldImg"/>
          </p:nvPr>
        </p:nvSpPr>
        <p:spPr>
          <a:ln/>
        </p:spPr>
      </p:sp>
      <p:sp>
        <p:nvSpPr>
          <p:cNvPr id="11366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latin typeface="Arial" panose="020B0604020202020204" pitchFamily="34" charset="0"/>
              </a:rPr>
              <a:t>ARMv8 has the three addressing modes (register, immediate, displacement) plus:</a:t>
            </a:r>
          </a:p>
          <a:p>
            <a:r>
              <a:rPr lang="en-US" altLang="zh-CN" dirty="0">
                <a:latin typeface="Arial" panose="020B0604020202020204" pitchFamily="34" charset="0"/>
              </a:rPr>
              <a:t>PC-relative addressing: </a:t>
            </a:r>
            <a:r>
              <a:rPr lang="en-US" sz="1200" b="0" i="0" kern="1200" dirty="0">
                <a:solidFill>
                  <a:schemeClr val="tx1"/>
                </a:solidFill>
                <a:effectLst/>
                <a:latin typeface="Arial" charset="0"/>
                <a:ea typeface="宋体" pitchFamily="2" charset="-122"/>
                <a:cs typeface="+mn-cs"/>
              </a:rPr>
              <a:t>The PC-relative addressing mode can be used to load a register with a value stored in program memory a short distance away from the current instruction. It can be seen as a         special case of the "base plus offset" addressing mode, one that selects the program counter (PC) as the "base register".  / PC-relative addressing is used for conditional branches. The address is the sum of the program counter and a constant in the instruction</a:t>
            </a:r>
            <a:endParaRPr lang="en-US" altLang="zh-CN" dirty="0">
              <a:latin typeface="Arial" panose="020B0604020202020204" pitchFamily="34" charset="0"/>
            </a:endParaRPr>
          </a:p>
          <a:p>
            <a:r>
              <a:rPr lang="en-US" altLang="zh-CN" dirty="0">
                <a:latin typeface="Arial" panose="020B0604020202020204" pitchFamily="34" charset="0"/>
              </a:rPr>
              <a:t>The sum of two registers:</a:t>
            </a:r>
            <a:r>
              <a:rPr lang="zh-CN" altLang="en-US" dirty="0">
                <a:latin typeface="Arial" panose="020B0604020202020204" pitchFamily="34" charset="0"/>
              </a:rPr>
              <a:t> </a:t>
            </a:r>
            <a:r>
              <a:rPr lang="en-US" altLang="zh-CN" dirty="0">
                <a:latin typeface="Arial" panose="020B0604020202020204" pitchFamily="34" charset="0"/>
              </a:rPr>
              <a:t>as in example</a:t>
            </a:r>
          </a:p>
          <a:p>
            <a:r>
              <a:rPr lang="en-US" altLang="zh-CN" dirty="0">
                <a:latin typeface="Arial" panose="020B0604020202020204" pitchFamily="34" charset="0"/>
              </a:rPr>
              <a:t>The sum of two registers where one register is multiplied by the size of the operand in bytes: as in example</a:t>
            </a:r>
          </a:p>
          <a:p>
            <a:r>
              <a:rPr lang="en-US" altLang="zh-CN" dirty="0">
                <a:latin typeface="Arial" panose="020B0604020202020204" pitchFamily="34" charset="0"/>
              </a:rPr>
              <a:t>Autoincrement addressing: useful for stepping through arrays within a loop. R2 points to the start of an array; each reference increments R2 by size of an element, d;</a:t>
            </a:r>
          </a:p>
          <a:p>
            <a:r>
              <a:rPr lang="en-US" altLang="zh-CN" dirty="0">
                <a:latin typeface="Arial" panose="020B0604020202020204" pitchFamily="34" charset="0"/>
              </a:rPr>
              <a:t>Autodecrement addressing: </a:t>
            </a:r>
          </a:p>
          <a:p>
            <a:endParaRPr lang="en-US" altLang="zh-CN" dirty="0">
              <a:latin typeface="Arial" panose="020B0604020202020204" pitchFamily="34" charset="0"/>
            </a:endParaRPr>
          </a:p>
        </p:txBody>
      </p:sp>
      <p:sp>
        <p:nvSpPr>
          <p:cNvPr id="113668"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F3918D6A-3231-4A14-B342-2F31E3BF3963}" type="slidenum">
              <a:rPr lang="en-US" altLang="zh-CN"/>
              <a:pPr eaLnBrk="1" hangingPunct="1"/>
              <a:t>101</a:t>
            </a:fld>
            <a:endParaRPr lang="en-US" altLang="zh-CN"/>
          </a:p>
        </p:txBody>
      </p:sp>
    </p:spTree>
    <p:extLst>
      <p:ext uri="{BB962C8B-B14F-4D97-AF65-F5344CB8AC3E}">
        <p14:creationId xmlns:p14="http://schemas.microsoft.com/office/powerpoint/2010/main" val="185761568"/>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幻灯片图像占位符 1"/>
          <p:cNvSpPr>
            <a:spLocks noGrp="1" noRot="1" noChangeAspect="1" noTextEdit="1"/>
          </p:cNvSpPr>
          <p:nvPr>
            <p:ph type="sldImg"/>
          </p:nvPr>
        </p:nvSpPr>
        <p:spPr>
          <a:ln/>
        </p:spPr>
      </p:sp>
      <p:sp>
        <p:nvSpPr>
          <p:cNvPr id="11366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latin typeface="Arial" panose="020B0604020202020204" pitchFamily="34" charset="0"/>
              </a:rPr>
              <a:t>ARMv8 has the three addressing modes (register, immediate, displacement) plus:</a:t>
            </a:r>
          </a:p>
          <a:p>
            <a:r>
              <a:rPr lang="en-US" altLang="zh-CN" dirty="0">
                <a:latin typeface="Arial" panose="020B0604020202020204" pitchFamily="34" charset="0"/>
              </a:rPr>
              <a:t>PC-relative addressing: </a:t>
            </a:r>
            <a:r>
              <a:rPr lang="en-US" sz="1200" b="0" i="0" kern="1200" dirty="0">
                <a:solidFill>
                  <a:schemeClr val="tx1"/>
                </a:solidFill>
                <a:effectLst/>
                <a:latin typeface="Arial" charset="0"/>
                <a:ea typeface="宋体" pitchFamily="2" charset="-122"/>
                <a:cs typeface="+mn-cs"/>
              </a:rPr>
              <a:t>The PC-relative addressing mode can be used to load a register with a value stored in program memory a short distance away from the current instruction. It can be seen as a         special case of the "base plus offset" addressing mode, one that selects the program counter (PC) as the "base register".  / PC-relative addressing is used for conditional branches. The address is the sum of the program counter and a constant in the instruction</a:t>
            </a:r>
            <a:endParaRPr lang="en-US" altLang="zh-CN" dirty="0">
              <a:latin typeface="Arial" panose="020B0604020202020204" pitchFamily="34" charset="0"/>
            </a:endParaRPr>
          </a:p>
          <a:p>
            <a:r>
              <a:rPr lang="en-US" altLang="zh-CN" dirty="0">
                <a:latin typeface="Arial" panose="020B0604020202020204" pitchFamily="34" charset="0"/>
              </a:rPr>
              <a:t>The sum of two registers:</a:t>
            </a:r>
            <a:r>
              <a:rPr lang="zh-CN" altLang="en-US" dirty="0">
                <a:latin typeface="Arial" panose="020B0604020202020204" pitchFamily="34" charset="0"/>
              </a:rPr>
              <a:t> </a:t>
            </a:r>
            <a:r>
              <a:rPr lang="en-US" altLang="zh-CN" dirty="0">
                <a:latin typeface="Arial" panose="020B0604020202020204" pitchFamily="34" charset="0"/>
              </a:rPr>
              <a:t>as in example</a:t>
            </a:r>
          </a:p>
          <a:p>
            <a:r>
              <a:rPr lang="en-US" altLang="zh-CN" dirty="0">
                <a:latin typeface="Arial" panose="020B0604020202020204" pitchFamily="34" charset="0"/>
              </a:rPr>
              <a:t>The sum of two registers where one register is multiplied by the size of the operand in bytes: as in example</a:t>
            </a:r>
          </a:p>
          <a:p>
            <a:r>
              <a:rPr lang="en-US" altLang="zh-CN" dirty="0">
                <a:latin typeface="Arial" panose="020B0604020202020204" pitchFamily="34" charset="0"/>
              </a:rPr>
              <a:t>Autoincrement addressing: useful for stepping through arrays within a loop. R2 points to the start of an array; each reference increments R2 by size of an element, d;</a:t>
            </a:r>
          </a:p>
          <a:p>
            <a:r>
              <a:rPr lang="en-US" altLang="zh-CN" dirty="0">
                <a:latin typeface="Arial" panose="020B0604020202020204" pitchFamily="34" charset="0"/>
              </a:rPr>
              <a:t>Autodecrement addressing: same use as autoincrement. Autodecrement/-increment can also act as push/pop to implement a stack.</a:t>
            </a:r>
          </a:p>
          <a:p>
            <a:endParaRPr lang="en-US" altLang="zh-CN" dirty="0">
              <a:latin typeface="Arial" panose="020B0604020202020204" pitchFamily="34" charset="0"/>
            </a:endParaRPr>
          </a:p>
        </p:txBody>
      </p:sp>
      <p:sp>
        <p:nvSpPr>
          <p:cNvPr id="113668"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F3918D6A-3231-4A14-B342-2F31E3BF3963}" type="slidenum">
              <a:rPr lang="en-US" altLang="zh-CN"/>
              <a:pPr eaLnBrk="1" hangingPunct="1"/>
              <a:t>102</a:t>
            </a:fld>
            <a:endParaRPr lang="en-US" altLang="zh-CN"/>
          </a:p>
        </p:txBody>
      </p:sp>
    </p:spTree>
    <p:extLst>
      <p:ext uri="{BB962C8B-B14F-4D97-AF65-F5344CB8AC3E}">
        <p14:creationId xmlns:p14="http://schemas.microsoft.com/office/powerpoint/2010/main" val="166866838"/>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5" name="幻灯片图像占位符 1">
            <a:extLst>
              <a:ext uri="{FF2B5EF4-FFF2-40B4-BE49-F238E27FC236}">
                <a16:creationId xmlns:a16="http://schemas.microsoft.com/office/drawing/2014/main" id="{FC3383E4-081C-6442-93BC-3108C82E486A}"/>
              </a:ext>
            </a:extLst>
          </p:cNvPr>
          <p:cNvSpPr>
            <a:spLocks noGrp="1" noRot="1" noChangeAspect="1" noChangeArrowheads="1" noTextEdit="1"/>
          </p:cNvSpPr>
          <p:nvPr>
            <p:ph type="sldImg"/>
          </p:nvPr>
        </p:nvSpPr>
        <p:spPr>
          <a:ln/>
        </p:spPr>
      </p:sp>
      <p:sp>
        <p:nvSpPr>
          <p:cNvPr id="113666" name="备注占位符 2">
            <a:extLst>
              <a:ext uri="{FF2B5EF4-FFF2-40B4-BE49-F238E27FC236}">
                <a16:creationId xmlns:a16="http://schemas.microsoft.com/office/drawing/2014/main" id="{DB2E62D5-C6AA-E845-8D64-CB8BEE3CD3CF}"/>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latin typeface="Arial" panose="020B0604020202020204" pitchFamily="34" charset="0"/>
              </a:rPr>
              <a:t>This table summarizes different addressing modes and their meanings.</a:t>
            </a:r>
          </a:p>
          <a:p>
            <a:r>
              <a:rPr lang="en-US" altLang="zh-CN" dirty="0">
                <a:latin typeface="Arial" panose="020B0604020202020204" pitchFamily="34" charset="0"/>
              </a:rPr>
              <a:t>For example, </a:t>
            </a:r>
          </a:p>
          <a:p>
            <a:endParaRPr lang="en-US" altLang="zh-CN" dirty="0">
              <a:latin typeface="Arial" panose="020B0604020202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pitchFamily="2" charset="-122"/>
                <a:cs typeface="+mn-cs"/>
              </a:rPr>
              <a:t>FigureA.6 Selection</a:t>
            </a:r>
            <a:r>
              <a:rPr lang="zh-CN" altLang="en-US" sz="1200" kern="1200" dirty="0">
                <a:solidFill>
                  <a:schemeClr val="tx1"/>
                </a:solidFill>
                <a:effectLst/>
                <a:latin typeface="Arial" charset="0"/>
                <a:ea typeface="宋体" pitchFamily="2" charset="-122"/>
                <a:cs typeface="+mn-cs"/>
              </a:rPr>
              <a:t> </a:t>
            </a:r>
            <a:r>
              <a:rPr lang="en-US" sz="1200" kern="1200" dirty="0">
                <a:solidFill>
                  <a:schemeClr val="tx1"/>
                </a:solidFill>
                <a:effectLst/>
                <a:latin typeface="Arial" charset="0"/>
                <a:ea typeface="宋体" pitchFamily="2" charset="-122"/>
                <a:cs typeface="+mn-cs"/>
              </a:rPr>
              <a:t>of</a:t>
            </a:r>
            <a:r>
              <a:rPr lang="zh-CN" altLang="en-US" sz="1200" kern="1200" dirty="0">
                <a:solidFill>
                  <a:schemeClr val="tx1"/>
                </a:solidFill>
                <a:effectLst/>
                <a:latin typeface="Arial" charset="0"/>
                <a:ea typeface="宋体" pitchFamily="2" charset="-122"/>
                <a:cs typeface="+mn-cs"/>
              </a:rPr>
              <a:t> </a:t>
            </a:r>
            <a:r>
              <a:rPr lang="en-US" sz="1200" kern="1200" dirty="0">
                <a:solidFill>
                  <a:schemeClr val="tx1"/>
                </a:solidFill>
                <a:effectLst/>
                <a:latin typeface="Arial" charset="0"/>
                <a:ea typeface="宋体" pitchFamily="2" charset="-122"/>
                <a:cs typeface="+mn-cs"/>
              </a:rPr>
              <a:t>addressing</a:t>
            </a:r>
            <a:r>
              <a:rPr lang="zh-CN" altLang="en-US" sz="1200" kern="1200" dirty="0">
                <a:solidFill>
                  <a:schemeClr val="tx1"/>
                </a:solidFill>
                <a:effectLst/>
                <a:latin typeface="Arial" charset="0"/>
                <a:ea typeface="宋体" pitchFamily="2" charset="-122"/>
                <a:cs typeface="+mn-cs"/>
              </a:rPr>
              <a:t> </a:t>
            </a:r>
            <a:r>
              <a:rPr lang="en-US" sz="1200" kern="1200" dirty="0">
                <a:solidFill>
                  <a:schemeClr val="tx1"/>
                </a:solidFill>
                <a:effectLst/>
                <a:latin typeface="Arial" charset="0"/>
                <a:ea typeface="宋体" pitchFamily="2" charset="-122"/>
                <a:cs typeface="+mn-cs"/>
              </a:rPr>
              <a:t>modes</a:t>
            </a:r>
            <a:r>
              <a:rPr lang="zh-CN" altLang="en-US" sz="1200" kern="1200" dirty="0">
                <a:solidFill>
                  <a:schemeClr val="tx1"/>
                </a:solidFill>
                <a:effectLst/>
                <a:latin typeface="Arial" charset="0"/>
                <a:ea typeface="宋体" pitchFamily="2" charset="-122"/>
                <a:cs typeface="+mn-cs"/>
              </a:rPr>
              <a:t> </a:t>
            </a:r>
            <a:r>
              <a:rPr lang="en-US" sz="1200" kern="1200" dirty="0">
                <a:solidFill>
                  <a:schemeClr val="tx1"/>
                </a:solidFill>
                <a:effectLst/>
                <a:latin typeface="Arial" charset="0"/>
                <a:ea typeface="宋体" pitchFamily="2" charset="-122"/>
                <a:cs typeface="+mn-cs"/>
              </a:rPr>
              <a:t>with</a:t>
            </a:r>
            <a:r>
              <a:rPr lang="zh-CN" altLang="en-US" sz="1200" kern="1200" dirty="0">
                <a:solidFill>
                  <a:schemeClr val="tx1"/>
                </a:solidFill>
                <a:effectLst/>
                <a:latin typeface="Arial" charset="0"/>
                <a:ea typeface="宋体" pitchFamily="2" charset="-122"/>
                <a:cs typeface="+mn-cs"/>
              </a:rPr>
              <a:t> </a:t>
            </a:r>
            <a:r>
              <a:rPr lang="en-US" sz="1200" kern="1200" dirty="0">
                <a:solidFill>
                  <a:schemeClr val="tx1"/>
                </a:solidFill>
                <a:effectLst/>
                <a:latin typeface="Arial" charset="0"/>
                <a:ea typeface="宋体" pitchFamily="2" charset="-122"/>
                <a:cs typeface="+mn-cs"/>
              </a:rPr>
              <a:t>examples,</a:t>
            </a:r>
            <a:r>
              <a:rPr lang="zh-CN" altLang="en-US" sz="1200" kern="1200" dirty="0">
                <a:solidFill>
                  <a:schemeClr val="tx1"/>
                </a:solidFill>
                <a:effectLst/>
                <a:latin typeface="Arial" charset="0"/>
                <a:ea typeface="宋体" pitchFamily="2" charset="-122"/>
                <a:cs typeface="+mn-cs"/>
              </a:rPr>
              <a:t> </a:t>
            </a:r>
            <a:r>
              <a:rPr lang="en-US" sz="1200" kern="1200" dirty="0">
                <a:solidFill>
                  <a:schemeClr val="tx1"/>
                </a:solidFill>
                <a:effectLst/>
                <a:latin typeface="Arial" charset="0"/>
                <a:ea typeface="宋体" pitchFamily="2" charset="-122"/>
                <a:cs typeface="+mn-cs"/>
              </a:rPr>
              <a:t>meaning,</a:t>
            </a:r>
            <a:r>
              <a:rPr lang="zh-CN" altLang="en-US" sz="1200" kern="1200" dirty="0">
                <a:solidFill>
                  <a:schemeClr val="tx1"/>
                </a:solidFill>
                <a:effectLst/>
                <a:latin typeface="Arial" charset="0"/>
                <a:ea typeface="宋体" pitchFamily="2" charset="-122"/>
                <a:cs typeface="+mn-cs"/>
              </a:rPr>
              <a:t> </a:t>
            </a:r>
            <a:r>
              <a:rPr lang="en-US" sz="1200" kern="1200" dirty="0">
                <a:solidFill>
                  <a:schemeClr val="tx1"/>
                </a:solidFill>
                <a:effectLst/>
                <a:latin typeface="Arial" charset="0"/>
                <a:ea typeface="宋体" pitchFamily="2" charset="-122"/>
                <a:cs typeface="+mn-cs"/>
              </a:rPr>
              <a:t>and</a:t>
            </a:r>
            <a:r>
              <a:rPr lang="zh-CN" altLang="en-US" sz="1200" kern="1200" dirty="0">
                <a:solidFill>
                  <a:schemeClr val="tx1"/>
                </a:solidFill>
                <a:effectLst/>
                <a:latin typeface="Arial" charset="0"/>
                <a:ea typeface="宋体" pitchFamily="2" charset="-122"/>
                <a:cs typeface="+mn-cs"/>
              </a:rPr>
              <a:t> </a:t>
            </a:r>
            <a:r>
              <a:rPr lang="en-US" sz="1200" kern="1200" dirty="0">
                <a:solidFill>
                  <a:schemeClr val="tx1"/>
                </a:solidFill>
                <a:effectLst/>
                <a:latin typeface="Arial" charset="0"/>
                <a:ea typeface="宋体" pitchFamily="2" charset="-122"/>
                <a:cs typeface="+mn-cs"/>
              </a:rPr>
              <a:t>usage.</a:t>
            </a:r>
            <a:r>
              <a:rPr lang="zh-CN" altLang="en-US" sz="1200" kern="1200" dirty="0">
                <a:solidFill>
                  <a:schemeClr val="tx1"/>
                </a:solidFill>
                <a:effectLst/>
                <a:latin typeface="Arial" charset="0"/>
                <a:ea typeface="宋体" pitchFamily="2" charset="-122"/>
                <a:cs typeface="+mn-cs"/>
              </a:rPr>
              <a:t> </a:t>
            </a:r>
            <a:r>
              <a:rPr lang="en-US" sz="1200" kern="1200" dirty="0">
                <a:solidFill>
                  <a:schemeClr val="tx1"/>
                </a:solidFill>
                <a:effectLst/>
                <a:latin typeface="Arial" charset="0"/>
                <a:ea typeface="宋体" pitchFamily="2" charset="-122"/>
                <a:cs typeface="+mn-cs"/>
              </a:rPr>
              <a:t>In</a:t>
            </a:r>
            <a:r>
              <a:rPr lang="zh-CN" altLang="en-US" sz="1200" kern="1200" dirty="0">
                <a:solidFill>
                  <a:schemeClr val="tx1"/>
                </a:solidFill>
                <a:effectLst/>
                <a:latin typeface="Arial" charset="0"/>
                <a:ea typeface="宋体" pitchFamily="2" charset="-122"/>
                <a:cs typeface="+mn-cs"/>
              </a:rPr>
              <a:t> </a:t>
            </a:r>
            <a:r>
              <a:rPr lang="en-US" sz="1200" kern="1200" dirty="0">
                <a:solidFill>
                  <a:schemeClr val="tx1"/>
                </a:solidFill>
                <a:effectLst/>
                <a:latin typeface="Arial" charset="0"/>
                <a:ea typeface="宋体" pitchFamily="2" charset="-122"/>
                <a:cs typeface="+mn-cs"/>
              </a:rPr>
              <a:t>autoincrement/-</a:t>
            </a:r>
            <a:r>
              <a:rPr lang="en-US" sz="1200" kern="1200" dirty="0" err="1">
                <a:solidFill>
                  <a:schemeClr val="tx1"/>
                </a:solidFill>
                <a:effectLst/>
                <a:latin typeface="Arial" charset="0"/>
                <a:ea typeface="宋体" pitchFamily="2" charset="-122"/>
                <a:cs typeface="+mn-cs"/>
              </a:rPr>
              <a:t>decrementand</a:t>
            </a:r>
            <a:r>
              <a:rPr lang="en-US" sz="1200" kern="1200" dirty="0">
                <a:solidFill>
                  <a:schemeClr val="tx1"/>
                </a:solidFill>
                <a:effectLst/>
                <a:latin typeface="Arial" charset="0"/>
                <a:ea typeface="宋体" pitchFamily="2" charset="-122"/>
                <a:cs typeface="+mn-cs"/>
              </a:rPr>
              <a:t> scaled addressing modes, the variable d designates the size of the data item being accessed (i.e., whether the </a:t>
            </a:r>
            <a:r>
              <a:rPr lang="en-US" sz="1200" kern="1200" dirty="0" err="1">
                <a:solidFill>
                  <a:schemeClr val="tx1"/>
                </a:solidFill>
                <a:effectLst/>
                <a:latin typeface="Arial" charset="0"/>
                <a:ea typeface="宋体" pitchFamily="2" charset="-122"/>
                <a:cs typeface="+mn-cs"/>
              </a:rPr>
              <a:t>instruc</a:t>
            </a:r>
            <a:r>
              <a:rPr lang="en-US" sz="1200" kern="1200" dirty="0">
                <a:solidFill>
                  <a:schemeClr val="tx1"/>
                </a:solidFill>
                <a:effectLst/>
                <a:latin typeface="Arial" charset="0"/>
                <a:ea typeface="宋体" pitchFamily="2" charset="-122"/>
                <a:cs typeface="+mn-cs"/>
              </a:rPr>
              <a:t>- </a:t>
            </a:r>
            <a:r>
              <a:rPr lang="en-US" sz="1200" kern="1200" dirty="0" err="1">
                <a:solidFill>
                  <a:schemeClr val="tx1"/>
                </a:solidFill>
                <a:effectLst/>
                <a:latin typeface="Arial" charset="0"/>
                <a:ea typeface="宋体" pitchFamily="2" charset="-122"/>
                <a:cs typeface="+mn-cs"/>
              </a:rPr>
              <a:t>tion</a:t>
            </a:r>
            <a:r>
              <a:rPr lang="en-US" sz="1200" kern="1200" dirty="0">
                <a:solidFill>
                  <a:schemeClr val="tx1"/>
                </a:solidFill>
                <a:effectLst/>
                <a:latin typeface="Arial" charset="0"/>
                <a:ea typeface="宋体" pitchFamily="2" charset="-122"/>
                <a:cs typeface="+mn-cs"/>
              </a:rPr>
              <a:t> is accessing 1, 2, 4, or 8 bytes). These addressing modes are only useful when the elements being accessed are adjacent in memory. RISC computers use displacement addressing to simulate register indirect with 0 for the address and to simulate direct addressing using 0 in the base register. In our measurements, we use the first name shown for each mode. The extensions to C used as hardware descriptions are defined on page A.38. </a:t>
            </a:r>
            <a:endParaRPr lang="en-US" dirty="0"/>
          </a:p>
          <a:p>
            <a:endParaRPr lang="zh-CN" altLang="en-US" dirty="0">
              <a:latin typeface="Arial" panose="020B0604020202020204" pitchFamily="34" charset="0"/>
            </a:endParaRPr>
          </a:p>
        </p:txBody>
      </p:sp>
      <p:sp>
        <p:nvSpPr>
          <p:cNvPr id="113667" name="灯片编号占位符 3">
            <a:extLst>
              <a:ext uri="{FF2B5EF4-FFF2-40B4-BE49-F238E27FC236}">
                <a16:creationId xmlns:a16="http://schemas.microsoft.com/office/drawing/2014/main" id="{198743EC-CB4D-9842-8513-7607A35643B4}"/>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BD71D97D-4775-EE41-8E61-C020C7AE08AD}" type="slidenum">
              <a:rPr lang="en-US" altLang="zh-CN"/>
              <a:pPr>
                <a:spcBef>
                  <a:spcPct val="0"/>
                </a:spcBef>
              </a:pPr>
              <a:t>103</a:t>
            </a:fld>
            <a:endParaRPr lang="en-US" altLang="zh-CN"/>
          </a:p>
        </p:txBody>
      </p:sp>
    </p:spTree>
    <p:extLst>
      <p:ext uri="{BB962C8B-B14F-4D97-AF65-F5344CB8AC3E}">
        <p14:creationId xmlns:p14="http://schemas.microsoft.com/office/powerpoint/2010/main" val="54034752"/>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幻灯片图像占位符 1"/>
          <p:cNvSpPr>
            <a:spLocks noGrp="1" noRot="1" noChangeAspect="1" noTextEdit="1"/>
          </p:cNvSpPr>
          <p:nvPr>
            <p:ph type="sldImg"/>
          </p:nvPr>
        </p:nvSpPr>
        <p:spPr>
          <a:ln/>
        </p:spPr>
      </p:sp>
      <p:sp>
        <p:nvSpPr>
          <p:cNvPr id="11469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latin typeface="Arial" panose="020B0604020202020204" pitchFamily="34" charset="0"/>
              </a:rPr>
              <a:t>With an instruction, we could achieve one of the following four categories of operations:</a:t>
            </a:r>
          </a:p>
          <a:p>
            <a:r>
              <a:rPr lang="en-US" altLang="zh-CN" dirty="0">
                <a:latin typeface="Arial" panose="020B0604020202020204" pitchFamily="34" charset="0"/>
              </a:rPr>
              <a:t>They are data transfer operation, arithmetic/logical operation, control operation, floating point operation;</a:t>
            </a:r>
            <a:endParaRPr lang="zh-CN" altLang="en-US" dirty="0">
              <a:latin typeface="Arial" panose="020B0604020202020204" pitchFamily="34" charset="0"/>
            </a:endParaRPr>
          </a:p>
        </p:txBody>
      </p:sp>
      <p:sp>
        <p:nvSpPr>
          <p:cNvPr id="114692"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9B0F3725-CD52-46C2-B429-63BA29180EAF}" type="slidenum">
              <a:rPr lang="en-US" altLang="zh-CN"/>
              <a:pPr eaLnBrk="1" hangingPunct="1"/>
              <a:t>104</a:t>
            </a:fld>
            <a:endParaRPr lang="en-US" altLang="zh-CN"/>
          </a:p>
        </p:txBody>
      </p:sp>
    </p:spTree>
    <p:extLst>
      <p:ext uri="{BB962C8B-B14F-4D97-AF65-F5344CB8AC3E}">
        <p14:creationId xmlns:p14="http://schemas.microsoft.com/office/powerpoint/2010/main" val="1170269108"/>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pitchFamily="2" charset="-122"/>
                <a:cs typeface="+mn-cs"/>
              </a:rPr>
              <a:t>Figure1.5 Subset</a:t>
            </a:r>
            <a:r>
              <a:rPr lang="zh-CN" altLang="en-US" sz="1200" kern="1200" dirty="0">
                <a:solidFill>
                  <a:schemeClr val="tx1"/>
                </a:solidFill>
                <a:effectLst/>
                <a:latin typeface="Arial" charset="0"/>
                <a:ea typeface="宋体" pitchFamily="2" charset="-122"/>
                <a:cs typeface="+mn-cs"/>
              </a:rPr>
              <a:t> </a:t>
            </a:r>
            <a:r>
              <a:rPr lang="en-US" sz="1200" kern="1200" dirty="0">
                <a:solidFill>
                  <a:schemeClr val="tx1"/>
                </a:solidFill>
                <a:effectLst/>
                <a:latin typeface="Arial" charset="0"/>
                <a:ea typeface="宋体" pitchFamily="2" charset="-122"/>
                <a:cs typeface="+mn-cs"/>
              </a:rPr>
              <a:t>of</a:t>
            </a:r>
            <a:r>
              <a:rPr lang="zh-CN" altLang="en-US" sz="1200" kern="1200" dirty="0">
                <a:solidFill>
                  <a:schemeClr val="tx1"/>
                </a:solidFill>
                <a:effectLst/>
                <a:latin typeface="Arial" charset="0"/>
                <a:ea typeface="宋体" pitchFamily="2" charset="-122"/>
                <a:cs typeface="+mn-cs"/>
              </a:rPr>
              <a:t> </a:t>
            </a:r>
            <a:r>
              <a:rPr lang="en-US" sz="1200" kern="1200" dirty="0">
                <a:solidFill>
                  <a:schemeClr val="tx1"/>
                </a:solidFill>
                <a:effectLst/>
                <a:latin typeface="Arial" charset="0"/>
                <a:ea typeface="宋体" pitchFamily="2" charset="-122"/>
                <a:cs typeface="+mn-cs"/>
              </a:rPr>
              <a:t>the</a:t>
            </a:r>
            <a:r>
              <a:rPr lang="zh-CN" altLang="en-US" sz="1200" kern="1200" dirty="0">
                <a:solidFill>
                  <a:schemeClr val="tx1"/>
                </a:solidFill>
                <a:effectLst/>
                <a:latin typeface="Arial" charset="0"/>
                <a:ea typeface="宋体" pitchFamily="2" charset="-122"/>
                <a:cs typeface="+mn-cs"/>
              </a:rPr>
              <a:t> </a:t>
            </a:r>
            <a:r>
              <a:rPr lang="en-US" sz="1200" kern="1200" dirty="0">
                <a:solidFill>
                  <a:schemeClr val="tx1"/>
                </a:solidFill>
                <a:effectLst/>
                <a:latin typeface="Arial" charset="0"/>
                <a:ea typeface="宋体" pitchFamily="2" charset="-122"/>
                <a:cs typeface="+mn-cs"/>
              </a:rPr>
              <a:t>instructions</a:t>
            </a:r>
            <a:r>
              <a:rPr lang="zh-CN" altLang="en-US" sz="1200" kern="1200" dirty="0">
                <a:solidFill>
                  <a:schemeClr val="tx1"/>
                </a:solidFill>
                <a:effectLst/>
                <a:latin typeface="Arial" charset="0"/>
                <a:ea typeface="宋体" pitchFamily="2" charset="-122"/>
                <a:cs typeface="+mn-cs"/>
              </a:rPr>
              <a:t> </a:t>
            </a:r>
            <a:r>
              <a:rPr lang="en-US" sz="1200" kern="1200" dirty="0">
                <a:solidFill>
                  <a:schemeClr val="tx1"/>
                </a:solidFill>
                <a:effectLst/>
                <a:latin typeface="Arial" charset="0"/>
                <a:ea typeface="宋体" pitchFamily="2" charset="-122"/>
                <a:cs typeface="+mn-cs"/>
              </a:rPr>
              <a:t>in</a:t>
            </a:r>
            <a:r>
              <a:rPr lang="zh-CN" altLang="en-US" sz="1200" kern="1200" dirty="0">
                <a:solidFill>
                  <a:schemeClr val="tx1"/>
                </a:solidFill>
                <a:effectLst/>
                <a:latin typeface="Arial" charset="0"/>
                <a:ea typeface="宋体" pitchFamily="2" charset="-122"/>
                <a:cs typeface="+mn-cs"/>
              </a:rPr>
              <a:t> </a:t>
            </a:r>
            <a:r>
              <a:rPr lang="en-US" sz="1200" kern="1200" dirty="0">
                <a:solidFill>
                  <a:schemeClr val="tx1"/>
                </a:solidFill>
                <a:effectLst/>
                <a:latin typeface="Arial" charset="0"/>
                <a:ea typeface="宋体" pitchFamily="2" charset="-122"/>
                <a:cs typeface="+mn-cs"/>
              </a:rPr>
              <a:t>RISC-V.</a:t>
            </a:r>
            <a:r>
              <a:rPr lang="zh-CN" altLang="en-US" sz="1200" kern="1200" dirty="0">
                <a:solidFill>
                  <a:schemeClr val="tx1"/>
                </a:solidFill>
                <a:effectLst/>
                <a:latin typeface="Arial" charset="0"/>
                <a:ea typeface="宋体" pitchFamily="2" charset="-122"/>
                <a:cs typeface="+mn-cs"/>
              </a:rPr>
              <a:t> </a:t>
            </a:r>
            <a:r>
              <a:rPr lang="en-US" sz="1200" kern="1200" dirty="0">
                <a:solidFill>
                  <a:schemeClr val="tx1"/>
                </a:solidFill>
                <a:effectLst/>
                <a:latin typeface="Arial" charset="0"/>
                <a:ea typeface="宋体" pitchFamily="2" charset="-122"/>
                <a:cs typeface="+mn-cs"/>
              </a:rPr>
              <a:t>RISC-V</a:t>
            </a:r>
            <a:r>
              <a:rPr lang="zh-CN" altLang="en-US" sz="1200" kern="1200" dirty="0">
                <a:solidFill>
                  <a:schemeClr val="tx1"/>
                </a:solidFill>
                <a:effectLst/>
                <a:latin typeface="Arial" charset="0"/>
                <a:ea typeface="宋体" pitchFamily="2" charset="-122"/>
                <a:cs typeface="+mn-cs"/>
              </a:rPr>
              <a:t> </a:t>
            </a:r>
            <a:r>
              <a:rPr lang="en-US" sz="1200" kern="1200" dirty="0">
                <a:solidFill>
                  <a:schemeClr val="tx1"/>
                </a:solidFill>
                <a:effectLst/>
                <a:latin typeface="Arial" charset="0"/>
                <a:ea typeface="宋体" pitchFamily="2" charset="-122"/>
                <a:cs typeface="+mn-cs"/>
              </a:rPr>
              <a:t>has</a:t>
            </a:r>
            <a:r>
              <a:rPr lang="zh-CN" altLang="en-US" sz="1200" kern="1200" dirty="0">
                <a:solidFill>
                  <a:schemeClr val="tx1"/>
                </a:solidFill>
                <a:effectLst/>
                <a:latin typeface="Arial" charset="0"/>
                <a:ea typeface="宋体" pitchFamily="2" charset="-122"/>
                <a:cs typeface="+mn-cs"/>
              </a:rPr>
              <a:t> </a:t>
            </a:r>
            <a:r>
              <a:rPr lang="en-US" sz="1200" kern="1200" dirty="0">
                <a:solidFill>
                  <a:schemeClr val="tx1"/>
                </a:solidFill>
                <a:effectLst/>
                <a:latin typeface="Arial" charset="0"/>
                <a:ea typeface="宋体" pitchFamily="2" charset="-122"/>
                <a:cs typeface="+mn-cs"/>
              </a:rPr>
              <a:t>a</a:t>
            </a:r>
            <a:r>
              <a:rPr lang="zh-CN" altLang="en-US" sz="1200" kern="1200" dirty="0">
                <a:solidFill>
                  <a:schemeClr val="tx1"/>
                </a:solidFill>
                <a:effectLst/>
                <a:latin typeface="Arial" charset="0"/>
                <a:ea typeface="宋体" pitchFamily="2" charset="-122"/>
                <a:cs typeface="+mn-cs"/>
              </a:rPr>
              <a:t> </a:t>
            </a:r>
            <a:r>
              <a:rPr lang="en-US" sz="1200" kern="1200" dirty="0">
                <a:solidFill>
                  <a:schemeClr val="tx1"/>
                </a:solidFill>
                <a:effectLst/>
                <a:latin typeface="Arial" charset="0"/>
                <a:ea typeface="宋体" pitchFamily="2" charset="-122"/>
                <a:cs typeface="+mn-cs"/>
              </a:rPr>
              <a:t>base</a:t>
            </a:r>
            <a:r>
              <a:rPr lang="zh-CN" altLang="en-US" sz="1200" kern="1200" dirty="0">
                <a:solidFill>
                  <a:schemeClr val="tx1"/>
                </a:solidFill>
                <a:effectLst/>
                <a:latin typeface="Arial" charset="0"/>
                <a:ea typeface="宋体" pitchFamily="2" charset="-122"/>
                <a:cs typeface="+mn-cs"/>
              </a:rPr>
              <a:t> </a:t>
            </a:r>
            <a:r>
              <a:rPr lang="en-US" sz="1200" kern="1200" dirty="0">
                <a:solidFill>
                  <a:schemeClr val="tx1"/>
                </a:solidFill>
                <a:effectLst/>
                <a:latin typeface="Arial" charset="0"/>
                <a:ea typeface="宋体" pitchFamily="2" charset="-122"/>
                <a:cs typeface="+mn-cs"/>
              </a:rPr>
              <a:t>set</a:t>
            </a:r>
            <a:r>
              <a:rPr lang="zh-CN" altLang="en-US" sz="1200" kern="1200" dirty="0">
                <a:solidFill>
                  <a:schemeClr val="tx1"/>
                </a:solidFill>
                <a:effectLst/>
                <a:latin typeface="Arial" charset="0"/>
                <a:ea typeface="宋体" pitchFamily="2" charset="-122"/>
                <a:cs typeface="+mn-cs"/>
              </a:rPr>
              <a:t> </a:t>
            </a:r>
            <a:r>
              <a:rPr lang="en-US" sz="1200" kern="1200" dirty="0">
                <a:solidFill>
                  <a:schemeClr val="tx1"/>
                </a:solidFill>
                <a:effectLst/>
                <a:latin typeface="Arial" charset="0"/>
                <a:ea typeface="宋体" pitchFamily="2" charset="-122"/>
                <a:cs typeface="+mn-cs"/>
              </a:rPr>
              <a:t>of</a:t>
            </a:r>
            <a:r>
              <a:rPr lang="zh-CN" altLang="en-US" sz="1200" kern="1200" dirty="0">
                <a:solidFill>
                  <a:schemeClr val="tx1"/>
                </a:solidFill>
                <a:effectLst/>
                <a:latin typeface="Arial" charset="0"/>
                <a:ea typeface="宋体" pitchFamily="2" charset="-122"/>
                <a:cs typeface="+mn-cs"/>
              </a:rPr>
              <a:t> </a:t>
            </a:r>
            <a:r>
              <a:rPr lang="en-US" sz="1200" kern="1200" dirty="0">
                <a:solidFill>
                  <a:schemeClr val="tx1"/>
                </a:solidFill>
                <a:effectLst/>
                <a:latin typeface="Arial" charset="0"/>
                <a:ea typeface="宋体" pitchFamily="2" charset="-122"/>
                <a:cs typeface="+mn-cs"/>
              </a:rPr>
              <a:t>instructions</a:t>
            </a:r>
            <a:r>
              <a:rPr lang="zh-CN" altLang="en-US" sz="1200" kern="1200" dirty="0">
                <a:solidFill>
                  <a:schemeClr val="tx1"/>
                </a:solidFill>
                <a:effectLst/>
                <a:latin typeface="Arial" charset="0"/>
                <a:ea typeface="宋体" pitchFamily="2" charset="-122"/>
                <a:cs typeface="+mn-cs"/>
              </a:rPr>
              <a:t> </a:t>
            </a:r>
            <a:r>
              <a:rPr lang="en-US" sz="1200" kern="1200" dirty="0">
                <a:solidFill>
                  <a:schemeClr val="tx1"/>
                </a:solidFill>
                <a:effectLst/>
                <a:latin typeface="Arial" charset="0"/>
                <a:ea typeface="宋体" pitchFamily="2" charset="-122"/>
                <a:cs typeface="+mn-cs"/>
              </a:rPr>
              <a:t>(R64I)</a:t>
            </a:r>
            <a:r>
              <a:rPr lang="zh-CN" altLang="en-US" sz="1200" kern="1200" dirty="0">
                <a:solidFill>
                  <a:schemeClr val="tx1"/>
                </a:solidFill>
                <a:effectLst/>
                <a:latin typeface="Arial" charset="0"/>
                <a:ea typeface="宋体" pitchFamily="2" charset="-122"/>
                <a:cs typeface="+mn-cs"/>
              </a:rPr>
              <a:t> </a:t>
            </a:r>
            <a:r>
              <a:rPr lang="en-US" sz="1200" kern="1200" dirty="0">
                <a:solidFill>
                  <a:schemeClr val="tx1"/>
                </a:solidFill>
                <a:effectLst/>
                <a:latin typeface="Arial" charset="0"/>
                <a:ea typeface="宋体" pitchFamily="2" charset="-122"/>
                <a:cs typeface="+mn-cs"/>
              </a:rPr>
              <a:t>and</a:t>
            </a:r>
            <a:r>
              <a:rPr lang="zh-CN" altLang="en-US" sz="1200" kern="1200" dirty="0">
                <a:solidFill>
                  <a:schemeClr val="tx1"/>
                </a:solidFill>
                <a:effectLst/>
                <a:latin typeface="Arial" charset="0"/>
                <a:ea typeface="宋体" pitchFamily="2" charset="-122"/>
                <a:cs typeface="+mn-cs"/>
              </a:rPr>
              <a:t> </a:t>
            </a:r>
            <a:r>
              <a:rPr lang="en-US" sz="1200" kern="1200" dirty="0">
                <a:solidFill>
                  <a:schemeClr val="tx1"/>
                </a:solidFill>
                <a:effectLst/>
                <a:latin typeface="Arial" charset="0"/>
                <a:ea typeface="宋体" pitchFamily="2" charset="-122"/>
                <a:cs typeface="+mn-cs"/>
              </a:rPr>
              <a:t>offers</a:t>
            </a:r>
            <a:r>
              <a:rPr lang="zh-CN" altLang="en-US" sz="1200" kern="1200" dirty="0">
                <a:solidFill>
                  <a:schemeClr val="tx1"/>
                </a:solidFill>
                <a:effectLst/>
                <a:latin typeface="Arial" charset="0"/>
                <a:ea typeface="宋体" pitchFamily="2" charset="-122"/>
                <a:cs typeface="+mn-cs"/>
              </a:rPr>
              <a:t> </a:t>
            </a:r>
            <a:r>
              <a:rPr lang="en-US" sz="1200" kern="1200" dirty="0">
                <a:solidFill>
                  <a:schemeClr val="tx1"/>
                </a:solidFill>
                <a:effectLst/>
                <a:latin typeface="Arial" charset="0"/>
                <a:ea typeface="宋体" pitchFamily="2" charset="-122"/>
                <a:cs typeface="+mn-cs"/>
              </a:rPr>
              <a:t>optional</a:t>
            </a:r>
            <a:r>
              <a:rPr lang="zh-CN" altLang="en-US" sz="1200" kern="1200" dirty="0">
                <a:solidFill>
                  <a:schemeClr val="tx1"/>
                </a:solidFill>
                <a:effectLst/>
                <a:latin typeface="Arial" charset="0"/>
                <a:ea typeface="宋体" pitchFamily="2" charset="-122"/>
                <a:cs typeface="+mn-cs"/>
              </a:rPr>
              <a:t> </a:t>
            </a:r>
            <a:r>
              <a:rPr lang="en-US" sz="1200" kern="1200" dirty="0">
                <a:solidFill>
                  <a:schemeClr val="tx1"/>
                </a:solidFill>
                <a:effectLst/>
                <a:latin typeface="Arial" charset="0"/>
                <a:ea typeface="宋体" pitchFamily="2" charset="-122"/>
                <a:cs typeface="+mn-cs"/>
              </a:rPr>
              <a:t>extensions: multiply-divide (RVM), single-precision floating point (RVF), double-precision floating point (RVD). This figure includes RVM and the next one shows RVF and RVD. Appendix A gives much more detail on RISC-V. </a:t>
            </a:r>
            <a:endParaRPr lang="en-US" dirty="0"/>
          </a:p>
          <a:p>
            <a:endParaRPr lang="en-CN" dirty="0"/>
          </a:p>
        </p:txBody>
      </p:sp>
      <p:sp>
        <p:nvSpPr>
          <p:cNvPr id="4" name="Slide Number Placeholder 3"/>
          <p:cNvSpPr>
            <a:spLocks noGrp="1"/>
          </p:cNvSpPr>
          <p:nvPr>
            <p:ph type="sldNum" sz="quarter" idx="5"/>
          </p:nvPr>
        </p:nvSpPr>
        <p:spPr/>
        <p:txBody>
          <a:bodyPr/>
          <a:lstStyle/>
          <a:p>
            <a:fld id="{93B86E86-DB0D-4E00-B1FF-AB0D7FF3C965}" type="slidenum">
              <a:rPr lang="en-US" altLang="zh-CN" smtClean="0"/>
              <a:pPr/>
              <a:t>105</a:t>
            </a:fld>
            <a:endParaRPr lang="en-US" altLang="zh-CN"/>
          </a:p>
        </p:txBody>
      </p:sp>
    </p:spTree>
    <p:extLst>
      <p:ext uri="{BB962C8B-B14F-4D97-AF65-F5344CB8AC3E}">
        <p14:creationId xmlns:p14="http://schemas.microsoft.com/office/powerpoint/2010/main" val="870939410"/>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pitchFamily="2" charset="-122"/>
                <a:cs typeface="+mn-cs"/>
              </a:rPr>
              <a:t>Figure 1.6 Floating point instructions for RISC-V. RISC-V has a base set of instructions (R64I) and offers optional extensions for single-precision floating point (RVF) and double-precision floating point (RVD). SP 1⁄4 single precision; DP1⁄4double precision. </a:t>
            </a:r>
            <a:endParaRPr lang="en-US" dirty="0"/>
          </a:p>
          <a:p>
            <a:endParaRPr lang="en-CN" dirty="0"/>
          </a:p>
        </p:txBody>
      </p:sp>
      <p:sp>
        <p:nvSpPr>
          <p:cNvPr id="4" name="Slide Number Placeholder 3"/>
          <p:cNvSpPr>
            <a:spLocks noGrp="1"/>
          </p:cNvSpPr>
          <p:nvPr>
            <p:ph type="sldNum" sz="quarter" idx="5"/>
          </p:nvPr>
        </p:nvSpPr>
        <p:spPr/>
        <p:txBody>
          <a:bodyPr/>
          <a:lstStyle/>
          <a:p>
            <a:fld id="{93B86E86-DB0D-4E00-B1FF-AB0D7FF3C965}" type="slidenum">
              <a:rPr lang="en-US" altLang="zh-CN" smtClean="0"/>
              <a:pPr/>
              <a:t>108</a:t>
            </a:fld>
            <a:endParaRPr lang="en-US" altLang="zh-CN"/>
          </a:p>
        </p:txBody>
      </p:sp>
    </p:spTree>
    <p:extLst>
      <p:ext uri="{BB962C8B-B14F-4D97-AF65-F5344CB8AC3E}">
        <p14:creationId xmlns:p14="http://schemas.microsoft.com/office/powerpoint/2010/main" val="715753165"/>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幻灯片图像占位符 1"/>
          <p:cNvSpPr>
            <a:spLocks noGrp="1" noRot="1" noChangeAspect="1" noTextEdit="1"/>
          </p:cNvSpPr>
          <p:nvPr>
            <p:ph type="sldImg"/>
          </p:nvPr>
        </p:nvSpPr>
        <p:spPr>
          <a:ln/>
        </p:spPr>
      </p:sp>
      <p:sp>
        <p:nvSpPr>
          <p:cNvPr id="11571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The tables list example instructions of each operation type.</a:t>
            </a:r>
            <a:endParaRPr lang="zh-CN" altLang="en-US">
              <a:latin typeface="Arial" panose="020B0604020202020204" pitchFamily="34" charset="0"/>
            </a:endParaRPr>
          </a:p>
        </p:txBody>
      </p:sp>
      <p:sp>
        <p:nvSpPr>
          <p:cNvPr id="11571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62092680-4F06-45DE-9839-A345E66B266D}" type="slidenum">
              <a:rPr lang="en-US" altLang="zh-CN"/>
              <a:pPr eaLnBrk="1" hangingPunct="1"/>
              <a:t>109</a:t>
            </a:fld>
            <a:endParaRPr lang="en-US" altLang="zh-CN"/>
          </a:p>
        </p:txBody>
      </p:sp>
    </p:spTree>
    <p:extLst>
      <p:ext uri="{BB962C8B-B14F-4D97-AF65-F5344CB8AC3E}">
        <p14:creationId xmlns:p14="http://schemas.microsoft.com/office/powerpoint/2010/main" val="5213738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DBA13222-B3BA-4096-A9F4-A284D859E579}" type="slidenum">
              <a:rPr lang="en-US" altLang="zh-CN"/>
              <a:pPr/>
              <a:t>‹#›</a:t>
            </a:fld>
            <a:endParaRPr lang="en-US" altLang="zh-CN"/>
          </a:p>
        </p:txBody>
      </p:sp>
    </p:spTree>
    <p:extLst>
      <p:ext uri="{BB962C8B-B14F-4D97-AF65-F5344CB8AC3E}">
        <p14:creationId xmlns:p14="http://schemas.microsoft.com/office/powerpoint/2010/main" val="22906595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E04CE346-52E5-4AEC-9C13-32EA2743FF97}" type="slidenum">
              <a:rPr lang="en-US" altLang="zh-CN"/>
              <a:pPr/>
              <a:t>‹#›</a:t>
            </a:fld>
            <a:endParaRPr lang="en-US" altLang="zh-CN"/>
          </a:p>
        </p:txBody>
      </p:sp>
    </p:spTree>
    <p:extLst>
      <p:ext uri="{BB962C8B-B14F-4D97-AF65-F5344CB8AC3E}">
        <p14:creationId xmlns:p14="http://schemas.microsoft.com/office/powerpoint/2010/main" val="30561190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58000" y="274638"/>
            <a:ext cx="2286000" cy="6583362"/>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0" y="274638"/>
            <a:ext cx="6705600" cy="6583362"/>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25D57890-1145-4914-B8E0-0ECE44AB844D}" type="slidenum">
              <a:rPr lang="en-US" altLang="zh-CN"/>
              <a:pPr/>
              <a:t>‹#›</a:t>
            </a:fld>
            <a:endParaRPr lang="en-US" altLang="zh-CN"/>
          </a:p>
        </p:txBody>
      </p:sp>
    </p:spTree>
    <p:extLst>
      <p:ext uri="{BB962C8B-B14F-4D97-AF65-F5344CB8AC3E}">
        <p14:creationId xmlns:p14="http://schemas.microsoft.com/office/powerpoint/2010/main" val="192273693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0" y="274638"/>
            <a:ext cx="9144000" cy="1143000"/>
          </a:xfrm>
        </p:spPr>
        <p:txBody>
          <a:bodyPr/>
          <a:lstStyle/>
          <a:p>
            <a:r>
              <a:rPr lang="zh-CN" altLang="en-US"/>
              <a:t>单击此处编辑母版标题样式</a:t>
            </a:r>
          </a:p>
        </p:txBody>
      </p:sp>
      <p:sp>
        <p:nvSpPr>
          <p:cNvPr id="3" name="表格占位符 2"/>
          <p:cNvSpPr>
            <a:spLocks noGrp="1"/>
          </p:cNvSpPr>
          <p:nvPr>
            <p:ph type="tbl" idx="1"/>
          </p:nvPr>
        </p:nvSpPr>
        <p:spPr>
          <a:xfrm>
            <a:off x="457200" y="1600200"/>
            <a:ext cx="8686800" cy="5257800"/>
          </a:xfrm>
        </p:spPr>
        <p:txBody>
          <a:bodyPr/>
          <a:lstStyle/>
          <a:p>
            <a:pPr lvl="0"/>
            <a:endParaRPr lang="zh-CN" altLang="en-US" noProof="0"/>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F6C8F981-F2B2-4901-A044-C16CA82BBA16}" type="slidenum">
              <a:rPr lang="en-US" altLang="zh-CN"/>
              <a:pPr/>
              <a:t>‹#›</a:t>
            </a:fld>
            <a:endParaRPr lang="en-US" altLang="zh-CN"/>
          </a:p>
        </p:txBody>
      </p:sp>
    </p:spTree>
    <p:extLst>
      <p:ext uri="{BB962C8B-B14F-4D97-AF65-F5344CB8AC3E}">
        <p14:creationId xmlns:p14="http://schemas.microsoft.com/office/powerpoint/2010/main" val="1941895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1A0FDC13-7A5B-4AD6-8996-402DE5713905}" type="slidenum">
              <a:rPr lang="en-US" altLang="zh-CN"/>
              <a:pPr/>
              <a:t>‹#›</a:t>
            </a:fld>
            <a:endParaRPr lang="en-US" altLang="zh-CN"/>
          </a:p>
        </p:txBody>
      </p:sp>
    </p:spTree>
    <p:extLst>
      <p:ext uri="{BB962C8B-B14F-4D97-AF65-F5344CB8AC3E}">
        <p14:creationId xmlns:p14="http://schemas.microsoft.com/office/powerpoint/2010/main" val="31229847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FA4CE866-D46C-4304-8596-5C7E113DE8AC}" type="slidenum">
              <a:rPr lang="en-US" altLang="zh-CN"/>
              <a:pPr/>
              <a:t>‹#›</a:t>
            </a:fld>
            <a:endParaRPr lang="en-US" altLang="zh-CN"/>
          </a:p>
        </p:txBody>
      </p:sp>
    </p:spTree>
    <p:extLst>
      <p:ext uri="{BB962C8B-B14F-4D97-AF65-F5344CB8AC3E}">
        <p14:creationId xmlns:p14="http://schemas.microsoft.com/office/powerpoint/2010/main" val="5951454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267200" cy="5257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876800" y="1600200"/>
            <a:ext cx="4267200" cy="5257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fld id="{FA65AF0B-265C-4FB7-A0BF-9C3DC895FFC3}" type="slidenum">
              <a:rPr lang="en-US" altLang="zh-CN"/>
              <a:pPr/>
              <a:t>‹#›</a:t>
            </a:fld>
            <a:endParaRPr lang="en-US" altLang="zh-CN"/>
          </a:p>
        </p:txBody>
      </p:sp>
    </p:spTree>
    <p:extLst>
      <p:ext uri="{BB962C8B-B14F-4D97-AF65-F5344CB8AC3E}">
        <p14:creationId xmlns:p14="http://schemas.microsoft.com/office/powerpoint/2010/main" val="37322353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a:ln/>
        </p:spPr>
        <p:txBody>
          <a:bodyPr/>
          <a:lstStyle>
            <a:lvl1pPr>
              <a:defRPr/>
            </a:lvl1pPr>
          </a:lstStyle>
          <a:p>
            <a:fld id="{2536C4BC-AC22-46D1-8FF2-271A68AE38CE}" type="slidenum">
              <a:rPr lang="en-US" altLang="zh-CN"/>
              <a:pPr/>
              <a:t>‹#›</a:t>
            </a:fld>
            <a:endParaRPr lang="en-US" altLang="zh-CN"/>
          </a:p>
        </p:txBody>
      </p:sp>
    </p:spTree>
    <p:extLst>
      <p:ext uri="{BB962C8B-B14F-4D97-AF65-F5344CB8AC3E}">
        <p14:creationId xmlns:p14="http://schemas.microsoft.com/office/powerpoint/2010/main" val="31662457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a:ln/>
        </p:spPr>
        <p:txBody>
          <a:bodyPr/>
          <a:lstStyle>
            <a:lvl1pPr>
              <a:defRPr/>
            </a:lvl1pPr>
          </a:lstStyle>
          <a:p>
            <a:fld id="{333D7497-EF39-4BF1-BC7C-F7DA2EA7C16F}" type="slidenum">
              <a:rPr lang="en-US" altLang="zh-CN"/>
              <a:pPr/>
              <a:t>‹#›</a:t>
            </a:fld>
            <a:endParaRPr lang="en-US" altLang="zh-CN"/>
          </a:p>
        </p:txBody>
      </p:sp>
    </p:spTree>
    <p:extLst>
      <p:ext uri="{BB962C8B-B14F-4D97-AF65-F5344CB8AC3E}">
        <p14:creationId xmlns:p14="http://schemas.microsoft.com/office/powerpoint/2010/main" val="40093174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6"/>
          <p:cNvSpPr>
            <a:spLocks noGrp="1" noChangeArrowheads="1"/>
          </p:cNvSpPr>
          <p:nvPr>
            <p:ph type="sldNum" sz="quarter" idx="12"/>
          </p:nvPr>
        </p:nvSpPr>
        <p:spPr>
          <a:ln/>
        </p:spPr>
        <p:txBody>
          <a:bodyPr/>
          <a:lstStyle>
            <a:lvl1pPr>
              <a:defRPr/>
            </a:lvl1pPr>
          </a:lstStyle>
          <a:p>
            <a:fld id="{26262DBD-0FE7-4125-A778-88EEB1805D09}" type="slidenum">
              <a:rPr lang="en-US" altLang="zh-CN"/>
              <a:pPr/>
              <a:t>‹#›</a:t>
            </a:fld>
            <a:endParaRPr lang="en-US" altLang="zh-CN"/>
          </a:p>
        </p:txBody>
      </p:sp>
    </p:spTree>
    <p:extLst>
      <p:ext uri="{BB962C8B-B14F-4D97-AF65-F5344CB8AC3E}">
        <p14:creationId xmlns:p14="http://schemas.microsoft.com/office/powerpoint/2010/main" val="15950509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fld id="{61EB4C2E-D560-49A7-B84B-B84E4C29FE82}" type="slidenum">
              <a:rPr lang="en-US" altLang="zh-CN"/>
              <a:pPr/>
              <a:t>‹#›</a:t>
            </a:fld>
            <a:endParaRPr lang="en-US" altLang="zh-CN"/>
          </a:p>
        </p:txBody>
      </p:sp>
    </p:spTree>
    <p:extLst>
      <p:ext uri="{BB962C8B-B14F-4D97-AF65-F5344CB8AC3E}">
        <p14:creationId xmlns:p14="http://schemas.microsoft.com/office/powerpoint/2010/main" val="20408996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fld id="{7FF41DA2-DB82-439D-95C0-1F1472A7296E}" type="slidenum">
              <a:rPr lang="en-US" altLang="zh-CN"/>
              <a:pPr/>
              <a:t>‹#›</a:t>
            </a:fld>
            <a:endParaRPr lang="en-US" altLang="zh-CN"/>
          </a:p>
        </p:txBody>
      </p:sp>
    </p:spTree>
    <p:extLst>
      <p:ext uri="{BB962C8B-B14F-4D97-AF65-F5344CB8AC3E}">
        <p14:creationId xmlns:p14="http://schemas.microsoft.com/office/powerpoint/2010/main" val="41064559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0" y="274638"/>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Rectangle 3"/>
          <p:cNvSpPr>
            <a:spLocks noGrp="1" noChangeArrowheads="1"/>
          </p:cNvSpPr>
          <p:nvPr>
            <p:ph type="body" idx="1"/>
          </p:nvPr>
        </p:nvSpPr>
        <p:spPr bwMode="auto">
          <a:xfrm>
            <a:off x="457200" y="1600200"/>
            <a:ext cx="8686800"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pPr>
              <a:defRPr/>
            </a:pPr>
            <a:endParaRPr lang="en-US" altLang="zh-CN"/>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pPr>
              <a:defRPr/>
            </a:pPr>
            <a:endParaRPr lang="en-US" altLang="zh-CN"/>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Verdana" panose="020B0604030504040204" pitchFamily="34" charset="0"/>
              </a:defRPr>
            </a:lvl1pPr>
          </a:lstStyle>
          <a:p>
            <a:fld id="{F2241A32-0D02-4281-A552-9EAF997B8621}" type="slidenum">
              <a:rPr lang="en-US" altLang="zh-CN"/>
              <a:pPr/>
              <a:t>‹#›</a:t>
            </a:fld>
            <a:endParaRPr lang="en-US" altLang="zh-C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pitchFamily="2" charset="-122"/>
        </a:defRPr>
      </a:lvl2pPr>
      <a:lvl3pPr algn="ctr" rtl="0" eaLnBrk="0" fontAlgn="base" hangingPunct="0">
        <a:spcBef>
          <a:spcPct val="0"/>
        </a:spcBef>
        <a:spcAft>
          <a:spcPct val="0"/>
        </a:spcAft>
        <a:defRPr sz="4400" b="1">
          <a:solidFill>
            <a:schemeClr val="tx2"/>
          </a:solidFill>
          <a:latin typeface="Verdana" pitchFamily="34" charset="0"/>
          <a:ea typeface="宋体" pitchFamily="2" charset="-122"/>
        </a:defRPr>
      </a:lvl3pPr>
      <a:lvl4pPr algn="ctr" rtl="0" eaLnBrk="0" fontAlgn="base" hangingPunct="0">
        <a:spcBef>
          <a:spcPct val="0"/>
        </a:spcBef>
        <a:spcAft>
          <a:spcPct val="0"/>
        </a:spcAft>
        <a:defRPr sz="4400" b="1">
          <a:solidFill>
            <a:schemeClr val="tx2"/>
          </a:solidFill>
          <a:latin typeface="Verdana" pitchFamily="34" charset="0"/>
          <a:ea typeface="宋体" pitchFamily="2" charset="-122"/>
        </a:defRPr>
      </a:lvl4pPr>
      <a:lvl5pPr algn="ctr" rtl="0" eaLnBrk="0" fontAlgn="base" hangingPunct="0">
        <a:spcBef>
          <a:spcPct val="0"/>
        </a:spcBef>
        <a:spcAft>
          <a:spcPct val="0"/>
        </a:spcAft>
        <a:defRPr sz="4400" b="1">
          <a:solidFill>
            <a:schemeClr val="tx2"/>
          </a:solidFill>
          <a:latin typeface="Verdana" pitchFamily="34" charset="0"/>
          <a:ea typeface="宋体" pitchFamily="2" charset="-122"/>
        </a:defRPr>
      </a:lvl5pPr>
      <a:lvl6pPr marL="457200" algn="ctr" rtl="0" fontAlgn="base">
        <a:spcBef>
          <a:spcPct val="0"/>
        </a:spcBef>
        <a:spcAft>
          <a:spcPct val="0"/>
        </a:spcAft>
        <a:defRPr sz="4400" b="1">
          <a:solidFill>
            <a:schemeClr val="tx2"/>
          </a:solidFill>
          <a:latin typeface="Verdana" pitchFamily="34" charset="0"/>
          <a:ea typeface="宋体" pitchFamily="2" charset="-122"/>
        </a:defRPr>
      </a:lvl6pPr>
      <a:lvl7pPr marL="914400" algn="ctr" rtl="0" fontAlgn="base">
        <a:spcBef>
          <a:spcPct val="0"/>
        </a:spcBef>
        <a:spcAft>
          <a:spcPct val="0"/>
        </a:spcAft>
        <a:defRPr sz="4400" b="1">
          <a:solidFill>
            <a:schemeClr val="tx2"/>
          </a:solidFill>
          <a:latin typeface="Verdana" pitchFamily="34" charset="0"/>
          <a:ea typeface="宋体" pitchFamily="2" charset="-122"/>
        </a:defRPr>
      </a:lvl7pPr>
      <a:lvl8pPr marL="1371600" algn="ctr" rtl="0" fontAlgn="base">
        <a:spcBef>
          <a:spcPct val="0"/>
        </a:spcBef>
        <a:spcAft>
          <a:spcPct val="0"/>
        </a:spcAft>
        <a:defRPr sz="4400" b="1">
          <a:solidFill>
            <a:schemeClr val="tx2"/>
          </a:solidFill>
          <a:latin typeface="Verdana" pitchFamily="34" charset="0"/>
          <a:ea typeface="宋体" pitchFamily="2" charset="-122"/>
        </a:defRPr>
      </a:lvl8pPr>
      <a:lvl9pPr marL="1828800" algn="ctr" rtl="0" fontAlgn="base">
        <a:spcBef>
          <a:spcPct val="0"/>
        </a:spcBef>
        <a:spcAft>
          <a:spcPct val="0"/>
        </a:spcAft>
        <a:defRPr sz="4400" b="1">
          <a:solidFill>
            <a:schemeClr val="tx2"/>
          </a:solidFill>
          <a:latin typeface="Verdana" pitchFamily="34" charset="0"/>
          <a:ea typeface="宋体"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44.tiff"/><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10.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12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11.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12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25.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image" Target="../media/image57.tiff"/><Relationship Id="rId2" Type="http://schemas.openxmlformats.org/officeDocument/2006/relationships/notesSlide" Target="../notesSlides/notesSlide127.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hyperlink" Target="http://list.zju.edu.cn/kaibu/comparch2021/Assignment-1.pdf" TargetMode="External"/><Relationship Id="rId2" Type="http://schemas.openxmlformats.org/officeDocument/2006/relationships/notesSlide" Target="../notesSlides/notesSlide129.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130.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hyperlink" Target="https://www.youtube.com/watch?v=U6JxljIXzGw" TargetMode="External"/><Relationship Id="rId2" Type="http://schemas.openxmlformats.org/officeDocument/2006/relationships/notesSlide" Target="../notesSlides/notesSlide131.xml"/><Relationship Id="rId1" Type="http://schemas.openxmlformats.org/officeDocument/2006/relationships/slideLayout" Target="../slideLayouts/slideLayout2.xml"/><Relationship Id="rId5" Type="http://schemas.openxmlformats.org/officeDocument/2006/relationships/hyperlink" Target="https://www.bilibili.com/video/BV12L4y1W7jG" TargetMode="External"/><Relationship Id="rId4" Type="http://schemas.openxmlformats.org/officeDocument/2006/relationships/hyperlink" Target="https://www.youtube.com/watch?v=Oj2pRvcpaWwhttp://www.businessinsider.com/amazing-career-advice-for-college-grads-from-linkedins-billionaire-founder-2013-5?tru=IK0kZ"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12.tiff"/></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21.jpeg"/><Relationship Id="rId5" Type="http://schemas.openxmlformats.org/officeDocument/2006/relationships/image" Target="../media/image20.jpeg"/><Relationship Id="rId4" Type="http://schemas.openxmlformats.org/officeDocument/2006/relationships/image" Target="../media/image19.jpeg"/></Relationships>
</file>

<file path=ppt/slides/_rels/slide43.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21.jpeg"/><Relationship Id="rId5" Type="http://schemas.openxmlformats.org/officeDocument/2006/relationships/image" Target="../media/image20.jpeg"/><Relationship Id="rId4" Type="http://schemas.openxmlformats.org/officeDocument/2006/relationships/image" Target="../media/image19.jpe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Layout" Target="../slideLayouts/slideLayout2.xml"/><Relationship Id="rId4" Type="http://schemas.openxmlformats.org/officeDocument/2006/relationships/image" Target="../media/image25.sv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34.tiff"/><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内容占位符 3" descr="IMAG7890.jpg"/>
          <p:cNvPicPr>
            <a:picLocks noGrp="1" noChangeAspect="1"/>
          </p:cNvPicPr>
          <p:nvPr>
            <p:ph idx="1"/>
          </p:nvPr>
        </p:nvPicPr>
        <p:blipFill>
          <a:blip r:embed="rId3">
            <a:extLst>
              <a:ext uri="{28A0092B-C50C-407E-A947-70E740481C1C}">
                <a14:useLocalDpi xmlns:a14="http://schemas.microsoft.com/office/drawing/2010/main" val="0"/>
              </a:ext>
            </a:extLst>
          </a:blip>
          <a:srcRect/>
          <a:stretch>
            <a:fillRect/>
          </a:stretch>
        </p:blipFill>
        <p:spPr>
          <a:xfrm>
            <a:off x="0" y="0"/>
            <a:ext cx="3857625" cy="6858000"/>
          </a:xfrm>
        </p:spPr>
      </p:pic>
      <p:sp>
        <p:nvSpPr>
          <p:cNvPr id="5" name="Rectangle 2"/>
          <p:cNvSpPr txBox="1">
            <a:spLocks noChangeArrowheads="1"/>
          </p:cNvSpPr>
          <p:nvPr/>
        </p:nvSpPr>
        <p:spPr bwMode="auto">
          <a:xfrm>
            <a:off x="0" y="3581400"/>
            <a:ext cx="9144000" cy="1219200"/>
          </a:xfrm>
          <a:prstGeom prst="rect">
            <a:avLst/>
          </a:prstGeom>
          <a:noFill/>
          <a:ln w="9525">
            <a:noFill/>
            <a:miter lim="800000"/>
            <a:headEnd/>
            <a:tailEnd/>
          </a:ln>
        </p:spPr>
        <p:txBody>
          <a:bodyPr anchor="ctr"/>
          <a:lstStyle/>
          <a:p>
            <a:pPr algn="r">
              <a:defRPr/>
            </a:pPr>
            <a:r>
              <a:rPr lang="en-US" altLang="zh-CN" sz="5600" b="1" kern="0" dirty="0">
                <a:solidFill>
                  <a:srgbClr val="92D050"/>
                </a:solidFill>
                <a:latin typeface="+mj-lt"/>
                <a:ea typeface="+mj-ea"/>
                <a:cs typeface="+mj-cs"/>
              </a:rPr>
              <a:t>thank you all</a:t>
            </a:r>
          </a:p>
          <a:p>
            <a:pPr algn="r">
              <a:defRPr/>
            </a:pPr>
            <a:r>
              <a:rPr lang="en-US" altLang="zh-CN" sz="5600" b="1" kern="0" dirty="0">
                <a:solidFill>
                  <a:srgbClr val="92D050"/>
                </a:solidFill>
                <a:latin typeface="+mj-lt"/>
                <a:ea typeface="+mj-ea"/>
                <a:cs typeface="+mj-cs"/>
              </a:rPr>
              <a:t>as always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EE1F7B-181A-3C4A-B13D-CE9166CD86BE}"/>
              </a:ext>
            </a:extLst>
          </p:cNvPr>
          <p:cNvSpPr>
            <a:spLocks noGrp="1"/>
          </p:cNvSpPr>
          <p:nvPr>
            <p:ph type="title"/>
          </p:nvPr>
        </p:nvSpPr>
        <p:spPr/>
        <p:txBody>
          <a:bodyPr/>
          <a:lstStyle/>
          <a:p>
            <a:r>
              <a:rPr lang="en-CN" dirty="0"/>
              <a:t>Multiple Instruction Issue</a:t>
            </a:r>
          </a:p>
        </p:txBody>
      </p:sp>
      <p:sp>
        <p:nvSpPr>
          <p:cNvPr id="3" name="Content Placeholder 2">
            <a:extLst>
              <a:ext uri="{FF2B5EF4-FFF2-40B4-BE49-F238E27FC236}">
                <a16:creationId xmlns:a16="http://schemas.microsoft.com/office/drawing/2014/main" id="{F943F8FA-A46C-F643-A09F-4A2BA18E5AE1}"/>
              </a:ext>
            </a:extLst>
          </p:cNvPr>
          <p:cNvSpPr>
            <a:spLocks noGrp="1"/>
          </p:cNvSpPr>
          <p:nvPr>
            <p:ph idx="1"/>
          </p:nvPr>
        </p:nvSpPr>
        <p:spPr/>
        <p:txBody>
          <a:bodyPr/>
          <a:lstStyle/>
          <a:p>
            <a:r>
              <a:rPr lang="en-US" dirty="0"/>
              <a:t>Deploy multiple </a:t>
            </a:r>
            <a:r>
              <a:rPr lang="en-US" dirty="0" err="1"/>
              <a:t>datapaths</a:t>
            </a:r>
            <a:endParaRPr lang="en-CN" dirty="0"/>
          </a:p>
          <a:p>
            <a:r>
              <a:rPr lang="en-CN" dirty="0"/>
              <a:t>Execute multiple pipelines in parallel</a:t>
            </a:r>
          </a:p>
          <a:p>
            <a:r>
              <a:rPr lang="en-US" dirty="0"/>
              <a:t>E</a:t>
            </a:r>
            <a:r>
              <a:rPr lang="en-CN" dirty="0"/>
              <a:t>xample: 2-way superscalar </a:t>
            </a:r>
          </a:p>
        </p:txBody>
      </p:sp>
      <p:pic>
        <p:nvPicPr>
          <p:cNvPr id="4" name="Picture 3">
            <a:extLst>
              <a:ext uri="{FF2B5EF4-FFF2-40B4-BE49-F238E27FC236}">
                <a16:creationId xmlns:a16="http://schemas.microsoft.com/office/drawing/2014/main" id="{4ED2D63A-E6A2-0B4E-A973-86370C7E6EC0}"/>
              </a:ext>
            </a:extLst>
          </p:cNvPr>
          <p:cNvPicPr>
            <a:picLocks noChangeAspect="1"/>
          </p:cNvPicPr>
          <p:nvPr/>
        </p:nvPicPr>
        <p:blipFill>
          <a:blip r:embed="rId3"/>
          <a:stretch>
            <a:fillRect/>
          </a:stretch>
        </p:blipFill>
        <p:spPr>
          <a:xfrm>
            <a:off x="0" y="3308343"/>
            <a:ext cx="9144000" cy="3549657"/>
          </a:xfrm>
          <a:prstGeom prst="rect">
            <a:avLst/>
          </a:prstGeom>
        </p:spPr>
      </p:pic>
      <p:sp>
        <p:nvSpPr>
          <p:cNvPr id="5" name="TextBox 21">
            <a:extLst>
              <a:ext uri="{FF2B5EF4-FFF2-40B4-BE49-F238E27FC236}">
                <a16:creationId xmlns:a16="http://schemas.microsoft.com/office/drawing/2014/main" id="{6DE736FC-C423-7A40-A4D2-78B3900165EB}"/>
              </a:ext>
            </a:extLst>
          </p:cNvPr>
          <p:cNvSpPr txBox="1">
            <a:spLocks noChangeArrowheads="1"/>
          </p:cNvSpPr>
          <p:nvPr/>
        </p:nvSpPr>
        <p:spPr bwMode="auto">
          <a:xfrm>
            <a:off x="60325" y="6534150"/>
            <a:ext cx="9083675" cy="323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8" tIns="45719" rIns="91438" bIns="45719">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r">
              <a:spcBef>
                <a:spcPct val="0"/>
              </a:spcBef>
              <a:buFontTx/>
              <a:buNone/>
            </a:pPr>
            <a:r>
              <a:rPr lang="en-US" altLang="zh-CN" sz="1500" dirty="0">
                <a:solidFill>
                  <a:srgbClr val="00B0F0"/>
                </a:solidFill>
              </a:rPr>
              <a:t>http://</a:t>
            </a:r>
            <a:r>
              <a:rPr lang="en-US" altLang="zh-CN" sz="1500" dirty="0" err="1">
                <a:solidFill>
                  <a:srgbClr val="00B0F0"/>
                </a:solidFill>
              </a:rPr>
              <a:t>eleclass.princeton.edu</a:t>
            </a:r>
            <a:r>
              <a:rPr lang="en-US" altLang="zh-CN" sz="1500" dirty="0">
                <a:solidFill>
                  <a:srgbClr val="00B0F0"/>
                </a:solidFill>
              </a:rPr>
              <a:t>/classes/ele475/fall_2016/lib/exe/</a:t>
            </a:r>
            <a:r>
              <a:rPr lang="en-US" altLang="zh-CN" sz="1500" dirty="0" err="1">
                <a:solidFill>
                  <a:srgbClr val="00B0F0"/>
                </a:solidFill>
              </a:rPr>
              <a:t>fetch.php?media</a:t>
            </a:r>
            <a:r>
              <a:rPr lang="en-US" altLang="zh-CN" sz="1500" dirty="0">
                <a:solidFill>
                  <a:srgbClr val="00B0F0"/>
                </a:solidFill>
              </a:rPr>
              <a:t>=sd4.pdf</a:t>
            </a:r>
          </a:p>
        </p:txBody>
      </p:sp>
    </p:spTree>
    <p:extLst>
      <p:ext uri="{BB962C8B-B14F-4D97-AF65-F5344CB8AC3E}">
        <p14:creationId xmlns:p14="http://schemas.microsoft.com/office/powerpoint/2010/main" val="313920781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p:txBody>
          <a:bodyPr/>
          <a:lstStyle/>
          <a:p>
            <a:pPr eaLnBrk="1" hangingPunct="1"/>
            <a:r>
              <a:rPr lang="en-US" altLang="zh-CN"/>
              <a:t>ISA: Addressing Modes</a:t>
            </a:r>
          </a:p>
        </p:txBody>
      </p:sp>
      <p:sp>
        <p:nvSpPr>
          <p:cNvPr id="48131" name="Rectangle 3"/>
          <p:cNvSpPr>
            <a:spLocks noGrp="1" noChangeArrowheads="1"/>
          </p:cNvSpPr>
          <p:nvPr>
            <p:ph type="body" idx="1"/>
          </p:nvPr>
        </p:nvSpPr>
        <p:spPr/>
        <p:txBody>
          <a:bodyPr/>
          <a:lstStyle/>
          <a:p>
            <a:pPr eaLnBrk="1" hangingPunct="1"/>
            <a:r>
              <a:rPr lang="en-US" altLang="zh-CN" dirty="0"/>
              <a:t>Specify the location of operands</a:t>
            </a:r>
          </a:p>
          <a:p>
            <a:pPr eaLnBrk="1" hangingPunct="1"/>
            <a:r>
              <a:rPr lang="en-US" altLang="zh-CN" dirty="0"/>
              <a:t>registers, constants, or the address of a memory object:</a:t>
            </a:r>
          </a:p>
          <a:p>
            <a:pPr eaLnBrk="1" hangingPunct="1">
              <a:buFontTx/>
              <a:buNone/>
            </a:pPr>
            <a:endParaRPr lang="en-US" altLang="zh-CN" dirty="0"/>
          </a:p>
          <a:p>
            <a:pPr eaLnBrk="1" hangingPunct="1">
              <a:buFontTx/>
              <a:buNone/>
            </a:pPr>
            <a:r>
              <a:rPr lang="en-US" altLang="zh-CN" dirty="0"/>
              <a:t>	ARMv8:</a:t>
            </a:r>
          </a:p>
          <a:p>
            <a:pPr eaLnBrk="1" hangingPunct="1">
              <a:buFontTx/>
              <a:buNone/>
            </a:pPr>
            <a:r>
              <a:rPr lang="en-US" altLang="zh-CN" dirty="0"/>
              <a:t>	Register, </a:t>
            </a:r>
            <a:r>
              <a:rPr lang="en-US" altLang="zh-CN" dirty="0">
                <a:solidFill>
                  <a:srgbClr val="ED008C"/>
                </a:solidFill>
              </a:rPr>
              <a:t>Immediate</a:t>
            </a:r>
            <a:r>
              <a:rPr lang="en-US" altLang="zh-CN" dirty="0"/>
              <a:t>, </a:t>
            </a:r>
            <a:r>
              <a:rPr lang="en-US" altLang="zh-CN" dirty="0">
                <a:solidFill>
                  <a:srgbClr val="92D050"/>
                </a:solidFill>
              </a:rPr>
              <a:t>Displacement</a:t>
            </a:r>
          </a:p>
          <a:p>
            <a:pPr eaLnBrk="1" hangingPunct="1">
              <a:buFontTx/>
              <a:buNone/>
            </a:pPr>
            <a:r>
              <a:rPr lang="en-US" altLang="zh-CN" dirty="0">
                <a:solidFill>
                  <a:schemeClr val="hlink"/>
                </a:solidFill>
              </a:rPr>
              <a:t>	</a:t>
            </a:r>
            <a:r>
              <a:rPr lang="en-US" altLang="zh-CN" dirty="0">
                <a:solidFill>
                  <a:srgbClr val="00B0F0"/>
                </a:solidFill>
              </a:rPr>
              <a:t>scaled index addressing</a:t>
            </a:r>
          </a:p>
          <a:p>
            <a:pPr eaLnBrk="1" hangingPunct="1">
              <a:buNone/>
            </a:pPr>
            <a:r>
              <a:rPr lang="en-US" altLang="zh-CN" dirty="0">
                <a:solidFill>
                  <a:srgbClr val="00B0F0"/>
                </a:solidFill>
              </a:rPr>
              <a:t>	Add R1, (R2)[R3]</a:t>
            </a:r>
          </a:p>
          <a:p>
            <a:pPr eaLnBrk="1" hangingPunct="1">
              <a:buFontTx/>
              <a:buNone/>
            </a:pPr>
            <a:r>
              <a:rPr lang="en-US" altLang="zh-CN" dirty="0">
                <a:solidFill>
                  <a:srgbClr val="00B0F0"/>
                </a:solidFill>
              </a:rPr>
              <a:t>	</a:t>
            </a:r>
            <a:endParaRPr lang="en-US" altLang="zh-CN" dirty="0">
              <a:solidFill>
                <a:schemeClr val="hlink"/>
              </a:solidFill>
            </a:endParaRPr>
          </a:p>
        </p:txBody>
      </p:sp>
      <p:sp>
        <p:nvSpPr>
          <p:cNvPr id="4" name="Line 6">
            <a:extLst>
              <a:ext uri="{FF2B5EF4-FFF2-40B4-BE49-F238E27FC236}">
                <a16:creationId xmlns:a16="http://schemas.microsoft.com/office/drawing/2014/main" id="{0138EBBA-A0DA-3941-9275-8A5273A9BE61}"/>
              </a:ext>
            </a:extLst>
          </p:cNvPr>
          <p:cNvSpPr>
            <a:spLocks noChangeShapeType="1"/>
          </p:cNvSpPr>
          <p:nvPr/>
        </p:nvSpPr>
        <p:spPr bwMode="auto">
          <a:xfrm>
            <a:off x="2667000" y="6172200"/>
            <a:ext cx="3505200" cy="0"/>
          </a:xfrm>
          <a:prstGeom prst="line">
            <a:avLst/>
          </a:prstGeom>
          <a:noFill/>
          <a:ln w="76200">
            <a:solidFill>
              <a:srgbClr val="00B0F0"/>
            </a:solidFill>
            <a:round/>
            <a:headEnd/>
            <a:tailEnd/>
          </a:ln>
          <a:extLst>
            <a:ext uri="{909E8E84-426E-40DD-AFC4-6F175D3DCCD1}">
              <a14:hiddenFill xmlns:a14="http://schemas.microsoft.com/office/drawing/2010/main">
                <a:noFill/>
              </a14:hiddenFill>
            </a:ext>
          </a:extLst>
        </p:spPr>
        <p:txBody>
          <a:bodyPr/>
          <a:lstStyle/>
          <a:p>
            <a:endParaRPr lang="zh-CN" altLang="en-US" dirty="0"/>
          </a:p>
        </p:txBody>
      </p:sp>
      <p:sp>
        <p:nvSpPr>
          <p:cNvPr id="5" name="TextBox 4">
            <a:extLst>
              <a:ext uri="{FF2B5EF4-FFF2-40B4-BE49-F238E27FC236}">
                <a16:creationId xmlns:a16="http://schemas.microsoft.com/office/drawing/2014/main" id="{98F6E00C-D69A-E546-A4A7-D73384CA94DE}"/>
              </a:ext>
            </a:extLst>
          </p:cNvPr>
          <p:cNvSpPr txBox="1"/>
          <p:nvPr/>
        </p:nvSpPr>
        <p:spPr>
          <a:xfrm>
            <a:off x="2596412" y="6183252"/>
            <a:ext cx="3956788" cy="707886"/>
          </a:xfrm>
          <a:prstGeom prst="rect">
            <a:avLst/>
          </a:prstGeom>
          <a:noFill/>
        </p:spPr>
        <p:txBody>
          <a:bodyPr wrap="none">
            <a:spAutoFit/>
          </a:bodyPr>
          <a:lstStyle/>
          <a:p>
            <a:pPr algn="r">
              <a:defRPr/>
            </a:pPr>
            <a:r>
              <a:rPr lang="en-US" altLang="zh-CN" sz="2000" dirty="0">
                <a:solidFill>
                  <a:srgbClr val="00B0F0"/>
                </a:solidFill>
                <a:latin typeface="+mn-lt"/>
              </a:rPr>
              <a:t>Mem[Regs[R2]+Regs[R3]*d]</a:t>
            </a:r>
          </a:p>
          <a:p>
            <a:pPr algn="r">
              <a:defRPr/>
            </a:pPr>
            <a:r>
              <a:rPr lang="en-US" altLang="zh-CN" sz="2000" dirty="0">
                <a:solidFill>
                  <a:srgbClr val="00B0F0"/>
                </a:solidFill>
                <a:latin typeface="+mn-lt"/>
              </a:rPr>
              <a:t>given d-byte operand</a:t>
            </a:r>
          </a:p>
        </p:txBody>
      </p:sp>
    </p:spTree>
    <p:extLst>
      <p:ext uri="{BB962C8B-B14F-4D97-AF65-F5344CB8AC3E}">
        <p14:creationId xmlns:p14="http://schemas.microsoft.com/office/powerpoint/2010/main" val="390727432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p:txBody>
          <a:bodyPr/>
          <a:lstStyle/>
          <a:p>
            <a:pPr eaLnBrk="1" hangingPunct="1"/>
            <a:r>
              <a:rPr lang="en-US" altLang="zh-CN"/>
              <a:t>ISA: Addressing Modes</a:t>
            </a:r>
          </a:p>
        </p:txBody>
      </p:sp>
      <p:sp>
        <p:nvSpPr>
          <p:cNvPr id="48131" name="Rectangle 3"/>
          <p:cNvSpPr>
            <a:spLocks noGrp="1" noChangeArrowheads="1"/>
          </p:cNvSpPr>
          <p:nvPr>
            <p:ph type="body" idx="1"/>
          </p:nvPr>
        </p:nvSpPr>
        <p:spPr/>
        <p:txBody>
          <a:bodyPr/>
          <a:lstStyle/>
          <a:p>
            <a:pPr eaLnBrk="1" hangingPunct="1"/>
            <a:r>
              <a:rPr lang="en-US" altLang="zh-CN" dirty="0"/>
              <a:t>Specify the location of operands</a:t>
            </a:r>
          </a:p>
          <a:p>
            <a:pPr eaLnBrk="1" hangingPunct="1"/>
            <a:r>
              <a:rPr lang="en-US" altLang="zh-CN" dirty="0"/>
              <a:t>registers, constants, or the address of a memory object:</a:t>
            </a:r>
          </a:p>
          <a:p>
            <a:pPr eaLnBrk="1" hangingPunct="1">
              <a:buFontTx/>
              <a:buNone/>
            </a:pPr>
            <a:endParaRPr lang="en-US" altLang="zh-CN" dirty="0"/>
          </a:p>
          <a:p>
            <a:pPr eaLnBrk="1" hangingPunct="1">
              <a:buFontTx/>
              <a:buNone/>
            </a:pPr>
            <a:r>
              <a:rPr lang="en-US" altLang="zh-CN" dirty="0"/>
              <a:t>	ARMv8:</a:t>
            </a:r>
          </a:p>
          <a:p>
            <a:pPr eaLnBrk="1" hangingPunct="1">
              <a:buFontTx/>
              <a:buNone/>
            </a:pPr>
            <a:r>
              <a:rPr lang="en-US" altLang="zh-CN" dirty="0"/>
              <a:t>	Register, </a:t>
            </a:r>
            <a:r>
              <a:rPr lang="en-US" altLang="zh-CN" dirty="0">
                <a:solidFill>
                  <a:srgbClr val="ED008C"/>
                </a:solidFill>
              </a:rPr>
              <a:t>Immediate</a:t>
            </a:r>
            <a:r>
              <a:rPr lang="en-US" altLang="zh-CN" dirty="0"/>
              <a:t>, </a:t>
            </a:r>
            <a:r>
              <a:rPr lang="en-US" altLang="zh-CN" dirty="0">
                <a:solidFill>
                  <a:srgbClr val="92D050"/>
                </a:solidFill>
              </a:rPr>
              <a:t>Displacement</a:t>
            </a:r>
          </a:p>
          <a:p>
            <a:pPr eaLnBrk="1" hangingPunct="1">
              <a:buFontTx/>
              <a:buNone/>
            </a:pPr>
            <a:r>
              <a:rPr lang="en-US" altLang="zh-CN" dirty="0">
                <a:solidFill>
                  <a:schemeClr val="hlink"/>
                </a:solidFill>
              </a:rPr>
              <a:t>	</a:t>
            </a:r>
            <a:r>
              <a:rPr lang="en-US" altLang="zh-CN" dirty="0">
                <a:solidFill>
                  <a:srgbClr val="00B0F0"/>
                </a:solidFill>
              </a:rPr>
              <a:t>autoincrement addressing</a:t>
            </a:r>
          </a:p>
          <a:p>
            <a:pPr eaLnBrk="1" hangingPunct="1">
              <a:buNone/>
            </a:pPr>
            <a:r>
              <a:rPr lang="en-US" altLang="zh-CN" dirty="0">
                <a:solidFill>
                  <a:srgbClr val="00B0F0"/>
                </a:solidFill>
              </a:rPr>
              <a:t>	Add R1, (R2)+</a:t>
            </a:r>
          </a:p>
          <a:p>
            <a:pPr eaLnBrk="1" hangingPunct="1">
              <a:buFontTx/>
              <a:buNone/>
            </a:pPr>
            <a:r>
              <a:rPr lang="en-US" altLang="zh-CN" dirty="0">
                <a:solidFill>
                  <a:srgbClr val="00B0F0"/>
                </a:solidFill>
              </a:rPr>
              <a:t>	</a:t>
            </a:r>
            <a:endParaRPr lang="en-US" altLang="zh-CN" dirty="0">
              <a:solidFill>
                <a:schemeClr val="hlink"/>
              </a:solidFill>
            </a:endParaRPr>
          </a:p>
        </p:txBody>
      </p:sp>
      <p:sp>
        <p:nvSpPr>
          <p:cNvPr id="4" name="Line 6">
            <a:extLst>
              <a:ext uri="{FF2B5EF4-FFF2-40B4-BE49-F238E27FC236}">
                <a16:creationId xmlns:a16="http://schemas.microsoft.com/office/drawing/2014/main" id="{0138EBBA-A0DA-3941-9275-8A5273A9BE61}"/>
              </a:ext>
            </a:extLst>
          </p:cNvPr>
          <p:cNvSpPr>
            <a:spLocks noChangeShapeType="1"/>
          </p:cNvSpPr>
          <p:nvPr/>
        </p:nvSpPr>
        <p:spPr bwMode="auto">
          <a:xfrm>
            <a:off x="2667000" y="6172200"/>
            <a:ext cx="3505200" cy="0"/>
          </a:xfrm>
          <a:prstGeom prst="line">
            <a:avLst/>
          </a:prstGeom>
          <a:noFill/>
          <a:ln w="76200">
            <a:solidFill>
              <a:srgbClr val="00B0F0"/>
            </a:solidFill>
            <a:round/>
            <a:headEnd/>
            <a:tailEnd/>
          </a:ln>
          <a:extLst>
            <a:ext uri="{909E8E84-426E-40DD-AFC4-6F175D3DCCD1}">
              <a14:hiddenFill xmlns:a14="http://schemas.microsoft.com/office/drawing/2010/main">
                <a:noFill/>
              </a14:hiddenFill>
            </a:ext>
          </a:extLst>
        </p:spPr>
        <p:txBody>
          <a:bodyPr/>
          <a:lstStyle/>
          <a:p>
            <a:endParaRPr lang="zh-CN" altLang="en-US" dirty="0"/>
          </a:p>
        </p:txBody>
      </p:sp>
      <p:sp>
        <p:nvSpPr>
          <p:cNvPr id="5" name="TextBox 4">
            <a:extLst>
              <a:ext uri="{FF2B5EF4-FFF2-40B4-BE49-F238E27FC236}">
                <a16:creationId xmlns:a16="http://schemas.microsoft.com/office/drawing/2014/main" id="{98F6E00C-D69A-E546-A4A7-D73384CA94DE}"/>
              </a:ext>
            </a:extLst>
          </p:cNvPr>
          <p:cNvSpPr txBox="1"/>
          <p:nvPr/>
        </p:nvSpPr>
        <p:spPr>
          <a:xfrm>
            <a:off x="1518675" y="6183252"/>
            <a:ext cx="3281925" cy="707886"/>
          </a:xfrm>
          <a:prstGeom prst="rect">
            <a:avLst/>
          </a:prstGeom>
          <a:noFill/>
        </p:spPr>
        <p:txBody>
          <a:bodyPr wrap="none">
            <a:spAutoFit/>
          </a:bodyPr>
          <a:lstStyle/>
          <a:p>
            <a:pPr algn="r">
              <a:defRPr/>
            </a:pPr>
            <a:r>
              <a:rPr lang="en-US" altLang="zh-CN" sz="2000" dirty="0">
                <a:solidFill>
                  <a:srgbClr val="00B0F0"/>
                </a:solidFill>
                <a:latin typeface="+mn-lt"/>
              </a:rPr>
              <a:t>Mem[Regs[R2]]</a:t>
            </a:r>
          </a:p>
          <a:p>
            <a:pPr algn="r">
              <a:defRPr/>
            </a:pPr>
            <a:r>
              <a:rPr lang="en-US" altLang="zh-CN" sz="2000" dirty="0">
                <a:solidFill>
                  <a:srgbClr val="00B0F0"/>
                </a:solidFill>
                <a:latin typeface="+mn-lt"/>
              </a:rPr>
              <a:t>Regs[R2]</a:t>
            </a:r>
            <a:r>
              <a:rPr lang="en-US" altLang="zh-CN" sz="2000" dirty="0">
                <a:solidFill>
                  <a:srgbClr val="00B0F0"/>
                </a:solidFill>
                <a:latin typeface="+mn-lt"/>
                <a:sym typeface="Wingdings" pitchFamily="2" charset="2"/>
              </a:rPr>
              <a:t> Regs[R2]+d</a:t>
            </a:r>
            <a:endParaRPr lang="en-US" altLang="zh-CN" sz="2000" dirty="0">
              <a:solidFill>
                <a:srgbClr val="00B0F0"/>
              </a:solidFill>
              <a:latin typeface="+mn-lt"/>
            </a:endParaRPr>
          </a:p>
        </p:txBody>
      </p:sp>
    </p:spTree>
    <p:extLst>
      <p:ext uri="{BB962C8B-B14F-4D97-AF65-F5344CB8AC3E}">
        <p14:creationId xmlns:p14="http://schemas.microsoft.com/office/powerpoint/2010/main" val="334956083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p:txBody>
          <a:bodyPr/>
          <a:lstStyle/>
          <a:p>
            <a:pPr eaLnBrk="1" hangingPunct="1"/>
            <a:r>
              <a:rPr lang="en-US" altLang="zh-CN"/>
              <a:t>ISA: Addressing Modes</a:t>
            </a:r>
          </a:p>
        </p:txBody>
      </p:sp>
      <p:sp>
        <p:nvSpPr>
          <p:cNvPr id="48131" name="Rectangle 3"/>
          <p:cNvSpPr>
            <a:spLocks noGrp="1" noChangeArrowheads="1"/>
          </p:cNvSpPr>
          <p:nvPr>
            <p:ph type="body" idx="1"/>
          </p:nvPr>
        </p:nvSpPr>
        <p:spPr/>
        <p:txBody>
          <a:bodyPr/>
          <a:lstStyle/>
          <a:p>
            <a:pPr eaLnBrk="1" hangingPunct="1"/>
            <a:r>
              <a:rPr lang="en-US" altLang="zh-CN" dirty="0"/>
              <a:t>Specify the location of operands</a:t>
            </a:r>
          </a:p>
          <a:p>
            <a:pPr eaLnBrk="1" hangingPunct="1"/>
            <a:r>
              <a:rPr lang="en-US" altLang="zh-CN" dirty="0"/>
              <a:t>registers, constants, or the address of a memory object:</a:t>
            </a:r>
          </a:p>
          <a:p>
            <a:pPr eaLnBrk="1" hangingPunct="1">
              <a:buFontTx/>
              <a:buNone/>
            </a:pPr>
            <a:endParaRPr lang="en-US" altLang="zh-CN" dirty="0"/>
          </a:p>
          <a:p>
            <a:pPr eaLnBrk="1" hangingPunct="1">
              <a:buFontTx/>
              <a:buNone/>
            </a:pPr>
            <a:r>
              <a:rPr lang="en-US" altLang="zh-CN" dirty="0"/>
              <a:t>	ARMv8:</a:t>
            </a:r>
          </a:p>
          <a:p>
            <a:pPr eaLnBrk="1" hangingPunct="1">
              <a:buFontTx/>
              <a:buNone/>
            </a:pPr>
            <a:r>
              <a:rPr lang="en-US" altLang="zh-CN" dirty="0"/>
              <a:t>	Register, </a:t>
            </a:r>
            <a:r>
              <a:rPr lang="en-US" altLang="zh-CN" dirty="0">
                <a:solidFill>
                  <a:srgbClr val="ED008C"/>
                </a:solidFill>
              </a:rPr>
              <a:t>Immediate</a:t>
            </a:r>
            <a:r>
              <a:rPr lang="en-US" altLang="zh-CN" dirty="0"/>
              <a:t>, </a:t>
            </a:r>
            <a:r>
              <a:rPr lang="en-US" altLang="zh-CN" dirty="0">
                <a:solidFill>
                  <a:srgbClr val="92D050"/>
                </a:solidFill>
              </a:rPr>
              <a:t>Displacement</a:t>
            </a:r>
          </a:p>
          <a:p>
            <a:pPr eaLnBrk="1" hangingPunct="1">
              <a:buFontTx/>
              <a:buNone/>
            </a:pPr>
            <a:r>
              <a:rPr lang="en-US" altLang="zh-CN" dirty="0">
                <a:solidFill>
                  <a:schemeClr val="hlink"/>
                </a:solidFill>
              </a:rPr>
              <a:t>	</a:t>
            </a:r>
            <a:r>
              <a:rPr lang="en-US" altLang="zh-CN" dirty="0">
                <a:solidFill>
                  <a:srgbClr val="00B0F0"/>
                </a:solidFill>
              </a:rPr>
              <a:t>autodecrement addressing</a:t>
            </a:r>
          </a:p>
          <a:p>
            <a:pPr eaLnBrk="1" hangingPunct="1">
              <a:buNone/>
            </a:pPr>
            <a:r>
              <a:rPr lang="en-US" altLang="zh-CN" dirty="0">
                <a:solidFill>
                  <a:srgbClr val="00B0F0"/>
                </a:solidFill>
              </a:rPr>
              <a:t>	Add R1, -(R2)</a:t>
            </a:r>
          </a:p>
          <a:p>
            <a:pPr eaLnBrk="1" hangingPunct="1">
              <a:buFontTx/>
              <a:buNone/>
            </a:pPr>
            <a:r>
              <a:rPr lang="en-US" altLang="zh-CN" dirty="0">
                <a:solidFill>
                  <a:srgbClr val="00B0F0"/>
                </a:solidFill>
              </a:rPr>
              <a:t>	</a:t>
            </a:r>
            <a:endParaRPr lang="en-US" altLang="zh-CN" dirty="0">
              <a:solidFill>
                <a:schemeClr val="hlink"/>
              </a:solidFill>
            </a:endParaRPr>
          </a:p>
        </p:txBody>
      </p:sp>
      <p:sp>
        <p:nvSpPr>
          <p:cNvPr id="4" name="Line 6">
            <a:extLst>
              <a:ext uri="{FF2B5EF4-FFF2-40B4-BE49-F238E27FC236}">
                <a16:creationId xmlns:a16="http://schemas.microsoft.com/office/drawing/2014/main" id="{0138EBBA-A0DA-3941-9275-8A5273A9BE61}"/>
              </a:ext>
            </a:extLst>
          </p:cNvPr>
          <p:cNvSpPr>
            <a:spLocks noChangeShapeType="1"/>
          </p:cNvSpPr>
          <p:nvPr/>
        </p:nvSpPr>
        <p:spPr bwMode="auto">
          <a:xfrm>
            <a:off x="2667000" y="6172200"/>
            <a:ext cx="3505200" cy="0"/>
          </a:xfrm>
          <a:prstGeom prst="line">
            <a:avLst/>
          </a:prstGeom>
          <a:noFill/>
          <a:ln w="76200">
            <a:solidFill>
              <a:srgbClr val="00B0F0"/>
            </a:solidFill>
            <a:round/>
            <a:headEnd/>
            <a:tailEnd/>
          </a:ln>
          <a:extLst>
            <a:ext uri="{909E8E84-426E-40DD-AFC4-6F175D3DCCD1}">
              <a14:hiddenFill xmlns:a14="http://schemas.microsoft.com/office/drawing/2010/main">
                <a:noFill/>
              </a14:hiddenFill>
            </a:ext>
          </a:extLst>
        </p:spPr>
        <p:txBody>
          <a:bodyPr/>
          <a:lstStyle/>
          <a:p>
            <a:endParaRPr lang="zh-CN" altLang="en-US" dirty="0"/>
          </a:p>
        </p:txBody>
      </p:sp>
      <p:sp>
        <p:nvSpPr>
          <p:cNvPr id="5" name="TextBox 4">
            <a:extLst>
              <a:ext uri="{FF2B5EF4-FFF2-40B4-BE49-F238E27FC236}">
                <a16:creationId xmlns:a16="http://schemas.microsoft.com/office/drawing/2014/main" id="{98F6E00C-D69A-E546-A4A7-D73384CA94DE}"/>
              </a:ext>
            </a:extLst>
          </p:cNvPr>
          <p:cNvSpPr txBox="1"/>
          <p:nvPr/>
        </p:nvSpPr>
        <p:spPr>
          <a:xfrm>
            <a:off x="1927699" y="6183252"/>
            <a:ext cx="2872901" cy="707886"/>
          </a:xfrm>
          <a:prstGeom prst="rect">
            <a:avLst/>
          </a:prstGeom>
          <a:noFill/>
        </p:spPr>
        <p:txBody>
          <a:bodyPr wrap="none">
            <a:spAutoFit/>
          </a:bodyPr>
          <a:lstStyle/>
          <a:p>
            <a:pPr algn="r">
              <a:defRPr/>
            </a:pPr>
            <a:r>
              <a:rPr lang="en-US" altLang="zh-CN" sz="2000" dirty="0">
                <a:solidFill>
                  <a:srgbClr val="00B0F0"/>
                </a:solidFill>
              </a:rPr>
              <a:t>Regs[R2]</a:t>
            </a:r>
            <a:r>
              <a:rPr lang="en-US" altLang="zh-CN" sz="2000" dirty="0">
                <a:solidFill>
                  <a:srgbClr val="00B0F0"/>
                </a:solidFill>
                <a:sym typeface="Wingdings" pitchFamily="2" charset="2"/>
              </a:rPr>
              <a:t> Regs[R2]-d</a:t>
            </a:r>
            <a:endParaRPr lang="en-US" altLang="zh-CN" sz="2000" dirty="0">
              <a:solidFill>
                <a:srgbClr val="00B0F0"/>
              </a:solidFill>
              <a:latin typeface="+mn-lt"/>
            </a:endParaRPr>
          </a:p>
          <a:p>
            <a:pPr algn="r">
              <a:defRPr/>
            </a:pPr>
            <a:r>
              <a:rPr lang="en-US" altLang="zh-CN" sz="2000" dirty="0">
                <a:solidFill>
                  <a:srgbClr val="00B0F0"/>
                </a:solidFill>
                <a:latin typeface="+mn-lt"/>
              </a:rPr>
              <a:t>Mem[Regs[R2]]</a:t>
            </a:r>
          </a:p>
        </p:txBody>
      </p:sp>
    </p:spTree>
    <p:extLst>
      <p:ext uri="{BB962C8B-B14F-4D97-AF65-F5344CB8AC3E}">
        <p14:creationId xmlns:p14="http://schemas.microsoft.com/office/powerpoint/2010/main" val="99299925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6F154F4-40B9-4C45-A774-A948EF3DE4CC}"/>
              </a:ext>
            </a:extLst>
          </p:cNvPr>
          <p:cNvPicPr>
            <a:picLocks noChangeAspect="1"/>
          </p:cNvPicPr>
          <p:nvPr/>
        </p:nvPicPr>
        <p:blipFill>
          <a:blip r:embed="rId3"/>
          <a:stretch>
            <a:fillRect/>
          </a:stretch>
        </p:blipFill>
        <p:spPr>
          <a:xfrm>
            <a:off x="0" y="0"/>
            <a:ext cx="9144000" cy="6858000"/>
          </a:xfrm>
          <a:prstGeom prst="rect">
            <a:avLst/>
          </a:prstGeom>
        </p:spPr>
      </p:pic>
      <p:sp>
        <p:nvSpPr>
          <p:cNvPr id="112646" name="Rectangle 7">
            <a:extLst>
              <a:ext uri="{FF2B5EF4-FFF2-40B4-BE49-F238E27FC236}">
                <a16:creationId xmlns:a16="http://schemas.microsoft.com/office/drawing/2014/main" id="{CDDE3184-BC59-6647-BA82-8706710BEC50}"/>
              </a:ext>
            </a:extLst>
          </p:cNvPr>
          <p:cNvSpPr>
            <a:spLocks noChangeArrowheads="1"/>
          </p:cNvSpPr>
          <p:nvPr/>
        </p:nvSpPr>
        <p:spPr bwMode="auto">
          <a:xfrm>
            <a:off x="0" y="6248400"/>
            <a:ext cx="91440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2800" b="1" dirty="0">
                <a:solidFill>
                  <a:srgbClr val="00B0F0"/>
                </a:solidFill>
              </a:rPr>
              <a:t>Addressing Modes</a:t>
            </a:r>
          </a:p>
        </p:txBody>
      </p:sp>
    </p:spTree>
    <p:extLst>
      <p:ext uri="{BB962C8B-B14F-4D97-AF65-F5344CB8AC3E}">
        <p14:creationId xmlns:p14="http://schemas.microsoft.com/office/powerpoint/2010/main" val="32934436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p:txBody>
          <a:bodyPr/>
          <a:lstStyle/>
          <a:p>
            <a:pPr eaLnBrk="1" hangingPunct="1"/>
            <a:r>
              <a:rPr lang="en-US" altLang="zh-CN"/>
              <a:t>ISA: Operations</a:t>
            </a:r>
          </a:p>
        </p:txBody>
      </p:sp>
      <p:sp>
        <p:nvSpPr>
          <p:cNvPr id="49155" name="Rectangle 3"/>
          <p:cNvSpPr>
            <a:spLocks noGrp="1" noChangeArrowheads="1"/>
          </p:cNvSpPr>
          <p:nvPr>
            <p:ph type="body" idx="1"/>
          </p:nvPr>
        </p:nvSpPr>
        <p:spPr/>
        <p:txBody>
          <a:bodyPr/>
          <a:lstStyle/>
          <a:p>
            <a:pPr eaLnBrk="1" hangingPunct="1"/>
            <a:r>
              <a:rPr lang="en-US" altLang="zh-CN" dirty="0"/>
              <a:t>Four general categories:</a:t>
            </a:r>
          </a:p>
          <a:p>
            <a:pPr eaLnBrk="1" hangingPunct="1">
              <a:buFontTx/>
              <a:buNone/>
            </a:pPr>
            <a:r>
              <a:rPr lang="en-US" altLang="zh-CN" dirty="0"/>
              <a:t>	data transfer</a:t>
            </a:r>
          </a:p>
          <a:p>
            <a:pPr eaLnBrk="1" hangingPunct="1">
              <a:buFontTx/>
              <a:buNone/>
            </a:pPr>
            <a:r>
              <a:rPr lang="en-US" altLang="zh-CN" dirty="0"/>
              <a:t>	arithmetic/logical</a:t>
            </a:r>
          </a:p>
          <a:p>
            <a:pPr eaLnBrk="1" hangingPunct="1">
              <a:buFontTx/>
              <a:buNone/>
            </a:pPr>
            <a:r>
              <a:rPr lang="en-US" altLang="zh-CN" dirty="0"/>
              <a:t>	control</a:t>
            </a:r>
          </a:p>
          <a:p>
            <a:pPr eaLnBrk="1" hangingPunct="1">
              <a:buFontTx/>
              <a:buNone/>
            </a:pPr>
            <a:r>
              <a:rPr lang="en-US" altLang="zh-CN" dirty="0"/>
              <a:t>	floating point</a:t>
            </a: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15D0861-E999-6143-A4C1-39BDEDF474E9}"/>
              </a:ext>
            </a:extLst>
          </p:cNvPr>
          <p:cNvPicPr>
            <a:picLocks noChangeAspect="1"/>
          </p:cNvPicPr>
          <p:nvPr/>
        </p:nvPicPr>
        <p:blipFill>
          <a:blip r:embed="rId3"/>
          <a:stretch>
            <a:fillRect/>
          </a:stretch>
        </p:blipFill>
        <p:spPr>
          <a:xfrm>
            <a:off x="0" y="2503094"/>
            <a:ext cx="9144000" cy="3043941"/>
          </a:xfrm>
          <a:prstGeom prst="rect">
            <a:avLst/>
          </a:prstGeom>
        </p:spPr>
      </p:pic>
      <p:sp>
        <p:nvSpPr>
          <p:cNvPr id="53250" name="Rectangle 2"/>
          <p:cNvSpPr>
            <a:spLocks noGrp="1" noChangeArrowheads="1"/>
          </p:cNvSpPr>
          <p:nvPr>
            <p:ph type="title"/>
          </p:nvPr>
        </p:nvSpPr>
        <p:spPr/>
        <p:txBody>
          <a:bodyPr/>
          <a:lstStyle/>
          <a:p>
            <a:pPr eaLnBrk="1" hangingPunct="1"/>
            <a:r>
              <a:rPr lang="en-US" altLang="zh-CN" dirty="0"/>
              <a:t>RISC-V Operations</a:t>
            </a:r>
          </a:p>
        </p:txBody>
      </p:sp>
      <p:sp>
        <p:nvSpPr>
          <p:cNvPr id="53251" name="Rectangle 3"/>
          <p:cNvSpPr>
            <a:spLocks noGrp="1" noChangeArrowheads="1"/>
          </p:cNvSpPr>
          <p:nvPr>
            <p:ph type="body" idx="1"/>
          </p:nvPr>
        </p:nvSpPr>
        <p:spPr/>
        <p:txBody>
          <a:bodyPr/>
          <a:lstStyle/>
          <a:p>
            <a:pPr eaLnBrk="1" hangingPunct="1"/>
            <a:r>
              <a:rPr lang="en-US" altLang="zh-CN" dirty="0"/>
              <a:t>Data Transfer</a:t>
            </a:r>
          </a:p>
        </p:txBody>
      </p:sp>
    </p:spTree>
    <p:extLst>
      <p:ext uri="{BB962C8B-B14F-4D97-AF65-F5344CB8AC3E}">
        <p14:creationId xmlns:p14="http://schemas.microsoft.com/office/powerpoint/2010/main" val="412319715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5771464-00C9-7D4F-821D-4B98FEFE07AF}"/>
              </a:ext>
            </a:extLst>
          </p:cNvPr>
          <p:cNvPicPr>
            <a:picLocks noChangeAspect="1"/>
          </p:cNvPicPr>
          <p:nvPr/>
        </p:nvPicPr>
        <p:blipFill>
          <a:blip r:embed="rId2"/>
          <a:stretch>
            <a:fillRect/>
          </a:stretch>
        </p:blipFill>
        <p:spPr>
          <a:xfrm>
            <a:off x="0" y="1692313"/>
            <a:ext cx="9144000" cy="5165687"/>
          </a:xfrm>
          <a:prstGeom prst="rect">
            <a:avLst/>
          </a:prstGeom>
        </p:spPr>
      </p:pic>
      <p:sp>
        <p:nvSpPr>
          <p:cNvPr id="53250" name="Rectangle 2"/>
          <p:cNvSpPr>
            <a:spLocks noGrp="1" noChangeArrowheads="1"/>
          </p:cNvSpPr>
          <p:nvPr>
            <p:ph type="title"/>
          </p:nvPr>
        </p:nvSpPr>
        <p:spPr/>
        <p:txBody>
          <a:bodyPr/>
          <a:lstStyle/>
          <a:p>
            <a:pPr eaLnBrk="1" hangingPunct="1"/>
            <a:r>
              <a:rPr lang="en-US" altLang="zh-CN" dirty="0"/>
              <a:t>RISC-V Operations</a:t>
            </a:r>
          </a:p>
        </p:txBody>
      </p:sp>
      <p:sp>
        <p:nvSpPr>
          <p:cNvPr id="53251" name="Rectangle 3"/>
          <p:cNvSpPr>
            <a:spLocks noGrp="1" noChangeArrowheads="1"/>
          </p:cNvSpPr>
          <p:nvPr>
            <p:ph type="body" idx="1"/>
          </p:nvPr>
        </p:nvSpPr>
        <p:spPr/>
        <p:txBody>
          <a:bodyPr/>
          <a:lstStyle/>
          <a:p>
            <a:pPr eaLnBrk="1" hangingPunct="1"/>
            <a:r>
              <a:rPr lang="en-US" altLang="zh-CN" dirty="0"/>
              <a:t>Arithmetic/Logical</a:t>
            </a:r>
          </a:p>
        </p:txBody>
      </p:sp>
    </p:spTree>
    <p:extLst>
      <p:ext uri="{BB962C8B-B14F-4D97-AF65-F5344CB8AC3E}">
        <p14:creationId xmlns:p14="http://schemas.microsoft.com/office/powerpoint/2010/main" val="195606342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041A017-7B73-B743-B13A-B19CB49E74D3}"/>
              </a:ext>
            </a:extLst>
          </p:cNvPr>
          <p:cNvPicPr>
            <a:picLocks noChangeAspect="1"/>
          </p:cNvPicPr>
          <p:nvPr/>
        </p:nvPicPr>
        <p:blipFill>
          <a:blip r:embed="rId2"/>
          <a:stretch>
            <a:fillRect/>
          </a:stretch>
        </p:blipFill>
        <p:spPr>
          <a:xfrm>
            <a:off x="0" y="2503094"/>
            <a:ext cx="9144000" cy="2509398"/>
          </a:xfrm>
          <a:prstGeom prst="rect">
            <a:avLst/>
          </a:prstGeom>
        </p:spPr>
      </p:pic>
      <p:sp>
        <p:nvSpPr>
          <p:cNvPr id="53250" name="Rectangle 2"/>
          <p:cNvSpPr>
            <a:spLocks noGrp="1" noChangeArrowheads="1"/>
          </p:cNvSpPr>
          <p:nvPr>
            <p:ph type="title"/>
          </p:nvPr>
        </p:nvSpPr>
        <p:spPr/>
        <p:txBody>
          <a:bodyPr/>
          <a:lstStyle/>
          <a:p>
            <a:pPr eaLnBrk="1" hangingPunct="1"/>
            <a:r>
              <a:rPr lang="en-US" altLang="zh-CN" dirty="0"/>
              <a:t>RISC-V Operations</a:t>
            </a:r>
          </a:p>
        </p:txBody>
      </p:sp>
      <p:sp>
        <p:nvSpPr>
          <p:cNvPr id="53251" name="Rectangle 3"/>
          <p:cNvSpPr>
            <a:spLocks noGrp="1" noChangeArrowheads="1"/>
          </p:cNvSpPr>
          <p:nvPr>
            <p:ph type="body" idx="1"/>
          </p:nvPr>
        </p:nvSpPr>
        <p:spPr/>
        <p:txBody>
          <a:bodyPr/>
          <a:lstStyle/>
          <a:p>
            <a:pPr eaLnBrk="1" hangingPunct="1"/>
            <a:r>
              <a:rPr lang="en-US" altLang="zh-CN" dirty="0"/>
              <a:t>Control</a:t>
            </a:r>
          </a:p>
        </p:txBody>
      </p:sp>
    </p:spTree>
    <p:extLst>
      <p:ext uri="{BB962C8B-B14F-4D97-AF65-F5344CB8AC3E}">
        <p14:creationId xmlns:p14="http://schemas.microsoft.com/office/powerpoint/2010/main" val="266896846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98F0F18-9099-D149-9EA0-F158FEB8E8BF}"/>
              </a:ext>
            </a:extLst>
          </p:cNvPr>
          <p:cNvPicPr>
            <a:picLocks noChangeAspect="1"/>
          </p:cNvPicPr>
          <p:nvPr/>
        </p:nvPicPr>
        <p:blipFill>
          <a:blip r:embed="rId3"/>
          <a:stretch>
            <a:fillRect/>
          </a:stretch>
        </p:blipFill>
        <p:spPr>
          <a:xfrm>
            <a:off x="0" y="1509126"/>
            <a:ext cx="9144000" cy="5439947"/>
          </a:xfrm>
          <a:prstGeom prst="rect">
            <a:avLst/>
          </a:prstGeom>
        </p:spPr>
      </p:pic>
      <p:sp>
        <p:nvSpPr>
          <p:cNvPr id="53250" name="Rectangle 2"/>
          <p:cNvSpPr>
            <a:spLocks noGrp="1" noChangeArrowheads="1"/>
          </p:cNvSpPr>
          <p:nvPr>
            <p:ph type="title"/>
          </p:nvPr>
        </p:nvSpPr>
        <p:spPr/>
        <p:txBody>
          <a:bodyPr/>
          <a:lstStyle/>
          <a:p>
            <a:pPr eaLnBrk="1" hangingPunct="1"/>
            <a:r>
              <a:rPr lang="en-US" altLang="zh-CN" dirty="0"/>
              <a:t>RISC-V Operations</a:t>
            </a:r>
          </a:p>
        </p:txBody>
      </p:sp>
      <p:sp>
        <p:nvSpPr>
          <p:cNvPr id="53251" name="Rectangle 3"/>
          <p:cNvSpPr>
            <a:spLocks noGrp="1" noChangeArrowheads="1"/>
          </p:cNvSpPr>
          <p:nvPr>
            <p:ph type="body" idx="1"/>
          </p:nvPr>
        </p:nvSpPr>
        <p:spPr/>
        <p:txBody>
          <a:bodyPr/>
          <a:lstStyle/>
          <a:p>
            <a:pPr eaLnBrk="1" hangingPunct="1"/>
            <a:r>
              <a:rPr lang="en-US" altLang="zh-CN"/>
              <a:t>Floating point</a:t>
            </a:r>
          </a:p>
        </p:txBody>
      </p:sp>
    </p:spTree>
    <p:extLst>
      <p:ext uri="{BB962C8B-B14F-4D97-AF65-F5344CB8AC3E}">
        <p14:creationId xmlns:p14="http://schemas.microsoft.com/office/powerpoint/2010/main" val="131605745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F24D400-97FF-6344-944A-1830F44BED56}"/>
              </a:ext>
            </a:extLst>
          </p:cNvPr>
          <p:cNvPicPr>
            <a:picLocks noChangeAspect="1"/>
          </p:cNvPicPr>
          <p:nvPr/>
        </p:nvPicPr>
        <p:blipFill>
          <a:blip r:embed="rId3"/>
          <a:stretch>
            <a:fillRect/>
          </a:stretch>
        </p:blipFill>
        <p:spPr>
          <a:xfrm>
            <a:off x="1929" y="2488514"/>
            <a:ext cx="9144000" cy="2718486"/>
          </a:xfrm>
          <a:prstGeom prst="rect">
            <a:avLst/>
          </a:prstGeom>
        </p:spPr>
      </p:pic>
      <p:sp>
        <p:nvSpPr>
          <p:cNvPr id="50178" name="Rectangle 2"/>
          <p:cNvSpPr>
            <a:spLocks noGrp="1" noChangeArrowheads="1"/>
          </p:cNvSpPr>
          <p:nvPr>
            <p:ph type="title"/>
          </p:nvPr>
        </p:nvSpPr>
        <p:spPr/>
        <p:txBody>
          <a:bodyPr/>
          <a:lstStyle/>
          <a:p>
            <a:pPr eaLnBrk="1" hangingPunct="1"/>
            <a:r>
              <a:rPr lang="en-US" altLang="zh-CN"/>
              <a:t>MIPS64 Operations</a:t>
            </a:r>
          </a:p>
        </p:txBody>
      </p:sp>
      <p:sp>
        <p:nvSpPr>
          <p:cNvPr id="50179" name="Rectangle 3"/>
          <p:cNvSpPr>
            <a:spLocks noGrp="1" noChangeArrowheads="1"/>
          </p:cNvSpPr>
          <p:nvPr>
            <p:ph type="body" idx="1"/>
          </p:nvPr>
        </p:nvSpPr>
        <p:spPr/>
        <p:txBody>
          <a:bodyPr/>
          <a:lstStyle/>
          <a:p>
            <a:pPr eaLnBrk="1" hangingPunct="1"/>
            <a:r>
              <a:rPr lang="en-US" altLang="zh-CN"/>
              <a:t>Data transfer</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EE1F7B-181A-3C4A-B13D-CE9166CD86BE}"/>
              </a:ext>
            </a:extLst>
          </p:cNvPr>
          <p:cNvSpPr>
            <a:spLocks noGrp="1"/>
          </p:cNvSpPr>
          <p:nvPr>
            <p:ph type="title"/>
          </p:nvPr>
        </p:nvSpPr>
        <p:spPr/>
        <p:txBody>
          <a:bodyPr/>
          <a:lstStyle/>
          <a:p>
            <a:r>
              <a:rPr lang="en-CN" dirty="0"/>
              <a:t>Multiple Instruction Issue</a:t>
            </a:r>
          </a:p>
        </p:txBody>
      </p:sp>
      <p:sp>
        <p:nvSpPr>
          <p:cNvPr id="3" name="Content Placeholder 2">
            <a:extLst>
              <a:ext uri="{FF2B5EF4-FFF2-40B4-BE49-F238E27FC236}">
                <a16:creationId xmlns:a16="http://schemas.microsoft.com/office/drawing/2014/main" id="{F943F8FA-A46C-F643-A09F-4A2BA18E5AE1}"/>
              </a:ext>
            </a:extLst>
          </p:cNvPr>
          <p:cNvSpPr>
            <a:spLocks noGrp="1"/>
          </p:cNvSpPr>
          <p:nvPr>
            <p:ph idx="1"/>
          </p:nvPr>
        </p:nvSpPr>
        <p:spPr/>
        <p:txBody>
          <a:bodyPr/>
          <a:lstStyle/>
          <a:p>
            <a:r>
              <a:rPr lang="en-US" dirty="0"/>
              <a:t>Complete more than one instruction per clock cycle</a:t>
            </a:r>
            <a:endParaRPr lang="en-CN" dirty="0"/>
          </a:p>
          <a:p>
            <a:r>
              <a:rPr lang="en-CN" dirty="0"/>
              <a:t>CPI &lt; 1</a:t>
            </a:r>
          </a:p>
          <a:p>
            <a:r>
              <a:rPr lang="en-US" dirty="0"/>
              <a:t>E</a:t>
            </a:r>
            <a:r>
              <a:rPr lang="en-CN" dirty="0"/>
              <a:t>xample: 2-way superscalar </a:t>
            </a:r>
          </a:p>
          <a:p>
            <a:endParaRPr lang="en-CN" dirty="0"/>
          </a:p>
        </p:txBody>
      </p:sp>
      <p:pic>
        <p:nvPicPr>
          <p:cNvPr id="4" name="Picture 3">
            <a:extLst>
              <a:ext uri="{FF2B5EF4-FFF2-40B4-BE49-F238E27FC236}">
                <a16:creationId xmlns:a16="http://schemas.microsoft.com/office/drawing/2014/main" id="{5980BF4D-CA5C-B54C-862D-83DEB561C608}"/>
              </a:ext>
            </a:extLst>
          </p:cNvPr>
          <p:cNvPicPr>
            <a:picLocks noChangeAspect="1"/>
          </p:cNvPicPr>
          <p:nvPr/>
        </p:nvPicPr>
        <p:blipFill>
          <a:blip r:embed="rId2"/>
          <a:stretch>
            <a:fillRect/>
          </a:stretch>
        </p:blipFill>
        <p:spPr>
          <a:xfrm>
            <a:off x="0" y="3825345"/>
            <a:ext cx="9144000" cy="2651655"/>
          </a:xfrm>
          <a:prstGeom prst="rect">
            <a:avLst/>
          </a:prstGeom>
        </p:spPr>
      </p:pic>
      <p:sp>
        <p:nvSpPr>
          <p:cNvPr id="5" name="TextBox 21">
            <a:extLst>
              <a:ext uri="{FF2B5EF4-FFF2-40B4-BE49-F238E27FC236}">
                <a16:creationId xmlns:a16="http://schemas.microsoft.com/office/drawing/2014/main" id="{5FBEC2BE-2B23-A64E-92DC-8FB37ACBC929}"/>
              </a:ext>
            </a:extLst>
          </p:cNvPr>
          <p:cNvSpPr txBox="1">
            <a:spLocks noChangeArrowheads="1"/>
          </p:cNvSpPr>
          <p:nvPr/>
        </p:nvSpPr>
        <p:spPr bwMode="auto">
          <a:xfrm>
            <a:off x="60325" y="6534150"/>
            <a:ext cx="9083675" cy="323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8" tIns="45719" rIns="91438" bIns="45719">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r">
              <a:spcBef>
                <a:spcPct val="0"/>
              </a:spcBef>
              <a:buFontTx/>
              <a:buNone/>
            </a:pPr>
            <a:r>
              <a:rPr lang="en-US" altLang="zh-CN" sz="1500" dirty="0">
                <a:solidFill>
                  <a:srgbClr val="00B0F0"/>
                </a:solidFill>
              </a:rPr>
              <a:t>http://</a:t>
            </a:r>
            <a:r>
              <a:rPr lang="en-US" altLang="zh-CN" sz="1500" dirty="0" err="1">
                <a:solidFill>
                  <a:srgbClr val="00B0F0"/>
                </a:solidFill>
              </a:rPr>
              <a:t>eleclass.princeton.edu</a:t>
            </a:r>
            <a:r>
              <a:rPr lang="en-US" altLang="zh-CN" sz="1500" dirty="0">
                <a:solidFill>
                  <a:srgbClr val="00B0F0"/>
                </a:solidFill>
              </a:rPr>
              <a:t>/classes/ele475/fall_2016/lib/exe/</a:t>
            </a:r>
            <a:r>
              <a:rPr lang="en-US" altLang="zh-CN" sz="1500" dirty="0" err="1">
                <a:solidFill>
                  <a:srgbClr val="00B0F0"/>
                </a:solidFill>
              </a:rPr>
              <a:t>fetch.php?media</a:t>
            </a:r>
            <a:r>
              <a:rPr lang="en-US" altLang="zh-CN" sz="1500" dirty="0">
                <a:solidFill>
                  <a:srgbClr val="00B0F0"/>
                </a:solidFill>
              </a:rPr>
              <a:t>=sd4.pdf</a:t>
            </a:r>
          </a:p>
        </p:txBody>
      </p:sp>
    </p:spTree>
    <p:extLst>
      <p:ext uri="{BB962C8B-B14F-4D97-AF65-F5344CB8AC3E}">
        <p14:creationId xmlns:p14="http://schemas.microsoft.com/office/powerpoint/2010/main" val="88624103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7AA789F-AE20-0943-B795-F0369F004A9F}"/>
              </a:ext>
            </a:extLst>
          </p:cNvPr>
          <p:cNvPicPr>
            <a:picLocks noChangeAspect="1"/>
          </p:cNvPicPr>
          <p:nvPr/>
        </p:nvPicPr>
        <p:blipFill>
          <a:blip r:embed="rId2"/>
          <a:stretch>
            <a:fillRect/>
          </a:stretch>
        </p:blipFill>
        <p:spPr>
          <a:xfrm>
            <a:off x="0" y="2464682"/>
            <a:ext cx="9144000" cy="2945518"/>
          </a:xfrm>
          <a:prstGeom prst="rect">
            <a:avLst/>
          </a:prstGeom>
        </p:spPr>
      </p:pic>
      <p:sp>
        <p:nvSpPr>
          <p:cNvPr id="51202" name="Rectangle 2"/>
          <p:cNvSpPr>
            <a:spLocks noGrp="1" noChangeArrowheads="1"/>
          </p:cNvSpPr>
          <p:nvPr>
            <p:ph type="title"/>
          </p:nvPr>
        </p:nvSpPr>
        <p:spPr/>
        <p:txBody>
          <a:bodyPr/>
          <a:lstStyle/>
          <a:p>
            <a:pPr eaLnBrk="1" hangingPunct="1"/>
            <a:r>
              <a:rPr lang="en-US" altLang="zh-CN"/>
              <a:t>MIPS64 Operations</a:t>
            </a:r>
          </a:p>
        </p:txBody>
      </p:sp>
      <p:sp>
        <p:nvSpPr>
          <p:cNvPr id="51203" name="Rectangle 3"/>
          <p:cNvSpPr>
            <a:spLocks noGrp="1" noChangeArrowheads="1"/>
          </p:cNvSpPr>
          <p:nvPr>
            <p:ph type="body" idx="1"/>
          </p:nvPr>
        </p:nvSpPr>
        <p:spPr/>
        <p:txBody>
          <a:bodyPr/>
          <a:lstStyle/>
          <a:p>
            <a:pPr eaLnBrk="1" hangingPunct="1"/>
            <a:r>
              <a:rPr lang="en-US" altLang="zh-CN" dirty="0"/>
              <a:t>Arithmetic/Logical</a:t>
            </a: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040F3DD-DEF2-A949-BFCB-10632531F852}"/>
              </a:ext>
            </a:extLst>
          </p:cNvPr>
          <p:cNvPicPr>
            <a:picLocks noChangeAspect="1"/>
          </p:cNvPicPr>
          <p:nvPr/>
        </p:nvPicPr>
        <p:blipFill>
          <a:blip r:embed="rId2"/>
          <a:stretch>
            <a:fillRect/>
          </a:stretch>
        </p:blipFill>
        <p:spPr>
          <a:xfrm>
            <a:off x="0" y="2534201"/>
            <a:ext cx="9144000" cy="2524539"/>
          </a:xfrm>
          <a:prstGeom prst="rect">
            <a:avLst/>
          </a:prstGeom>
        </p:spPr>
      </p:pic>
      <p:sp>
        <p:nvSpPr>
          <p:cNvPr id="52226" name="Rectangle 2"/>
          <p:cNvSpPr>
            <a:spLocks noGrp="1" noChangeArrowheads="1"/>
          </p:cNvSpPr>
          <p:nvPr>
            <p:ph type="title"/>
          </p:nvPr>
        </p:nvSpPr>
        <p:spPr/>
        <p:txBody>
          <a:bodyPr/>
          <a:lstStyle/>
          <a:p>
            <a:pPr eaLnBrk="1" hangingPunct="1"/>
            <a:r>
              <a:rPr lang="en-US" altLang="zh-CN"/>
              <a:t>MIPS64 Operations</a:t>
            </a:r>
          </a:p>
        </p:txBody>
      </p:sp>
      <p:sp>
        <p:nvSpPr>
          <p:cNvPr id="52227" name="Rectangle 3"/>
          <p:cNvSpPr>
            <a:spLocks noGrp="1" noChangeArrowheads="1"/>
          </p:cNvSpPr>
          <p:nvPr>
            <p:ph type="body" idx="1"/>
          </p:nvPr>
        </p:nvSpPr>
        <p:spPr/>
        <p:txBody>
          <a:bodyPr/>
          <a:lstStyle/>
          <a:p>
            <a:pPr eaLnBrk="1" hangingPunct="1"/>
            <a:r>
              <a:rPr lang="en-US" altLang="zh-CN"/>
              <a:t>Control</a:t>
            </a: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343BC0B-41EA-A04A-94E9-1C383B177A67}"/>
              </a:ext>
            </a:extLst>
          </p:cNvPr>
          <p:cNvPicPr>
            <a:picLocks noChangeAspect="1"/>
          </p:cNvPicPr>
          <p:nvPr/>
        </p:nvPicPr>
        <p:blipFill>
          <a:blip r:embed="rId2"/>
          <a:stretch>
            <a:fillRect/>
          </a:stretch>
        </p:blipFill>
        <p:spPr>
          <a:xfrm>
            <a:off x="0" y="2503094"/>
            <a:ext cx="9144000" cy="2524539"/>
          </a:xfrm>
          <a:prstGeom prst="rect">
            <a:avLst/>
          </a:prstGeom>
        </p:spPr>
      </p:pic>
      <p:sp>
        <p:nvSpPr>
          <p:cNvPr id="53250" name="Rectangle 2"/>
          <p:cNvSpPr>
            <a:spLocks noGrp="1" noChangeArrowheads="1"/>
          </p:cNvSpPr>
          <p:nvPr>
            <p:ph type="title"/>
          </p:nvPr>
        </p:nvSpPr>
        <p:spPr/>
        <p:txBody>
          <a:bodyPr/>
          <a:lstStyle/>
          <a:p>
            <a:pPr eaLnBrk="1" hangingPunct="1"/>
            <a:r>
              <a:rPr lang="en-US" altLang="zh-CN"/>
              <a:t>MIPS64 Operations</a:t>
            </a:r>
          </a:p>
        </p:txBody>
      </p:sp>
      <p:sp>
        <p:nvSpPr>
          <p:cNvPr id="53251" name="Rectangle 3"/>
          <p:cNvSpPr>
            <a:spLocks noGrp="1" noChangeArrowheads="1"/>
          </p:cNvSpPr>
          <p:nvPr>
            <p:ph type="body" idx="1"/>
          </p:nvPr>
        </p:nvSpPr>
        <p:spPr/>
        <p:txBody>
          <a:bodyPr/>
          <a:lstStyle/>
          <a:p>
            <a:pPr eaLnBrk="1" hangingPunct="1"/>
            <a:r>
              <a:rPr lang="en-US" altLang="zh-CN"/>
              <a:t>Floating point</a:t>
            </a: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8CFEA36-0132-7844-B9CB-E07551074A76}"/>
              </a:ext>
            </a:extLst>
          </p:cNvPr>
          <p:cNvPicPr>
            <a:picLocks noChangeAspect="1"/>
          </p:cNvPicPr>
          <p:nvPr/>
        </p:nvPicPr>
        <p:blipFill>
          <a:blip r:embed="rId3"/>
          <a:stretch>
            <a:fillRect/>
          </a:stretch>
        </p:blipFill>
        <p:spPr>
          <a:xfrm>
            <a:off x="879966" y="0"/>
            <a:ext cx="7384067" cy="6858000"/>
          </a:xfrm>
          <a:prstGeom prst="rect">
            <a:avLst/>
          </a:prstGeom>
        </p:spPr>
      </p:pic>
      <p:sp>
        <p:nvSpPr>
          <p:cNvPr id="53250" name="Rectangle 2"/>
          <p:cNvSpPr>
            <a:spLocks noGrp="1" noChangeArrowheads="1"/>
          </p:cNvSpPr>
          <p:nvPr>
            <p:ph type="title"/>
          </p:nvPr>
        </p:nvSpPr>
        <p:spPr/>
        <p:txBody>
          <a:bodyPr/>
          <a:lstStyle/>
          <a:p>
            <a:pPr eaLnBrk="1" hangingPunct="1"/>
            <a:r>
              <a:rPr lang="en-US" altLang="zh-CN" dirty="0"/>
              <a:t>80x86 Operations</a:t>
            </a:r>
          </a:p>
        </p:txBody>
      </p:sp>
      <p:sp>
        <p:nvSpPr>
          <p:cNvPr id="53251" name="Rectangle 3"/>
          <p:cNvSpPr>
            <a:spLocks noGrp="1" noChangeArrowheads="1"/>
          </p:cNvSpPr>
          <p:nvPr>
            <p:ph type="body" idx="1"/>
          </p:nvPr>
        </p:nvSpPr>
        <p:spPr/>
        <p:txBody>
          <a:bodyPr/>
          <a:lstStyle/>
          <a:p>
            <a:pPr eaLnBrk="1" hangingPunct="1"/>
            <a:r>
              <a:rPr lang="en-US" altLang="zh-CN" dirty="0"/>
              <a:t>Integer</a:t>
            </a:r>
          </a:p>
        </p:txBody>
      </p:sp>
    </p:spTree>
    <p:extLst>
      <p:ext uri="{BB962C8B-B14F-4D97-AF65-F5344CB8AC3E}">
        <p14:creationId xmlns:p14="http://schemas.microsoft.com/office/powerpoint/2010/main" val="333653331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165EEB8-8D5C-3443-A7DB-0E5D0639ADDE}"/>
              </a:ext>
            </a:extLst>
          </p:cNvPr>
          <p:cNvPicPr>
            <a:picLocks noChangeAspect="1"/>
          </p:cNvPicPr>
          <p:nvPr/>
        </p:nvPicPr>
        <p:blipFill>
          <a:blip r:embed="rId3"/>
          <a:stretch>
            <a:fillRect/>
          </a:stretch>
        </p:blipFill>
        <p:spPr>
          <a:xfrm>
            <a:off x="0" y="2503094"/>
            <a:ext cx="9144000" cy="2819058"/>
          </a:xfrm>
          <a:prstGeom prst="rect">
            <a:avLst/>
          </a:prstGeom>
        </p:spPr>
      </p:pic>
      <p:sp>
        <p:nvSpPr>
          <p:cNvPr id="53250" name="Rectangle 2"/>
          <p:cNvSpPr>
            <a:spLocks noGrp="1" noChangeArrowheads="1"/>
          </p:cNvSpPr>
          <p:nvPr>
            <p:ph type="title"/>
          </p:nvPr>
        </p:nvSpPr>
        <p:spPr/>
        <p:txBody>
          <a:bodyPr/>
          <a:lstStyle/>
          <a:p>
            <a:pPr eaLnBrk="1" hangingPunct="1"/>
            <a:r>
              <a:rPr lang="en-US" altLang="zh-CN" dirty="0"/>
              <a:t>80x86 Operations</a:t>
            </a:r>
          </a:p>
        </p:txBody>
      </p:sp>
      <p:sp>
        <p:nvSpPr>
          <p:cNvPr id="53251" name="Rectangle 3"/>
          <p:cNvSpPr>
            <a:spLocks noGrp="1" noChangeArrowheads="1"/>
          </p:cNvSpPr>
          <p:nvPr>
            <p:ph type="body" idx="1"/>
          </p:nvPr>
        </p:nvSpPr>
        <p:spPr/>
        <p:txBody>
          <a:bodyPr/>
          <a:lstStyle/>
          <a:p>
            <a:pPr eaLnBrk="1" hangingPunct="1"/>
            <a:r>
              <a:rPr lang="en-US" altLang="zh-CN"/>
              <a:t>Floating point</a:t>
            </a:r>
          </a:p>
        </p:txBody>
      </p:sp>
    </p:spTree>
    <p:extLst>
      <p:ext uri="{BB962C8B-B14F-4D97-AF65-F5344CB8AC3E}">
        <p14:creationId xmlns:p14="http://schemas.microsoft.com/office/powerpoint/2010/main" val="366034986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p:txBody>
          <a:bodyPr/>
          <a:lstStyle/>
          <a:p>
            <a:pPr eaLnBrk="1" hangingPunct="1"/>
            <a:r>
              <a:rPr lang="en-US" altLang="zh-CN"/>
              <a:t>ISA: Control Flow Instr</a:t>
            </a:r>
            <a:r>
              <a:rPr lang="en-US" altLang="zh-CN" sz="3200"/>
              <a:t>uctions</a:t>
            </a:r>
          </a:p>
        </p:txBody>
      </p:sp>
      <p:sp>
        <p:nvSpPr>
          <p:cNvPr id="54275" name="Rectangle 3"/>
          <p:cNvSpPr>
            <a:spLocks noGrp="1" noChangeArrowheads="1"/>
          </p:cNvSpPr>
          <p:nvPr>
            <p:ph type="body" idx="1"/>
          </p:nvPr>
        </p:nvSpPr>
        <p:spPr/>
        <p:txBody>
          <a:bodyPr/>
          <a:lstStyle/>
          <a:p>
            <a:pPr eaLnBrk="1" hangingPunct="1"/>
            <a:r>
              <a:rPr lang="en-US" altLang="zh-CN" dirty="0"/>
              <a:t>Types:</a:t>
            </a:r>
          </a:p>
          <a:p>
            <a:pPr eaLnBrk="1" hangingPunct="1">
              <a:buFontTx/>
              <a:buNone/>
            </a:pPr>
            <a:r>
              <a:rPr lang="en-US" altLang="zh-CN" dirty="0"/>
              <a:t>	conditional branches</a:t>
            </a:r>
          </a:p>
          <a:p>
            <a:pPr eaLnBrk="1" hangingPunct="1">
              <a:buFontTx/>
              <a:buNone/>
            </a:pPr>
            <a:r>
              <a:rPr lang="en-US" altLang="zh-CN" dirty="0"/>
              <a:t>	unconditional jumps</a:t>
            </a:r>
          </a:p>
          <a:p>
            <a:pPr eaLnBrk="1" hangingPunct="1">
              <a:buFontTx/>
              <a:buNone/>
            </a:pPr>
            <a:r>
              <a:rPr lang="en-US" altLang="zh-CN" dirty="0"/>
              <a:t>	procedure calls</a:t>
            </a:r>
          </a:p>
          <a:p>
            <a:pPr eaLnBrk="1" hangingPunct="1">
              <a:buFontTx/>
              <a:buNone/>
            </a:pPr>
            <a:r>
              <a:rPr lang="en-US" altLang="zh-CN" dirty="0"/>
              <a:t>	returns</a:t>
            </a:r>
          </a:p>
          <a:p>
            <a:pPr eaLnBrk="1" hangingPunct="1"/>
            <a:r>
              <a:rPr lang="en-US" altLang="zh-CN" dirty="0"/>
              <a:t>PC-relative addressing:              Branch address = add an address field to PC (program counter)</a:t>
            </a: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p:txBody>
          <a:bodyPr/>
          <a:lstStyle/>
          <a:p>
            <a:pPr eaLnBrk="1" hangingPunct="1"/>
            <a:r>
              <a:rPr lang="en-US" altLang="zh-CN" dirty="0"/>
              <a:t>ISA: Encoding an ISA</a:t>
            </a:r>
            <a:endParaRPr lang="en-US" altLang="zh-CN" sz="3200" dirty="0"/>
          </a:p>
        </p:txBody>
      </p:sp>
      <p:sp>
        <p:nvSpPr>
          <p:cNvPr id="54275" name="Rectangle 3"/>
          <p:cNvSpPr>
            <a:spLocks noGrp="1" noChangeArrowheads="1"/>
          </p:cNvSpPr>
          <p:nvPr>
            <p:ph type="body" idx="1"/>
          </p:nvPr>
        </p:nvSpPr>
        <p:spPr/>
        <p:txBody>
          <a:bodyPr/>
          <a:lstStyle/>
          <a:p>
            <a:pPr eaLnBrk="1" hangingPunct="1"/>
            <a:r>
              <a:rPr lang="en-US" altLang="zh-CN" dirty="0"/>
              <a:t>Fixed length</a:t>
            </a:r>
          </a:p>
          <a:p>
            <a:pPr eaLnBrk="1" hangingPunct="1">
              <a:buFontTx/>
              <a:buNone/>
            </a:pPr>
            <a:r>
              <a:rPr lang="en-US" altLang="zh-CN" dirty="0"/>
              <a:t>	ARMv8, MIPS, RISC-V</a:t>
            </a:r>
          </a:p>
          <a:p>
            <a:pPr eaLnBrk="1" hangingPunct="1">
              <a:buFontTx/>
              <a:buNone/>
            </a:pPr>
            <a:r>
              <a:rPr lang="en-US" altLang="zh-CN" dirty="0"/>
              <a:t>	32 bits</a:t>
            </a:r>
          </a:p>
          <a:p>
            <a:pPr eaLnBrk="1" hangingPunct="1"/>
            <a:r>
              <a:rPr lang="en-US" altLang="zh-CN" dirty="0"/>
              <a:t>Variable length</a:t>
            </a:r>
          </a:p>
          <a:p>
            <a:pPr eaLnBrk="1" hangingPunct="1">
              <a:buFontTx/>
              <a:buNone/>
            </a:pPr>
            <a:r>
              <a:rPr lang="en-US" altLang="zh-CN" dirty="0"/>
              <a:t>	80x86</a:t>
            </a:r>
          </a:p>
          <a:p>
            <a:pPr eaLnBrk="1" hangingPunct="1">
              <a:buFontTx/>
              <a:buNone/>
            </a:pPr>
            <a:r>
              <a:rPr lang="en-US" altLang="zh-CN" dirty="0"/>
              <a:t>	1~18 bytes</a:t>
            </a:r>
          </a:p>
        </p:txBody>
      </p:sp>
    </p:spTree>
    <p:extLst>
      <p:ext uri="{BB962C8B-B14F-4D97-AF65-F5344CB8AC3E}">
        <p14:creationId xmlns:p14="http://schemas.microsoft.com/office/powerpoint/2010/main" val="409962843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p:txBody>
          <a:bodyPr/>
          <a:lstStyle/>
          <a:p>
            <a:pPr eaLnBrk="1" hangingPunct="1"/>
            <a:r>
              <a:rPr lang="en-US" altLang="zh-CN" dirty="0"/>
              <a:t>ISA: Encoding an ISA</a:t>
            </a:r>
            <a:endParaRPr lang="en-US" altLang="zh-CN" sz="3200" dirty="0"/>
          </a:p>
        </p:txBody>
      </p:sp>
      <p:pic>
        <p:nvPicPr>
          <p:cNvPr id="2" name="Picture 1">
            <a:extLst>
              <a:ext uri="{FF2B5EF4-FFF2-40B4-BE49-F238E27FC236}">
                <a16:creationId xmlns:a16="http://schemas.microsoft.com/office/drawing/2014/main" id="{82C382BA-8245-9244-97A1-CFA32678ED51}"/>
              </a:ext>
            </a:extLst>
          </p:cNvPr>
          <p:cNvPicPr>
            <a:picLocks noChangeAspect="1"/>
          </p:cNvPicPr>
          <p:nvPr/>
        </p:nvPicPr>
        <p:blipFill>
          <a:blip r:embed="rId3"/>
          <a:stretch>
            <a:fillRect/>
          </a:stretch>
        </p:blipFill>
        <p:spPr>
          <a:xfrm>
            <a:off x="685800" y="1746557"/>
            <a:ext cx="7772400" cy="5111443"/>
          </a:xfrm>
          <a:prstGeom prst="rect">
            <a:avLst/>
          </a:prstGeom>
        </p:spPr>
      </p:pic>
    </p:spTree>
    <p:extLst>
      <p:ext uri="{BB962C8B-B14F-4D97-AF65-F5344CB8AC3E}">
        <p14:creationId xmlns:p14="http://schemas.microsoft.com/office/powerpoint/2010/main" val="42483600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A057604-D650-C844-B7A3-7A26325B1E31}"/>
              </a:ext>
            </a:extLst>
          </p:cNvPr>
          <p:cNvPicPr>
            <a:picLocks noChangeAspect="1"/>
          </p:cNvPicPr>
          <p:nvPr/>
        </p:nvPicPr>
        <p:blipFill>
          <a:blip r:embed="rId3"/>
          <a:stretch>
            <a:fillRect/>
          </a:stretch>
        </p:blipFill>
        <p:spPr>
          <a:xfrm>
            <a:off x="2895600" y="-3858"/>
            <a:ext cx="6367469" cy="6858000"/>
          </a:xfrm>
          <a:prstGeom prst="rect">
            <a:avLst/>
          </a:prstGeom>
        </p:spPr>
      </p:pic>
      <p:sp>
        <p:nvSpPr>
          <p:cNvPr id="2" name="Title 1">
            <a:extLst>
              <a:ext uri="{FF2B5EF4-FFF2-40B4-BE49-F238E27FC236}">
                <a16:creationId xmlns:a16="http://schemas.microsoft.com/office/drawing/2014/main" id="{0672DAD9-BABA-D045-8CC3-2E0234CB9F2B}"/>
              </a:ext>
            </a:extLst>
          </p:cNvPr>
          <p:cNvSpPr>
            <a:spLocks noGrp="1"/>
          </p:cNvSpPr>
          <p:nvPr>
            <p:ph type="title"/>
          </p:nvPr>
        </p:nvSpPr>
        <p:spPr/>
        <p:txBody>
          <a:bodyPr/>
          <a:lstStyle/>
          <a:p>
            <a:pPr algn="l"/>
            <a:r>
              <a:rPr lang="en-CN" dirty="0"/>
              <a:t>RISC-V</a:t>
            </a:r>
          </a:p>
        </p:txBody>
      </p:sp>
      <p:sp>
        <p:nvSpPr>
          <p:cNvPr id="3" name="Content Placeholder 2">
            <a:extLst>
              <a:ext uri="{FF2B5EF4-FFF2-40B4-BE49-F238E27FC236}">
                <a16:creationId xmlns:a16="http://schemas.microsoft.com/office/drawing/2014/main" id="{61F30409-5D08-584D-8132-165041053290}"/>
              </a:ext>
            </a:extLst>
          </p:cNvPr>
          <p:cNvSpPr>
            <a:spLocks noGrp="1"/>
          </p:cNvSpPr>
          <p:nvPr>
            <p:ph idx="1"/>
          </p:nvPr>
        </p:nvSpPr>
        <p:spPr>
          <a:xfrm>
            <a:off x="0" y="1417638"/>
            <a:ext cx="9144000" cy="5440362"/>
          </a:xfrm>
        </p:spPr>
        <p:txBody>
          <a:bodyPr/>
          <a:lstStyle/>
          <a:p>
            <a:pPr marL="0" indent="0">
              <a:buNone/>
            </a:pPr>
            <a:r>
              <a:rPr lang="en-US" dirty="0">
                <a:solidFill>
                  <a:srgbClr val="00B0F0"/>
                </a:solidFill>
              </a:rPr>
              <a:t>t</a:t>
            </a:r>
            <a:r>
              <a:rPr lang="en-CN" dirty="0">
                <a:solidFill>
                  <a:srgbClr val="00B0F0"/>
                </a:solidFill>
              </a:rPr>
              <a:t>hree</a:t>
            </a:r>
            <a:r>
              <a:rPr lang="zh-CN" altLang="en-US" dirty="0">
                <a:solidFill>
                  <a:srgbClr val="00B0F0"/>
                </a:solidFill>
              </a:rPr>
              <a:t> </a:t>
            </a:r>
            <a:r>
              <a:rPr lang="en-US" altLang="zh-CN" dirty="0">
                <a:solidFill>
                  <a:srgbClr val="00B0F0"/>
                </a:solidFill>
              </a:rPr>
              <a:t>base instruction sets</a:t>
            </a:r>
            <a:endParaRPr lang="en-CN" dirty="0">
              <a:solidFill>
                <a:srgbClr val="00B0F0"/>
              </a:solidFill>
            </a:endParaRPr>
          </a:p>
        </p:txBody>
      </p:sp>
      <p:sp>
        <p:nvSpPr>
          <p:cNvPr id="5" name="Rounded Rectangle 4">
            <a:extLst>
              <a:ext uri="{FF2B5EF4-FFF2-40B4-BE49-F238E27FC236}">
                <a16:creationId xmlns:a16="http://schemas.microsoft.com/office/drawing/2014/main" id="{0CA3379F-F6A9-554B-A191-D4B0B37E0872}"/>
              </a:ext>
            </a:extLst>
          </p:cNvPr>
          <p:cNvSpPr/>
          <p:nvPr/>
        </p:nvSpPr>
        <p:spPr>
          <a:xfrm>
            <a:off x="2895600" y="533400"/>
            <a:ext cx="609600" cy="990600"/>
          </a:xfrm>
          <a:prstGeom prst="round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Tree>
    <p:extLst>
      <p:ext uri="{BB962C8B-B14F-4D97-AF65-F5344CB8AC3E}">
        <p14:creationId xmlns:p14="http://schemas.microsoft.com/office/powerpoint/2010/main" val="412619698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A057604-D650-C844-B7A3-7A26325B1E31}"/>
              </a:ext>
            </a:extLst>
          </p:cNvPr>
          <p:cNvPicPr>
            <a:picLocks noChangeAspect="1"/>
          </p:cNvPicPr>
          <p:nvPr/>
        </p:nvPicPr>
        <p:blipFill>
          <a:blip r:embed="rId3"/>
          <a:stretch>
            <a:fillRect/>
          </a:stretch>
        </p:blipFill>
        <p:spPr>
          <a:xfrm>
            <a:off x="2895600" y="-3858"/>
            <a:ext cx="6367469" cy="6858000"/>
          </a:xfrm>
          <a:prstGeom prst="rect">
            <a:avLst/>
          </a:prstGeom>
        </p:spPr>
      </p:pic>
      <p:sp>
        <p:nvSpPr>
          <p:cNvPr id="2" name="Title 1">
            <a:extLst>
              <a:ext uri="{FF2B5EF4-FFF2-40B4-BE49-F238E27FC236}">
                <a16:creationId xmlns:a16="http://schemas.microsoft.com/office/drawing/2014/main" id="{0672DAD9-BABA-D045-8CC3-2E0234CB9F2B}"/>
              </a:ext>
            </a:extLst>
          </p:cNvPr>
          <p:cNvSpPr>
            <a:spLocks noGrp="1"/>
          </p:cNvSpPr>
          <p:nvPr>
            <p:ph type="title"/>
          </p:nvPr>
        </p:nvSpPr>
        <p:spPr/>
        <p:txBody>
          <a:bodyPr/>
          <a:lstStyle/>
          <a:p>
            <a:pPr algn="l"/>
            <a:r>
              <a:rPr lang="en-CN" dirty="0"/>
              <a:t>RISC-V</a:t>
            </a:r>
          </a:p>
        </p:txBody>
      </p:sp>
      <p:sp>
        <p:nvSpPr>
          <p:cNvPr id="3" name="Content Placeholder 2">
            <a:extLst>
              <a:ext uri="{FF2B5EF4-FFF2-40B4-BE49-F238E27FC236}">
                <a16:creationId xmlns:a16="http://schemas.microsoft.com/office/drawing/2014/main" id="{61F30409-5D08-584D-8132-165041053290}"/>
              </a:ext>
            </a:extLst>
          </p:cNvPr>
          <p:cNvSpPr>
            <a:spLocks noGrp="1"/>
          </p:cNvSpPr>
          <p:nvPr>
            <p:ph idx="1"/>
          </p:nvPr>
        </p:nvSpPr>
        <p:spPr>
          <a:xfrm>
            <a:off x="0" y="1417638"/>
            <a:ext cx="9144000" cy="5440362"/>
          </a:xfrm>
        </p:spPr>
        <p:txBody>
          <a:bodyPr/>
          <a:lstStyle/>
          <a:p>
            <a:pPr marL="0" indent="0">
              <a:buNone/>
            </a:pPr>
            <a:r>
              <a:rPr lang="en-US" dirty="0">
                <a:solidFill>
                  <a:srgbClr val="00B0F0"/>
                </a:solidFill>
              </a:rPr>
              <a:t>t</a:t>
            </a:r>
            <a:r>
              <a:rPr lang="en-CN" dirty="0">
                <a:solidFill>
                  <a:srgbClr val="00B0F0"/>
                </a:solidFill>
              </a:rPr>
              <a:t>hree</a:t>
            </a:r>
            <a:r>
              <a:rPr lang="zh-CN" altLang="en-US" dirty="0">
                <a:solidFill>
                  <a:srgbClr val="00B0F0"/>
                </a:solidFill>
              </a:rPr>
              <a:t> </a:t>
            </a:r>
            <a:r>
              <a:rPr lang="en-US" altLang="zh-CN" dirty="0">
                <a:solidFill>
                  <a:srgbClr val="00B0F0"/>
                </a:solidFill>
              </a:rPr>
              <a:t>base instruction sets</a:t>
            </a:r>
          </a:p>
          <a:p>
            <a:pPr marL="0" indent="0">
              <a:buNone/>
            </a:pPr>
            <a:r>
              <a:rPr lang="en-US" dirty="0">
                <a:solidFill>
                  <a:srgbClr val="00B0F0"/>
                </a:solidFill>
              </a:rPr>
              <a:t>RV64I</a:t>
            </a:r>
            <a:endParaRPr lang="en-CN" dirty="0">
              <a:solidFill>
                <a:srgbClr val="00B0F0"/>
              </a:solidFill>
            </a:endParaRPr>
          </a:p>
        </p:txBody>
      </p:sp>
      <p:sp>
        <p:nvSpPr>
          <p:cNvPr id="5" name="Rounded Rectangle 4">
            <a:extLst>
              <a:ext uri="{FF2B5EF4-FFF2-40B4-BE49-F238E27FC236}">
                <a16:creationId xmlns:a16="http://schemas.microsoft.com/office/drawing/2014/main" id="{0CA3379F-F6A9-554B-A191-D4B0B37E0872}"/>
              </a:ext>
            </a:extLst>
          </p:cNvPr>
          <p:cNvSpPr/>
          <p:nvPr/>
        </p:nvSpPr>
        <p:spPr>
          <a:xfrm>
            <a:off x="2895600" y="533400"/>
            <a:ext cx="609600" cy="990600"/>
          </a:xfrm>
          <a:prstGeom prst="round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Tree>
    <p:extLst>
      <p:ext uri="{BB962C8B-B14F-4D97-AF65-F5344CB8AC3E}">
        <p14:creationId xmlns:p14="http://schemas.microsoft.com/office/powerpoint/2010/main" val="21717685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2">
            <a:extLst>
              <a:ext uri="{FF2B5EF4-FFF2-40B4-BE49-F238E27FC236}">
                <a16:creationId xmlns:a16="http://schemas.microsoft.com/office/drawing/2014/main" id="{3502439A-5FCD-F846-9042-9B36783FAB14}"/>
              </a:ext>
            </a:extLst>
          </p:cNvPr>
          <p:cNvSpPr>
            <a:spLocks noGrp="1" noChangeArrowheads="1"/>
          </p:cNvSpPr>
          <p:nvPr>
            <p:ph type="title"/>
          </p:nvPr>
        </p:nvSpPr>
        <p:spPr/>
        <p:txBody>
          <a:bodyPr/>
          <a:lstStyle/>
          <a:p>
            <a:pPr eaLnBrk="1" hangingPunct="1"/>
            <a:r>
              <a:rPr lang="en-US" altLang="zh-CN"/>
              <a:t>data processing</a:t>
            </a:r>
            <a:br>
              <a:rPr lang="en-US" altLang="zh-CN"/>
            </a:br>
            <a:r>
              <a:rPr lang="en-US" altLang="zh-CN"/>
              <a:t>&amp; temporary storage</a:t>
            </a:r>
          </a:p>
        </p:txBody>
      </p:sp>
      <p:pic>
        <p:nvPicPr>
          <p:cNvPr id="20482" name="Picture 4" descr="memhierachy">
            <a:extLst>
              <a:ext uri="{FF2B5EF4-FFF2-40B4-BE49-F238E27FC236}">
                <a16:creationId xmlns:a16="http://schemas.microsoft.com/office/drawing/2014/main" id="{4D27EC16-CCCF-FA43-8CC9-DFF4F81B13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798638"/>
            <a:ext cx="9144000" cy="3273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5">
            <a:extLst>
              <a:ext uri="{FF2B5EF4-FFF2-40B4-BE49-F238E27FC236}">
                <a16:creationId xmlns:a16="http://schemas.microsoft.com/office/drawing/2014/main" id="{16057CC2-4424-C147-8AAB-E1B5983B8C02}"/>
              </a:ext>
            </a:extLst>
          </p:cNvPr>
          <p:cNvSpPr/>
          <p:nvPr/>
        </p:nvSpPr>
        <p:spPr>
          <a:xfrm>
            <a:off x="2133600" y="1600200"/>
            <a:ext cx="7010400" cy="3429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5" name="矩形 4">
            <a:extLst>
              <a:ext uri="{FF2B5EF4-FFF2-40B4-BE49-F238E27FC236}">
                <a16:creationId xmlns:a16="http://schemas.microsoft.com/office/drawing/2014/main" id="{1365D6AA-C931-3A4A-8EF8-46E5FD207721}"/>
              </a:ext>
            </a:extLst>
          </p:cNvPr>
          <p:cNvSpPr/>
          <p:nvPr/>
        </p:nvSpPr>
        <p:spPr>
          <a:xfrm>
            <a:off x="0" y="4800600"/>
            <a:ext cx="1676400" cy="381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A057604-D650-C844-B7A3-7A26325B1E31}"/>
              </a:ext>
            </a:extLst>
          </p:cNvPr>
          <p:cNvPicPr>
            <a:picLocks noChangeAspect="1"/>
          </p:cNvPicPr>
          <p:nvPr/>
        </p:nvPicPr>
        <p:blipFill>
          <a:blip r:embed="rId3"/>
          <a:stretch>
            <a:fillRect/>
          </a:stretch>
        </p:blipFill>
        <p:spPr>
          <a:xfrm>
            <a:off x="2895600" y="-3858"/>
            <a:ext cx="6367469" cy="6858000"/>
          </a:xfrm>
          <a:prstGeom prst="rect">
            <a:avLst/>
          </a:prstGeom>
        </p:spPr>
      </p:pic>
      <p:sp>
        <p:nvSpPr>
          <p:cNvPr id="2" name="Title 1">
            <a:extLst>
              <a:ext uri="{FF2B5EF4-FFF2-40B4-BE49-F238E27FC236}">
                <a16:creationId xmlns:a16="http://schemas.microsoft.com/office/drawing/2014/main" id="{0672DAD9-BABA-D045-8CC3-2E0234CB9F2B}"/>
              </a:ext>
            </a:extLst>
          </p:cNvPr>
          <p:cNvSpPr>
            <a:spLocks noGrp="1"/>
          </p:cNvSpPr>
          <p:nvPr>
            <p:ph type="title"/>
          </p:nvPr>
        </p:nvSpPr>
        <p:spPr/>
        <p:txBody>
          <a:bodyPr/>
          <a:lstStyle/>
          <a:p>
            <a:pPr algn="l"/>
            <a:r>
              <a:rPr lang="en-CN" dirty="0"/>
              <a:t>RISC-V</a:t>
            </a:r>
          </a:p>
        </p:txBody>
      </p:sp>
      <p:sp>
        <p:nvSpPr>
          <p:cNvPr id="3" name="Content Placeholder 2">
            <a:extLst>
              <a:ext uri="{FF2B5EF4-FFF2-40B4-BE49-F238E27FC236}">
                <a16:creationId xmlns:a16="http://schemas.microsoft.com/office/drawing/2014/main" id="{61F30409-5D08-584D-8132-165041053290}"/>
              </a:ext>
            </a:extLst>
          </p:cNvPr>
          <p:cNvSpPr>
            <a:spLocks noGrp="1"/>
          </p:cNvSpPr>
          <p:nvPr>
            <p:ph idx="1"/>
          </p:nvPr>
        </p:nvSpPr>
        <p:spPr>
          <a:xfrm>
            <a:off x="0" y="1417638"/>
            <a:ext cx="9144000" cy="5440362"/>
          </a:xfrm>
        </p:spPr>
        <p:txBody>
          <a:bodyPr/>
          <a:lstStyle/>
          <a:p>
            <a:pPr marL="0" indent="0">
              <a:buNone/>
            </a:pPr>
            <a:r>
              <a:rPr lang="en-US" dirty="0">
                <a:solidFill>
                  <a:srgbClr val="00B0F0"/>
                </a:solidFill>
              </a:rPr>
              <a:t>t</a:t>
            </a:r>
            <a:r>
              <a:rPr lang="en-CN" dirty="0">
                <a:solidFill>
                  <a:srgbClr val="00B0F0"/>
                </a:solidFill>
              </a:rPr>
              <a:t>hree</a:t>
            </a:r>
            <a:r>
              <a:rPr lang="zh-CN" altLang="en-US" dirty="0">
                <a:solidFill>
                  <a:srgbClr val="00B0F0"/>
                </a:solidFill>
              </a:rPr>
              <a:t> </a:t>
            </a:r>
            <a:r>
              <a:rPr lang="en-US" altLang="zh-CN" dirty="0">
                <a:solidFill>
                  <a:srgbClr val="00B0F0"/>
                </a:solidFill>
              </a:rPr>
              <a:t>base instruction sets</a:t>
            </a:r>
          </a:p>
          <a:p>
            <a:pPr marL="0" indent="0">
              <a:buNone/>
            </a:pPr>
            <a:r>
              <a:rPr lang="en-US" dirty="0">
                <a:solidFill>
                  <a:srgbClr val="00B0F0"/>
                </a:solidFill>
              </a:rPr>
              <a:t>RV64IMAFD</a:t>
            </a:r>
            <a:endParaRPr lang="en-CN" dirty="0">
              <a:solidFill>
                <a:srgbClr val="00B0F0"/>
              </a:solidFill>
            </a:endParaRPr>
          </a:p>
        </p:txBody>
      </p:sp>
      <p:sp>
        <p:nvSpPr>
          <p:cNvPr id="5" name="Rounded Rectangle 4">
            <a:extLst>
              <a:ext uri="{FF2B5EF4-FFF2-40B4-BE49-F238E27FC236}">
                <a16:creationId xmlns:a16="http://schemas.microsoft.com/office/drawing/2014/main" id="{0CA3379F-F6A9-554B-A191-D4B0B37E0872}"/>
              </a:ext>
            </a:extLst>
          </p:cNvPr>
          <p:cNvSpPr/>
          <p:nvPr/>
        </p:nvSpPr>
        <p:spPr>
          <a:xfrm>
            <a:off x="2895600" y="533400"/>
            <a:ext cx="609600" cy="990600"/>
          </a:xfrm>
          <a:prstGeom prst="round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Tree>
    <p:extLst>
      <p:ext uri="{BB962C8B-B14F-4D97-AF65-F5344CB8AC3E}">
        <p14:creationId xmlns:p14="http://schemas.microsoft.com/office/powerpoint/2010/main" val="89234529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A057604-D650-C844-B7A3-7A26325B1E31}"/>
              </a:ext>
            </a:extLst>
          </p:cNvPr>
          <p:cNvPicPr>
            <a:picLocks noChangeAspect="1"/>
          </p:cNvPicPr>
          <p:nvPr/>
        </p:nvPicPr>
        <p:blipFill>
          <a:blip r:embed="rId3"/>
          <a:stretch>
            <a:fillRect/>
          </a:stretch>
        </p:blipFill>
        <p:spPr>
          <a:xfrm>
            <a:off x="2895600" y="-3858"/>
            <a:ext cx="6367469" cy="6858000"/>
          </a:xfrm>
          <a:prstGeom prst="rect">
            <a:avLst/>
          </a:prstGeom>
        </p:spPr>
      </p:pic>
      <p:sp>
        <p:nvSpPr>
          <p:cNvPr id="2" name="Title 1">
            <a:extLst>
              <a:ext uri="{FF2B5EF4-FFF2-40B4-BE49-F238E27FC236}">
                <a16:creationId xmlns:a16="http://schemas.microsoft.com/office/drawing/2014/main" id="{0672DAD9-BABA-D045-8CC3-2E0234CB9F2B}"/>
              </a:ext>
            </a:extLst>
          </p:cNvPr>
          <p:cNvSpPr>
            <a:spLocks noGrp="1"/>
          </p:cNvSpPr>
          <p:nvPr>
            <p:ph type="title"/>
          </p:nvPr>
        </p:nvSpPr>
        <p:spPr/>
        <p:txBody>
          <a:bodyPr/>
          <a:lstStyle/>
          <a:p>
            <a:pPr algn="l"/>
            <a:r>
              <a:rPr lang="en-CN" dirty="0"/>
              <a:t>RISC-V</a:t>
            </a:r>
          </a:p>
        </p:txBody>
      </p:sp>
      <p:sp>
        <p:nvSpPr>
          <p:cNvPr id="3" name="Content Placeholder 2">
            <a:extLst>
              <a:ext uri="{FF2B5EF4-FFF2-40B4-BE49-F238E27FC236}">
                <a16:creationId xmlns:a16="http://schemas.microsoft.com/office/drawing/2014/main" id="{61F30409-5D08-584D-8132-165041053290}"/>
              </a:ext>
            </a:extLst>
          </p:cNvPr>
          <p:cNvSpPr>
            <a:spLocks noGrp="1"/>
          </p:cNvSpPr>
          <p:nvPr>
            <p:ph idx="1"/>
          </p:nvPr>
        </p:nvSpPr>
        <p:spPr>
          <a:xfrm>
            <a:off x="0" y="1417638"/>
            <a:ext cx="9144000" cy="5440362"/>
          </a:xfrm>
        </p:spPr>
        <p:txBody>
          <a:bodyPr/>
          <a:lstStyle/>
          <a:p>
            <a:pPr marL="0" indent="0">
              <a:buNone/>
            </a:pPr>
            <a:r>
              <a:rPr lang="en-US" dirty="0">
                <a:solidFill>
                  <a:srgbClr val="00B0F0"/>
                </a:solidFill>
              </a:rPr>
              <a:t>t</a:t>
            </a:r>
            <a:r>
              <a:rPr lang="en-CN" dirty="0">
                <a:solidFill>
                  <a:srgbClr val="00B0F0"/>
                </a:solidFill>
              </a:rPr>
              <a:t>hree</a:t>
            </a:r>
            <a:r>
              <a:rPr lang="zh-CN" altLang="en-US" dirty="0">
                <a:solidFill>
                  <a:srgbClr val="00B0F0"/>
                </a:solidFill>
              </a:rPr>
              <a:t> </a:t>
            </a:r>
            <a:r>
              <a:rPr lang="en-US" altLang="zh-CN" dirty="0">
                <a:solidFill>
                  <a:srgbClr val="00B0F0"/>
                </a:solidFill>
              </a:rPr>
              <a:t>base instruction sets</a:t>
            </a:r>
          </a:p>
          <a:p>
            <a:pPr marL="0" indent="0">
              <a:buNone/>
            </a:pPr>
            <a:r>
              <a:rPr lang="en-US" dirty="0">
                <a:solidFill>
                  <a:srgbClr val="00B0F0"/>
                </a:solidFill>
              </a:rPr>
              <a:t>RV64IMAFD </a:t>
            </a:r>
            <a:r>
              <a:rPr lang="en-US" dirty="0">
                <a:solidFill>
                  <a:srgbClr val="00B0F0"/>
                </a:solidFill>
                <a:sym typeface="Wingdings" pitchFamily="2" charset="2"/>
              </a:rPr>
              <a:t> RV64G</a:t>
            </a:r>
            <a:endParaRPr lang="en-CN" dirty="0">
              <a:solidFill>
                <a:srgbClr val="00B0F0"/>
              </a:solidFill>
            </a:endParaRPr>
          </a:p>
        </p:txBody>
      </p:sp>
      <p:sp>
        <p:nvSpPr>
          <p:cNvPr id="5" name="Rounded Rectangle 4">
            <a:extLst>
              <a:ext uri="{FF2B5EF4-FFF2-40B4-BE49-F238E27FC236}">
                <a16:creationId xmlns:a16="http://schemas.microsoft.com/office/drawing/2014/main" id="{0CA3379F-F6A9-554B-A191-D4B0B37E0872}"/>
              </a:ext>
            </a:extLst>
          </p:cNvPr>
          <p:cNvSpPr/>
          <p:nvPr/>
        </p:nvSpPr>
        <p:spPr>
          <a:xfrm>
            <a:off x="2895600" y="533400"/>
            <a:ext cx="609600" cy="990600"/>
          </a:xfrm>
          <a:prstGeom prst="round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Tree>
    <p:extLst>
      <p:ext uri="{BB962C8B-B14F-4D97-AF65-F5344CB8AC3E}">
        <p14:creationId xmlns:p14="http://schemas.microsoft.com/office/powerpoint/2010/main" val="287525201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CA50C2A-A814-9A48-A649-602E504CFA19}"/>
              </a:ext>
            </a:extLst>
          </p:cNvPr>
          <p:cNvPicPr>
            <a:picLocks noChangeAspect="1"/>
          </p:cNvPicPr>
          <p:nvPr/>
        </p:nvPicPr>
        <p:blipFill>
          <a:blip r:embed="rId3"/>
          <a:stretch>
            <a:fillRect/>
          </a:stretch>
        </p:blipFill>
        <p:spPr>
          <a:xfrm>
            <a:off x="2937020" y="0"/>
            <a:ext cx="6206980" cy="6858000"/>
          </a:xfrm>
          <a:prstGeom prst="rect">
            <a:avLst/>
          </a:prstGeom>
        </p:spPr>
      </p:pic>
      <p:sp>
        <p:nvSpPr>
          <p:cNvPr id="2" name="Title 1">
            <a:extLst>
              <a:ext uri="{FF2B5EF4-FFF2-40B4-BE49-F238E27FC236}">
                <a16:creationId xmlns:a16="http://schemas.microsoft.com/office/drawing/2014/main" id="{0672DAD9-BABA-D045-8CC3-2E0234CB9F2B}"/>
              </a:ext>
            </a:extLst>
          </p:cNvPr>
          <p:cNvSpPr>
            <a:spLocks noGrp="1"/>
          </p:cNvSpPr>
          <p:nvPr>
            <p:ph type="title"/>
          </p:nvPr>
        </p:nvSpPr>
        <p:spPr/>
        <p:txBody>
          <a:bodyPr/>
          <a:lstStyle/>
          <a:p>
            <a:pPr algn="l"/>
            <a:r>
              <a:rPr lang="en-CN" dirty="0"/>
              <a:t>RISC-V</a:t>
            </a:r>
          </a:p>
        </p:txBody>
      </p:sp>
      <p:sp>
        <p:nvSpPr>
          <p:cNvPr id="3" name="Content Placeholder 2">
            <a:extLst>
              <a:ext uri="{FF2B5EF4-FFF2-40B4-BE49-F238E27FC236}">
                <a16:creationId xmlns:a16="http://schemas.microsoft.com/office/drawing/2014/main" id="{61F30409-5D08-584D-8132-165041053290}"/>
              </a:ext>
            </a:extLst>
          </p:cNvPr>
          <p:cNvSpPr>
            <a:spLocks noGrp="1"/>
          </p:cNvSpPr>
          <p:nvPr>
            <p:ph idx="1"/>
          </p:nvPr>
        </p:nvSpPr>
        <p:spPr>
          <a:xfrm>
            <a:off x="0" y="1417638"/>
            <a:ext cx="9144000" cy="5440362"/>
          </a:xfrm>
        </p:spPr>
        <p:txBody>
          <a:bodyPr/>
          <a:lstStyle/>
          <a:p>
            <a:pPr marL="0" indent="0">
              <a:buNone/>
            </a:pPr>
            <a:r>
              <a:rPr lang="en-US" dirty="0">
                <a:solidFill>
                  <a:srgbClr val="00B0F0"/>
                </a:solidFill>
                <a:sym typeface="Wingdings" pitchFamily="2" charset="2"/>
              </a:rPr>
              <a:t>RV64G instructions</a:t>
            </a:r>
            <a:endParaRPr lang="en-CN" dirty="0">
              <a:solidFill>
                <a:srgbClr val="00B0F0"/>
              </a:solidFill>
            </a:endParaRPr>
          </a:p>
        </p:txBody>
      </p:sp>
    </p:spTree>
    <p:extLst>
      <p:ext uri="{BB962C8B-B14F-4D97-AF65-F5344CB8AC3E}">
        <p14:creationId xmlns:p14="http://schemas.microsoft.com/office/powerpoint/2010/main" val="259436282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5EFAB1F-4D6A-BA43-A2FA-2F901B66AE9D}"/>
              </a:ext>
            </a:extLst>
          </p:cNvPr>
          <p:cNvPicPr>
            <a:picLocks noChangeAspect="1"/>
          </p:cNvPicPr>
          <p:nvPr/>
        </p:nvPicPr>
        <p:blipFill>
          <a:blip r:embed="rId3"/>
          <a:stretch>
            <a:fillRect/>
          </a:stretch>
        </p:blipFill>
        <p:spPr>
          <a:xfrm>
            <a:off x="0" y="1752600"/>
            <a:ext cx="9144000" cy="3879273"/>
          </a:xfrm>
          <a:prstGeom prst="rect">
            <a:avLst/>
          </a:prstGeom>
        </p:spPr>
      </p:pic>
      <p:sp>
        <p:nvSpPr>
          <p:cNvPr id="55298" name="Rectangle 2"/>
          <p:cNvSpPr>
            <a:spLocks noGrp="1" noChangeArrowheads="1"/>
          </p:cNvSpPr>
          <p:nvPr>
            <p:ph type="title"/>
          </p:nvPr>
        </p:nvSpPr>
        <p:spPr/>
        <p:txBody>
          <a:bodyPr/>
          <a:lstStyle/>
          <a:p>
            <a:pPr eaLnBrk="1" hangingPunct="1"/>
            <a:r>
              <a:rPr lang="en-US" altLang="zh-CN" dirty="0"/>
              <a:t>RISC-V Encoding</a:t>
            </a:r>
          </a:p>
        </p:txBody>
      </p:sp>
      <p:sp>
        <p:nvSpPr>
          <p:cNvPr id="55302" name="Rectangle 7"/>
          <p:cNvSpPr>
            <a:spLocks noChangeArrowheads="1"/>
          </p:cNvSpPr>
          <p:nvPr/>
        </p:nvSpPr>
        <p:spPr bwMode="auto">
          <a:xfrm>
            <a:off x="5943600" y="3048000"/>
            <a:ext cx="32004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br>
              <a:rPr lang="en-US" altLang="zh-CN" sz="2000" b="1">
                <a:solidFill>
                  <a:schemeClr val="tx2"/>
                </a:solidFill>
                <a:latin typeface="Verdana" panose="020B0604030504040204" pitchFamily="34" charset="0"/>
              </a:rPr>
            </a:br>
            <a:r>
              <a:rPr lang="en-US" altLang="zh-CN" sz="2000" b="1">
                <a:solidFill>
                  <a:schemeClr val="tx2"/>
                </a:solidFill>
                <a:latin typeface="Verdana" panose="020B0604030504040204" pitchFamily="34" charset="0"/>
              </a:rPr>
              <a:t> </a:t>
            </a:r>
          </a:p>
        </p:txBody>
      </p:sp>
      <p:pic>
        <p:nvPicPr>
          <p:cNvPr id="4" name="Picture 3">
            <a:extLst>
              <a:ext uri="{FF2B5EF4-FFF2-40B4-BE49-F238E27FC236}">
                <a16:creationId xmlns:a16="http://schemas.microsoft.com/office/drawing/2014/main" id="{E99EDA06-AC46-BB4B-92C6-85A7075FC405}"/>
              </a:ext>
            </a:extLst>
          </p:cNvPr>
          <p:cNvPicPr>
            <a:picLocks noChangeAspect="1"/>
          </p:cNvPicPr>
          <p:nvPr/>
        </p:nvPicPr>
        <p:blipFill>
          <a:blip r:embed="rId4"/>
          <a:stretch>
            <a:fillRect/>
          </a:stretch>
        </p:blipFill>
        <p:spPr>
          <a:xfrm>
            <a:off x="0" y="5698214"/>
            <a:ext cx="9144000" cy="1159786"/>
          </a:xfrm>
          <a:prstGeom prst="rect">
            <a:avLst/>
          </a:prstGeom>
        </p:spPr>
      </p:pic>
    </p:spTree>
    <p:extLst>
      <p:ext uri="{BB962C8B-B14F-4D97-AF65-F5344CB8AC3E}">
        <p14:creationId xmlns:p14="http://schemas.microsoft.com/office/powerpoint/2010/main" val="259797934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5EFAB1F-4D6A-BA43-A2FA-2F901B66AE9D}"/>
              </a:ext>
            </a:extLst>
          </p:cNvPr>
          <p:cNvPicPr>
            <a:picLocks noChangeAspect="1"/>
          </p:cNvPicPr>
          <p:nvPr/>
        </p:nvPicPr>
        <p:blipFill>
          <a:blip r:embed="rId3"/>
          <a:stretch>
            <a:fillRect/>
          </a:stretch>
        </p:blipFill>
        <p:spPr>
          <a:xfrm>
            <a:off x="0" y="1752600"/>
            <a:ext cx="9144000" cy="3879273"/>
          </a:xfrm>
          <a:prstGeom prst="rect">
            <a:avLst/>
          </a:prstGeom>
        </p:spPr>
      </p:pic>
      <p:sp>
        <p:nvSpPr>
          <p:cNvPr id="55298" name="Rectangle 2"/>
          <p:cNvSpPr>
            <a:spLocks noGrp="1" noChangeArrowheads="1"/>
          </p:cNvSpPr>
          <p:nvPr>
            <p:ph type="title"/>
          </p:nvPr>
        </p:nvSpPr>
        <p:spPr/>
        <p:txBody>
          <a:bodyPr/>
          <a:lstStyle/>
          <a:p>
            <a:pPr eaLnBrk="1" hangingPunct="1"/>
            <a:r>
              <a:rPr lang="en-US" altLang="zh-CN" dirty="0"/>
              <a:t>RISC-V Encoding</a:t>
            </a:r>
          </a:p>
        </p:txBody>
      </p:sp>
      <p:sp>
        <p:nvSpPr>
          <p:cNvPr id="55302" name="Rectangle 7"/>
          <p:cNvSpPr>
            <a:spLocks noChangeArrowheads="1"/>
          </p:cNvSpPr>
          <p:nvPr/>
        </p:nvSpPr>
        <p:spPr bwMode="auto">
          <a:xfrm>
            <a:off x="5943600" y="3048000"/>
            <a:ext cx="32004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br>
              <a:rPr lang="en-US" altLang="zh-CN" sz="2000" b="1">
                <a:solidFill>
                  <a:schemeClr val="tx2"/>
                </a:solidFill>
                <a:latin typeface="Verdana" panose="020B0604030504040204" pitchFamily="34" charset="0"/>
              </a:rPr>
            </a:br>
            <a:r>
              <a:rPr lang="en-US" altLang="zh-CN" sz="2000" b="1">
                <a:solidFill>
                  <a:schemeClr val="tx2"/>
                </a:solidFill>
                <a:latin typeface="Verdana" panose="020B0604030504040204" pitchFamily="34" charset="0"/>
              </a:rPr>
              <a:t> </a:t>
            </a:r>
          </a:p>
        </p:txBody>
      </p:sp>
      <p:pic>
        <p:nvPicPr>
          <p:cNvPr id="4" name="Picture 3">
            <a:extLst>
              <a:ext uri="{FF2B5EF4-FFF2-40B4-BE49-F238E27FC236}">
                <a16:creationId xmlns:a16="http://schemas.microsoft.com/office/drawing/2014/main" id="{E99EDA06-AC46-BB4B-92C6-85A7075FC405}"/>
              </a:ext>
            </a:extLst>
          </p:cNvPr>
          <p:cNvPicPr>
            <a:picLocks noChangeAspect="1"/>
          </p:cNvPicPr>
          <p:nvPr/>
        </p:nvPicPr>
        <p:blipFill>
          <a:blip r:embed="rId4"/>
          <a:stretch>
            <a:fillRect/>
          </a:stretch>
        </p:blipFill>
        <p:spPr>
          <a:xfrm>
            <a:off x="0" y="5698214"/>
            <a:ext cx="9144000" cy="1159786"/>
          </a:xfrm>
          <a:prstGeom prst="rect">
            <a:avLst/>
          </a:prstGeom>
        </p:spPr>
      </p:pic>
      <p:sp>
        <p:nvSpPr>
          <p:cNvPr id="7" name="Rectangle 2">
            <a:extLst>
              <a:ext uri="{FF2B5EF4-FFF2-40B4-BE49-F238E27FC236}">
                <a16:creationId xmlns:a16="http://schemas.microsoft.com/office/drawing/2014/main" id="{79A6DB99-B935-4441-B941-9DBAA7E3FC85}"/>
              </a:ext>
            </a:extLst>
          </p:cNvPr>
          <p:cNvSpPr txBox="1">
            <a:spLocks noChangeArrowheads="1"/>
          </p:cNvSpPr>
          <p:nvPr/>
        </p:nvSpPr>
        <p:spPr bwMode="auto">
          <a:xfrm>
            <a:off x="0" y="990600"/>
            <a:ext cx="9448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pitchFamily="2" charset="-122"/>
              </a:defRPr>
            </a:lvl2pPr>
            <a:lvl3pPr algn="ctr" rtl="0" eaLnBrk="0" fontAlgn="base" hangingPunct="0">
              <a:spcBef>
                <a:spcPct val="0"/>
              </a:spcBef>
              <a:spcAft>
                <a:spcPct val="0"/>
              </a:spcAft>
              <a:defRPr sz="4400" b="1">
                <a:solidFill>
                  <a:schemeClr val="tx2"/>
                </a:solidFill>
                <a:latin typeface="Verdana" pitchFamily="34" charset="0"/>
                <a:ea typeface="宋体" pitchFamily="2" charset="-122"/>
              </a:defRPr>
            </a:lvl3pPr>
            <a:lvl4pPr algn="ctr" rtl="0" eaLnBrk="0" fontAlgn="base" hangingPunct="0">
              <a:spcBef>
                <a:spcPct val="0"/>
              </a:spcBef>
              <a:spcAft>
                <a:spcPct val="0"/>
              </a:spcAft>
              <a:defRPr sz="4400" b="1">
                <a:solidFill>
                  <a:schemeClr val="tx2"/>
                </a:solidFill>
                <a:latin typeface="Verdana" pitchFamily="34" charset="0"/>
                <a:ea typeface="宋体" pitchFamily="2" charset="-122"/>
              </a:defRPr>
            </a:lvl4pPr>
            <a:lvl5pPr algn="ctr" rtl="0" eaLnBrk="0" fontAlgn="base" hangingPunct="0">
              <a:spcBef>
                <a:spcPct val="0"/>
              </a:spcBef>
              <a:spcAft>
                <a:spcPct val="0"/>
              </a:spcAft>
              <a:defRPr sz="4400" b="1">
                <a:solidFill>
                  <a:schemeClr val="tx2"/>
                </a:solidFill>
                <a:latin typeface="Verdana" pitchFamily="34" charset="0"/>
                <a:ea typeface="宋体" pitchFamily="2" charset="-122"/>
              </a:defRPr>
            </a:lvl5pPr>
            <a:lvl6pPr marL="457200" algn="ctr" rtl="0" fontAlgn="base">
              <a:spcBef>
                <a:spcPct val="0"/>
              </a:spcBef>
              <a:spcAft>
                <a:spcPct val="0"/>
              </a:spcAft>
              <a:defRPr sz="4400" b="1">
                <a:solidFill>
                  <a:schemeClr val="tx2"/>
                </a:solidFill>
                <a:latin typeface="Verdana" pitchFamily="34" charset="0"/>
                <a:ea typeface="宋体" pitchFamily="2" charset="-122"/>
              </a:defRPr>
            </a:lvl6pPr>
            <a:lvl7pPr marL="914400" algn="ctr" rtl="0" fontAlgn="base">
              <a:spcBef>
                <a:spcPct val="0"/>
              </a:spcBef>
              <a:spcAft>
                <a:spcPct val="0"/>
              </a:spcAft>
              <a:defRPr sz="4400" b="1">
                <a:solidFill>
                  <a:schemeClr val="tx2"/>
                </a:solidFill>
                <a:latin typeface="Verdana" pitchFamily="34" charset="0"/>
                <a:ea typeface="宋体" pitchFamily="2" charset="-122"/>
              </a:defRPr>
            </a:lvl7pPr>
            <a:lvl8pPr marL="1371600" algn="ctr" rtl="0" fontAlgn="base">
              <a:spcBef>
                <a:spcPct val="0"/>
              </a:spcBef>
              <a:spcAft>
                <a:spcPct val="0"/>
              </a:spcAft>
              <a:defRPr sz="4400" b="1">
                <a:solidFill>
                  <a:schemeClr val="tx2"/>
                </a:solidFill>
                <a:latin typeface="Verdana" pitchFamily="34" charset="0"/>
                <a:ea typeface="宋体" pitchFamily="2" charset="-122"/>
              </a:defRPr>
            </a:lvl8pPr>
            <a:lvl9pPr marL="1828800" algn="ctr" rtl="0" fontAlgn="base">
              <a:spcBef>
                <a:spcPct val="0"/>
              </a:spcBef>
              <a:spcAft>
                <a:spcPct val="0"/>
              </a:spcAft>
              <a:defRPr sz="4400" b="1">
                <a:solidFill>
                  <a:schemeClr val="tx2"/>
                </a:solidFill>
                <a:latin typeface="Verdana" pitchFamily="34" charset="0"/>
                <a:ea typeface="宋体" pitchFamily="2" charset="-122"/>
              </a:defRPr>
            </a:lvl9pPr>
          </a:lstStyle>
          <a:p>
            <a:pPr algn="l" eaLnBrk="1" hangingPunct="1"/>
            <a:r>
              <a:rPr lang="en-US" altLang="zh-CN" sz="2400" kern="0" dirty="0">
                <a:solidFill>
                  <a:srgbClr val="00B0F0"/>
                </a:solidFill>
              </a:rPr>
              <a:t>B/J are variations of S/U with slightly different </a:t>
            </a:r>
            <a:r>
              <a:rPr lang="en-US" altLang="zh-CN" sz="2400" kern="0" dirty="0" err="1">
                <a:solidFill>
                  <a:srgbClr val="00B0F0"/>
                </a:solidFill>
              </a:rPr>
              <a:t>imm</a:t>
            </a:r>
            <a:endParaRPr lang="en-US" altLang="zh-CN" sz="2400" kern="0" dirty="0">
              <a:solidFill>
                <a:srgbClr val="00B0F0"/>
              </a:solidFill>
            </a:endParaRPr>
          </a:p>
        </p:txBody>
      </p:sp>
      <p:sp>
        <p:nvSpPr>
          <p:cNvPr id="8" name="Rounded Rectangle 7">
            <a:extLst>
              <a:ext uri="{FF2B5EF4-FFF2-40B4-BE49-F238E27FC236}">
                <a16:creationId xmlns:a16="http://schemas.microsoft.com/office/drawing/2014/main" id="{7435F426-5A66-644D-B2C7-B07F97D6A615}"/>
              </a:ext>
            </a:extLst>
          </p:cNvPr>
          <p:cNvSpPr/>
          <p:nvPr/>
        </p:nvSpPr>
        <p:spPr>
          <a:xfrm>
            <a:off x="14468" y="3388401"/>
            <a:ext cx="2500132" cy="990600"/>
          </a:xfrm>
          <a:prstGeom prst="round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9" name="Rounded Rectangle 8">
            <a:extLst>
              <a:ext uri="{FF2B5EF4-FFF2-40B4-BE49-F238E27FC236}">
                <a16:creationId xmlns:a16="http://schemas.microsoft.com/office/drawing/2014/main" id="{6A4DF94F-C74F-B546-84D7-D0CA6CC123ED}"/>
              </a:ext>
            </a:extLst>
          </p:cNvPr>
          <p:cNvSpPr/>
          <p:nvPr/>
        </p:nvSpPr>
        <p:spPr>
          <a:xfrm>
            <a:off x="14468" y="4608000"/>
            <a:ext cx="5319532" cy="990600"/>
          </a:xfrm>
          <a:prstGeom prst="round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Tree>
    <p:extLst>
      <p:ext uri="{BB962C8B-B14F-4D97-AF65-F5344CB8AC3E}">
        <p14:creationId xmlns:p14="http://schemas.microsoft.com/office/powerpoint/2010/main" val="218354404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4F68D0-6BB1-C94C-AC64-524E5CC4A413}"/>
              </a:ext>
            </a:extLst>
          </p:cNvPr>
          <p:cNvSpPr>
            <a:spLocks noGrp="1"/>
          </p:cNvSpPr>
          <p:nvPr>
            <p:ph type="title"/>
          </p:nvPr>
        </p:nvSpPr>
        <p:spPr/>
        <p:txBody>
          <a:bodyPr/>
          <a:lstStyle/>
          <a:p>
            <a:r>
              <a:rPr lang="en-CN" dirty="0"/>
              <a:t>RISC</a:t>
            </a:r>
            <a:r>
              <a:rPr lang="en-US" altLang="zh-CN" dirty="0"/>
              <a:t>-V</a:t>
            </a:r>
            <a:r>
              <a:rPr lang="zh-CN" altLang="en-US" dirty="0"/>
              <a:t> </a:t>
            </a:r>
            <a:r>
              <a:rPr lang="en-US" altLang="zh-CN" dirty="0"/>
              <a:t>Fields</a:t>
            </a:r>
            <a:endParaRPr lang="en-CN" dirty="0"/>
          </a:p>
        </p:txBody>
      </p:sp>
      <p:pic>
        <p:nvPicPr>
          <p:cNvPr id="4" name="Picture 3">
            <a:extLst>
              <a:ext uri="{FF2B5EF4-FFF2-40B4-BE49-F238E27FC236}">
                <a16:creationId xmlns:a16="http://schemas.microsoft.com/office/drawing/2014/main" id="{23958B6E-3585-8F4B-B663-48849E874F68}"/>
              </a:ext>
            </a:extLst>
          </p:cNvPr>
          <p:cNvPicPr>
            <a:picLocks noChangeAspect="1"/>
          </p:cNvPicPr>
          <p:nvPr/>
        </p:nvPicPr>
        <p:blipFill>
          <a:blip r:embed="rId3"/>
          <a:stretch>
            <a:fillRect/>
          </a:stretch>
        </p:blipFill>
        <p:spPr>
          <a:xfrm>
            <a:off x="0" y="1600200"/>
            <a:ext cx="9144000" cy="3127202"/>
          </a:xfrm>
          <a:prstGeom prst="rect">
            <a:avLst/>
          </a:prstGeom>
        </p:spPr>
      </p:pic>
      <p:sp>
        <p:nvSpPr>
          <p:cNvPr id="5" name="Rectangle 2">
            <a:extLst>
              <a:ext uri="{FF2B5EF4-FFF2-40B4-BE49-F238E27FC236}">
                <a16:creationId xmlns:a16="http://schemas.microsoft.com/office/drawing/2014/main" id="{A48388B5-4470-BD4F-877C-EF03CF19D6E1}"/>
              </a:ext>
            </a:extLst>
          </p:cNvPr>
          <p:cNvSpPr txBox="1">
            <a:spLocks noChangeArrowheads="1"/>
          </p:cNvSpPr>
          <p:nvPr/>
        </p:nvSpPr>
        <p:spPr bwMode="auto">
          <a:xfrm>
            <a:off x="489600" y="1398347"/>
            <a:ext cx="24384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pitchFamily="2" charset="-122"/>
              </a:defRPr>
            </a:lvl2pPr>
            <a:lvl3pPr algn="ctr" rtl="0" eaLnBrk="0" fontAlgn="base" hangingPunct="0">
              <a:spcBef>
                <a:spcPct val="0"/>
              </a:spcBef>
              <a:spcAft>
                <a:spcPct val="0"/>
              </a:spcAft>
              <a:defRPr sz="4400" b="1">
                <a:solidFill>
                  <a:schemeClr val="tx2"/>
                </a:solidFill>
                <a:latin typeface="Verdana" pitchFamily="34" charset="0"/>
                <a:ea typeface="宋体" pitchFamily="2" charset="-122"/>
              </a:defRPr>
            </a:lvl3pPr>
            <a:lvl4pPr algn="ctr" rtl="0" eaLnBrk="0" fontAlgn="base" hangingPunct="0">
              <a:spcBef>
                <a:spcPct val="0"/>
              </a:spcBef>
              <a:spcAft>
                <a:spcPct val="0"/>
              </a:spcAft>
              <a:defRPr sz="4400" b="1">
                <a:solidFill>
                  <a:schemeClr val="tx2"/>
                </a:solidFill>
                <a:latin typeface="Verdana" pitchFamily="34" charset="0"/>
                <a:ea typeface="宋体" pitchFamily="2" charset="-122"/>
              </a:defRPr>
            </a:lvl4pPr>
            <a:lvl5pPr algn="ctr" rtl="0" eaLnBrk="0" fontAlgn="base" hangingPunct="0">
              <a:spcBef>
                <a:spcPct val="0"/>
              </a:spcBef>
              <a:spcAft>
                <a:spcPct val="0"/>
              </a:spcAft>
              <a:defRPr sz="4400" b="1">
                <a:solidFill>
                  <a:schemeClr val="tx2"/>
                </a:solidFill>
                <a:latin typeface="Verdana" pitchFamily="34" charset="0"/>
                <a:ea typeface="宋体" pitchFamily="2" charset="-122"/>
              </a:defRPr>
            </a:lvl5pPr>
            <a:lvl6pPr marL="457200" algn="ctr" rtl="0" fontAlgn="base">
              <a:spcBef>
                <a:spcPct val="0"/>
              </a:spcBef>
              <a:spcAft>
                <a:spcPct val="0"/>
              </a:spcAft>
              <a:defRPr sz="4400" b="1">
                <a:solidFill>
                  <a:schemeClr val="tx2"/>
                </a:solidFill>
                <a:latin typeface="Verdana" pitchFamily="34" charset="0"/>
                <a:ea typeface="宋体" pitchFamily="2" charset="-122"/>
              </a:defRPr>
            </a:lvl6pPr>
            <a:lvl7pPr marL="914400" algn="ctr" rtl="0" fontAlgn="base">
              <a:spcBef>
                <a:spcPct val="0"/>
              </a:spcBef>
              <a:spcAft>
                <a:spcPct val="0"/>
              </a:spcAft>
              <a:defRPr sz="4400" b="1">
                <a:solidFill>
                  <a:schemeClr val="tx2"/>
                </a:solidFill>
                <a:latin typeface="Verdana" pitchFamily="34" charset="0"/>
                <a:ea typeface="宋体" pitchFamily="2" charset="-122"/>
              </a:defRPr>
            </a:lvl7pPr>
            <a:lvl8pPr marL="1371600" algn="ctr" rtl="0" fontAlgn="base">
              <a:spcBef>
                <a:spcPct val="0"/>
              </a:spcBef>
              <a:spcAft>
                <a:spcPct val="0"/>
              </a:spcAft>
              <a:defRPr sz="4400" b="1">
                <a:solidFill>
                  <a:schemeClr val="tx2"/>
                </a:solidFill>
                <a:latin typeface="Verdana" pitchFamily="34" charset="0"/>
                <a:ea typeface="宋体" pitchFamily="2" charset="-122"/>
              </a:defRPr>
            </a:lvl8pPr>
            <a:lvl9pPr marL="1828800" algn="ctr" rtl="0" fontAlgn="base">
              <a:spcBef>
                <a:spcPct val="0"/>
              </a:spcBef>
              <a:spcAft>
                <a:spcPct val="0"/>
              </a:spcAft>
              <a:defRPr sz="4400" b="1">
                <a:solidFill>
                  <a:schemeClr val="tx2"/>
                </a:solidFill>
                <a:latin typeface="Verdana" pitchFamily="34" charset="0"/>
                <a:ea typeface="宋体" pitchFamily="2" charset="-122"/>
              </a:defRPr>
            </a:lvl9pPr>
          </a:lstStyle>
          <a:p>
            <a:pPr eaLnBrk="1" hangingPunct="1"/>
            <a:r>
              <a:rPr lang="en-US" altLang="zh-CN" sz="2000" kern="0" dirty="0">
                <a:solidFill>
                  <a:srgbClr val="00B0F0"/>
                </a:solidFill>
              </a:rPr>
              <a:t>opcode</a:t>
            </a:r>
          </a:p>
        </p:txBody>
      </p:sp>
    </p:spTree>
    <p:extLst>
      <p:ext uri="{BB962C8B-B14F-4D97-AF65-F5344CB8AC3E}">
        <p14:creationId xmlns:p14="http://schemas.microsoft.com/office/powerpoint/2010/main" val="399943959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E7704D4-A894-4748-A764-03777DF54D7F}"/>
              </a:ext>
            </a:extLst>
          </p:cNvPr>
          <p:cNvPicPr>
            <a:picLocks noChangeAspect="1"/>
          </p:cNvPicPr>
          <p:nvPr/>
        </p:nvPicPr>
        <p:blipFill>
          <a:blip r:embed="rId3"/>
          <a:stretch>
            <a:fillRect/>
          </a:stretch>
        </p:blipFill>
        <p:spPr>
          <a:xfrm>
            <a:off x="0" y="1597306"/>
            <a:ext cx="9144000" cy="5237825"/>
          </a:xfrm>
          <a:prstGeom prst="rect">
            <a:avLst/>
          </a:prstGeom>
        </p:spPr>
      </p:pic>
      <p:sp>
        <p:nvSpPr>
          <p:cNvPr id="2" name="Title 1">
            <a:extLst>
              <a:ext uri="{FF2B5EF4-FFF2-40B4-BE49-F238E27FC236}">
                <a16:creationId xmlns:a16="http://schemas.microsoft.com/office/drawing/2014/main" id="{2C2A39E8-D329-E94D-A8CB-38EECAEF315B}"/>
              </a:ext>
            </a:extLst>
          </p:cNvPr>
          <p:cNvSpPr>
            <a:spLocks noGrp="1"/>
          </p:cNvSpPr>
          <p:nvPr>
            <p:ph type="title"/>
          </p:nvPr>
        </p:nvSpPr>
        <p:spPr/>
        <p:txBody>
          <a:bodyPr/>
          <a:lstStyle/>
          <a:p>
            <a:r>
              <a:rPr lang="en-US" dirty="0"/>
              <a:t>Data Transfer</a:t>
            </a:r>
            <a:endParaRPr lang="en-CN" dirty="0"/>
          </a:p>
        </p:txBody>
      </p:sp>
    </p:spTree>
    <p:extLst>
      <p:ext uri="{BB962C8B-B14F-4D97-AF65-F5344CB8AC3E}">
        <p14:creationId xmlns:p14="http://schemas.microsoft.com/office/powerpoint/2010/main" val="281637198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2A39E8-D329-E94D-A8CB-38EECAEF315B}"/>
              </a:ext>
            </a:extLst>
          </p:cNvPr>
          <p:cNvSpPr>
            <a:spLocks noGrp="1"/>
          </p:cNvSpPr>
          <p:nvPr>
            <p:ph type="title"/>
          </p:nvPr>
        </p:nvSpPr>
        <p:spPr/>
        <p:txBody>
          <a:bodyPr/>
          <a:lstStyle/>
          <a:p>
            <a:r>
              <a:rPr lang="en-US" dirty="0"/>
              <a:t>ALU</a:t>
            </a:r>
            <a:endParaRPr lang="en-CN" dirty="0"/>
          </a:p>
        </p:txBody>
      </p:sp>
      <p:pic>
        <p:nvPicPr>
          <p:cNvPr id="5" name="Picture 4">
            <a:extLst>
              <a:ext uri="{FF2B5EF4-FFF2-40B4-BE49-F238E27FC236}">
                <a16:creationId xmlns:a16="http://schemas.microsoft.com/office/drawing/2014/main" id="{0016723B-1787-E64E-AEE1-606D6C33107C}"/>
              </a:ext>
            </a:extLst>
          </p:cNvPr>
          <p:cNvPicPr>
            <a:picLocks noChangeAspect="1"/>
          </p:cNvPicPr>
          <p:nvPr/>
        </p:nvPicPr>
        <p:blipFill>
          <a:blip r:embed="rId3"/>
          <a:stretch>
            <a:fillRect/>
          </a:stretch>
        </p:blipFill>
        <p:spPr>
          <a:xfrm>
            <a:off x="0" y="1597306"/>
            <a:ext cx="9144000" cy="3711388"/>
          </a:xfrm>
          <a:prstGeom prst="rect">
            <a:avLst/>
          </a:prstGeom>
        </p:spPr>
      </p:pic>
    </p:spTree>
    <p:extLst>
      <p:ext uri="{BB962C8B-B14F-4D97-AF65-F5344CB8AC3E}">
        <p14:creationId xmlns:p14="http://schemas.microsoft.com/office/powerpoint/2010/main" val="4011384063"/>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2A39E8-D329-E94D-A8CB-38EECAEF315B}"/>
              </a:ext>
            </a:extLst>
          </p:cNvPr>
          <p:cNvSpPr>
            <a:spLocks noGrp="1"/>
          </p:cNvSpPr>
          <p:nvPr>
            <p:ph type="title"/>
          </p:nvPr>
        </p:nvSpPr>
        <p:spPr/>
        <p:txBody>
          <a:bodyPr/>
          <a:lstStyle/>
          <a:p>
            <a:r>
              <a:rPr lang="en-US" dirty="0"/>
              <a:t>Control Flow</a:t>
            </a:r>
            <a:endParaRPr lang="en-CN" dirty="0"/>
          </a:p>
        </p:txBody>
      </p:sp>
      <p:pic>
        <p:nvPicPr>
          <p:cNvPr id="3" name="Picture 2">
            <a:extLst>
              <a:ext uri="{FF2B5EF4-FFF2-40B4-BE49-F238E27FC236}">
                <a16:creationId xmlns:a16="http://schemas.microsoft.com/office/drawing/2014/main" id="{AB89C369-95CC-5243-8E51-15C85EE4FAAD}"/>
              </a:ext>
            </a:extLst>
          </p:cNvPr>
          <p:cNvPicPr>
            <a:picLocks noChangeAspect="1"/>
          </p:cNvPicPr>
          <p:nvPr/>
        </p:nvPicPr>
        <p:blipFill>
          <a:blip r:embed="rId3"/>
          <a:stretch>
            <a:fillRect/>
          </a:stretch>
        </p:blipFill>
        <p:spPr>
          <a:xfrm>
            <a:off x="0" y="1598271"/>
            <a:ext cx="9144000" cy="1656166"/>
          </a:xfrm>
          <a:prstGeom prst="rect">
            <a:avLst/>
          </a:prstGeom>
        </p:spPr>
      </p:pic>
      <p:sp>
        <p:nvSpPr>
          <p:cNvPr id="6" name="Content Placeholder 2">
            <a:extLst>
              <a:ext uri="{FF2B5EF4-FFF2-40B4-BE49-F238E27FC236}">
                <a16:creationId xmlns:a16="http://schemas.microsoft.com/office/drawing/2014/main" id="{653CF560-D862-3648-9E56-35E446DFFD4B}"/>
              </a:ext>
            </a:extLst>
          </p:cNvPr>
          <p:cNvSpPr>
            <a:spLocks noGrp="1"/>
          </p:cNvSpPr>
          <p:nvPr>
            <p:ph idx="1"/>
          </p:nvPr>
        </p:nvSpPr>
        <p:spPr>
          <a:xfrm>
            <a:off x="457200" y="3505200"/>
            <a:ext cx="8686800" cy="3352800"/>
          </a:xfrm>
        </p:spPr>
        <p:txBody>
          <a:bodyPr/>
          <a:lstStyle/>
          <a:p>
            <a:r>
              <a:rPr lang="en-US" dirty="0"/>
              <a:t>J</a:t>
            </a:r>
            <a:r>
              <a:rPr lang="en-CN" dirty="0"/>
              <a:t>ump</a:t>
            </a:r>
          </a:p>
          <a:p>
            <a:r>
              <a:rPr lang="en-US" dirty="0"/>
              <a:t>B</a:t>
            </a:r>
            <a:r>
              <a:rPr lang="en-CN" dirty="0"/>
              <a:t>ranch</a:t>
            </a:r>
          </a:p>
        </p:txBody>
      </p:sp>
    </p:spTree>
    <p:extLst>
      <p:ext uri="{BB962C8B-B14F-4D97-AF65-F5344CB8AC3E}">
        <p14:creationId xmlns:p14="http://schemas.microsoft.com/office/powerpoint/2010/main" val="377245710"/>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2A39E8-D329-E94D-A8CB-38EECAEF315B}"/>
              </a:ext>
            </a:extLst>
          </p:cNvPr>
          <p:cNvSpPr>
            <a:spLocks noGrp="1"/>
          </p:cNvSpPr>
          <p:nvPr>
            <p:ph type="title"/>
          </p:nvPr>
        </p:nvSpPr>
        <p:spPr/>
        <p:txBody>
          <a:bodyPr/>
          <a:lstStyle/>
          <a:p>
            <a:r>
              <a:rPr lang="en-US" dirty="0"/>
              <a:t>Control Flow</a:t>
            </a:r>
            <a:endParaRPr lang="en-CN" dirty="0"/>
          </a:p>
        </p:txBody>
      </p:sp>
      <p:pic>
        <p:nvPicPr>
          <p:cNvPr id="3" name="Picture 2">
            <a:extLst>
              <a:ext uri="{FF2B5EF4-FFF2-40B4-BE49-F238E27FC236}">
                <a16:creationId xmlns:a16="http://schemas.microsoft.com/office/drawing/2014/main" id="{AB89C369-95CC-5243-8E51-15C85EE4FAAD}"/>
              </a:ext>
            </a:extLst>
          </p:cNvPr>
          <p:cNvPicPr>
            <a:picLocks noChangeAspect="1"/>
          </p:cNvPicPr>
          <p:nvPr/>
        </p:nvPicPr>
        <p:blipFill>
          <a:blip r:embed="rId3"/>
          <a:stretch>
            <a:fillRect/>
          </a:stretch>
        </p:blipFill>
        <p:spPr>
          <a:xfrm>
            <a:off x="0" y="1598271"/>
            <a:ext cx="9144000" cy="1656166"/>
          </a:xfrm>
          <a:prstGeom prst="rect">
            <a:avLst/>
          </a:prstGeom>
        </p:spPr>
      </p:pic>
      <p:sp>
        <p:nvSpPr>
          <p:cNvPr id="6" name="Content Placeholder 2">
            <a:extLst>
              <a:ext uri="{FF2B5EF4-FFF2-40B4-BE49-F238E27FC236}">
                <a16:creationId xmlns:a16="http://schemas.microsoft.com/office/drawing/2014/main" id="{653CF560-D862-3648-9E56-35E446DFFD4B}"/>
              </a:ext>
            </a:extLst>
          </p:cNvPr>
          <p:cNvSpPr>
            <a:spLocks noGrp="1"/>
          </p:cNvSpPr>
          <p:nvPr>
            <p:ph idx="1"/>
          </p:nvPr>
        </p:nvSpPr>
        <p:spPr>
          <a:xfrm>
            <a:off x="457200" y="3505200"/>
            <a:ext cx="8686800" cy="3352800"/>
          </a:xfrm>
        </p:spPr>
        <p:txBody>
          <a:bodyPr/>
          <a:lstStyle/>
          <a:p>
            <a:pPr eaLnBrk="1" hangingPunct="1"/>
            <a:r>
              <a:rPr lang="en-US" altLang="zh-CN" dirty="0">
                <a:solidFill>
                  <a:srgbClr val="00B0F0"/>
                </a:solidFill>
              </a:rPr>
              <a:t>Jump</a:t>
            </a:r>
          </a:p>
          <a:p>
            <a:pPr eaLnBrk="1" hangingPunct="1">
              <a:buFontTx/>
              <a:buNone/>
            </a:pPr>
            <a:r>
              <a:rPr lang="en-US" altLang="zh-CN" dirty="0"/>
              <a:t>	unconditional transfers</a:t>
            </a:r>
          </a:p>
          <a:p>
            <a:pPr eaLnBrk="1" hangingPunct="1">
              <a:buFontTx/>
              <a:buNone/>
            </a:pPr>
            <a:r>
              <a:rPr lang="en-US" altLang="zh-CN" dirty="0"/>
              <a:t>	store the link (i.e., address of the instruction sequentially following the jump instruction) in destination register</a:t>
            </a:r>
          </a:p>
          <a:p>
            <a:pPr eaLnBrk="1" hangingPunct="1">
              <a:buFontTx/>
              <a:buNone/>
            </a:pPr>
            <a:r>
              <a:rPr lang="en-US" altLang="zh-CN" dirty="0"/>
              <a:t>	</a:t>
            </a:r>
            <a:endParaRPr lang="en-CN" dirty="0"/>
          </a:p>
        </p:txBody>
      </p:sp>
      <p:sp>
        <p:nvSpPr>
          <p:cNvPr id="5" name="Rounded Rectangle 4">
            <a:extLst>
              <a:ext uri="{FF2B5EF4-FFF2-40B4-BE49-F238E27FC236}">
                <a16:creationId xmlns:a16="http://schemas.microsoft.com/office/drawing/2014/main" id="{B9A26558-71AD-6149-AE2A-6E8DC1EE01EB}"/>
              </a:ext>
            </a:extLst>
          </p:cNvPr>
          <p:cNvSpPr/>
          <p:nvPr/>
        </p:nvSpPr>
        <p:spPr>
          <a:xfrm>
            <a:off x="-966" y="1931054"/>
            <a:ext cx="4039565" cy="735946"/>
          </a:xfrm>
          <a:prstGeom prst="round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Tree>
    <p:extLst>
      <p:ext uri="{BB962C8B-B14F-4D97-AF65-F5344CB8AC3E}">
        <p14:creationId xmlns:p14="http://schemas.microsoft.com/office/powerpoint/2010/main" val="37689642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a:extLst>
              <a:ext uri="{FF2B5EF4-FFF2-40B4-BE49-F238E27FC236}">
                <a16:creationId xmlns:a16="http://schemas.microsoft.com/office/drawing/2014/main" id="{65AB5177-388E-BB49-962D-304611875D03}"/>
              </a:ext>
            </a:extLst>
          </p:cNvPr>
          <p:cNvSpPr>
            <a:spLocks noGrp="1" noChangeArrowheads="1"/>
          </p:cNvSpPr>
          <p:nvPr>
            <p:ph type="title"/>
          </p:nvPr>
        </p:nvSpPr>
        <p:spPr/>
        <p:txBody>
          <a:bodyPr/>
          <a:lstStyle/>
          <a:p>
            <a:pPr eaLnBrk="1" hangingPunct="1"/>
            <a:r>
              <a:rPr lang="en-US" altLang="zh-CN"/>
              <a:t>temporary storage</a:t>
            </a:r>
          </a:p>
        </p:txBody>
      </p:sp>
      <p:pic>
        <p:nvPicPr>
          <p:cNvPr id="22530" name="Picture 4" descr="memhierachy">
            <a:extLst>
              <a:ext uri="{FF2B5EF4-FFF2-40B4-BE49-F238E27FC236}">
                <a16:creationId xmlns:a16="http://schemas.microsoft.com/office/drawing/2014/main" id="{FD3AA991-9808-714A-A04A-EF2C2013DE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798638"/>
            <a:ext cx="9144000" cy="3273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5">
            <a:extLst>
              <a:ext uri="{FF2B5EF4-FFF2-40B4-BE49-F238E27FC236}">
                <a16:creationId xmlns:a16="http://schemas.microsoft.com/office/drawing/2014/main" id="{044D4544-C86C-EF4B-B662-FC284818F889}"/>
              </a:ext>
            </a:extLst>
          </p:cNvPr>
          <p:cNvSpPr/>
          <p:nvPr/>
        </p:nvSpPr>
        <p:spPr>
          <a:xfrm>
            <a:off x="2133600" y="1600200"/>
            <a:ext cx="2286000" cy="3429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5" name="矩形 4">
            <a:extLst>
              <a:ext uri="{FF2B5EF4-FFF2-40B4-BE49-F238E27FC236}">
                <a16:creationId xmlns:a16="http://schemas.microsoft.com/office/drawing/2014/main" id="{2C9D37E2-865D-0D41-8BFA-1B5A714A526A}"/>
              </a:ext>
            </a:extLst>
          </p:cNvPr>
          <p:cNvSpPr/>
          <p:nvPr/>
        </p:nvSpPr>
        <p:spPr>
          <a:xfrm>
            <a:off x="6096000" y="1371600"/>
            <a:ext cx="3048000" cy="3657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cxnSp>
        <p:nvCxnSpPr>
          <p:cNvPr id="8" name="直接箭头连接符 7">
            <a:extLst>
              <a:ext uri="{FF2B5EF4-FFF2-40B4-BE49-F238E27FC236}">
                <a16:creationId xmlns:a16="http://schemas.microsoft.com/office/drawing/2014/main" id="{6024D898-FF27-A643-8710-AB567B74F5FA}"/>
              </a:ext>
            </a:extLst>
          </p:cNvPr>
          <p:cNvCxnSpPr/>
          <p:nvPr/>
        </p:nvCxnSpPr>
        <p:spPr>
          <a:xfrm>
            <a:off x="2057400" y="2743200"/>
            <a:ext cx="2362200" cy="1588"/>
          </a:xfrm>
          <a:prstGeom prst="straightConnector1">
            <a:avLst/>
          </a:prstGeom>
          <a:ln w="76200">
            <a:solidFill>
              <a:schemeClr val="tx2"/>
            </a:solidFill>
            <a:tailEnd type="arrow"/>
          </a:ln>
        </p:spPr>
        <p:style>
          <a:lnRef idx="1">
            <a:schemeClr val="accent1"/>
          </a:lnRef>
          <a:fillRef idx="0">
            <a:schemeClr val="accent1"/>
          </a:fillRef>
          <a:effectRef idx="0">
            <a:schemeClr val="accent1"/>
          </a:effectRef>
          <a:fontRef idx="minor">
            <a:schemeClr val="tx1"/>
          </a:fontRef>
        </p:style>
      </p:cxnSp>
      <p:sp>
        <p:nvSpPr>
          <p:cNvPr id="7" name="矩形 6">
            <a:extLst>
              <a:ext uri="{FF2B5EF4-FFF2-40B4-BE49-F238E27FC236}">
                <a16:creationId xmlns:a16="http://schemas.microsoft.com/office/drawing/2014/main" id="{20DEACFB-BE4F-6643-A0BC-E71743AB4F8B}"/>
              </a:ext>
            </a:extLst>
          </p:cNvPr>
          <p:cNvSpPr/>
          <p:nvPr/>
        </p:nvSpPr>
        <p:spPr>
          <a:xfrm>
            <a:off x="0" y="4800600"/>
            <a:ext cx="1676400" cy="381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9" name="矩形 8">
            <a:extLst>
              <a:ext uri="{FF2B5EF4-FFF2-40B4-BE49-F238E27FC236}">
                <a16:creationId xmlns:a16="http://schemas.microsoft.com/office/drawing/2014/main" id="{AEB19DE4-AB9D-164D-8CF1-DFE57126BA96}"/>
              </a:ext>
            </a:extLst>
          </p:cNvPr>
          <p:cNvSpPr/>
          <p:nvPr/>
        </p:nvSpPr>
        <p:spPr>
          <a:xfrm>
            <a:off x="4191000" y="4800600"/>
            <a:ext cx="1676400" cy="381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2A39E8-D329-E94D-A8CB-38EECAEF315B}"/>
              </a:ext>
            </a:extLst>
          </p:cNvPr>
          <p:cNvSpPr>
            <a:spLocks noGrp="1"/>
          </p:cNvSpPr>
          <p:nvPr>
            <p:ph type="title"/>
          </p:nvPr>
        </p:nvSpPr>
        <p:spPr/>
        <p:txBody>
          <a:bodyPr/>
          <a:lstStyle/>
          <a:p>
            <a:r>
              <a:rPr lang="en-US" dirty="0"/>
              <a:t>Control Flow</a:t>
            </a:r>
            <a:endParaRPr lang="en-CN" dirty="0"/>
          </a:p>
        </p:txBody>
      </p:sp>
      <p:pic>
        <p:nvPicPr>
          <p:cNvPr id="3" name="Picture 2">
            <a:extLst>
              <a:ext uri="{FF2B5EF4-FFF2-40B4-BE49-F238E27FC236}">
                <a16:creationId xmlns:a16="http://schemas.microsoft.com/office/drawing/2014/main" id="{AB89C369-95CC-5243-8E51-15C85EE4FAAD}"/>
              </a:ext>
            </a:extLst>
          </p:cNvPr>
          <p:cNvPicPr>
            <a:picLocks noChangeAspect="1"/>
          </p:cNvPicPr>
          <p:nvPr/>
        </p:nvPicPr>
        <p:blipFill>
          <a:blip r:embed="rId3"/>
          <a:stretch>
            <a:fillRect/>
          </a:stretch>
        </p:blipFill>
        <p:spPr>
          <a:xfrm>
            <a:off x="0" y="1598271"/>
            <a:ext cx="9144000" cy="1656166"/>
          </a:xfrm>
          <a:prstGeom prst="rect">
            <a:avLst/>
          </a:prstGeom>
        </p:spPr>
      </p:pic>
      <p:sp>
        <p:nvSpPr>
          <p:cNvPr id="6" name="Content Placeholder 2">
            <a:extLst>
              <a:ext uri="{FF2B5EF4-FFF2-40B4-BE49-F238E27FC236}">
                <a16:creationId xmlns:a16="http://schemas.microsoft.com/office/drawing/2014/main" id="{653CF560-D862-3648-9E56-35E446DFFD4B}"/>
              </a:ext>
            </a:extLst>
          </p:cNvPr>
          <p:cNvSpPr>
            <a:spLocks noGrp="1"/>
          </p:cNvSpPr>
          <p:nvPr>
            <p:ph idx="1"/>
          </p:nvPr>
        </p:nvSpPr>
        <p:spPr>
          <a:xfrm>
            <a:off x="457200" y="3505200"/>
            <a:ext cx="8686800" cy="3352800"/>
          </a:xfrm>
        </p:spPr>
        <p:txBody>
          <a:bodyPr/>
          <a:lstStyle/>
          <a:p>
            <a:pPr eaLnBrk="1" hangingPunct="1"/>
            <a:r>
              <a:rPr lang="en-US" altLang="zh-CN" dirty="0">
                <a:solidFill>
                  <a:srgbClr val="00B0F0"/>
                </a:solidFill>
              </a:rPr>
              <a:t>Branch</a:t>
            </a:r>
          </a:p>
          <a:p>
            <a:pPr eaLnBrk="1" hangingPunct="1">
              <a:buFontTx/>
              <a:buNone/>
            </a:pPr>
            <a:r>
              <a:rPr lang="en-US" altLang="zh-CN" dirty="0"/>
              <a:t>	conditional</a:t>
            </a:r>
          </a:p>
          <a:p>
            <a:pPr eaLnBrk="1" hangingPunct="1">
              <a:buFontTx/>
              <a:buNone/>
            </a:pPr>
            <a:r>
              <a:rPr lang="en-US" altLang="zh-CN" dirty="0"/>
              <a:t>	shift-left a</a:t>
            </a:r>
            <a:r>
              <a:rPr lang="zh-CN" altLang="en-US" dirty="0"/>
              <a:t> </a:t>
            </a:r>
            <a:r>
              <a:rPr lang="en-US" altLang="zh-CN" dirty="0"/>
              <a:t>12-bit signed offset by one place to get 16-bit alignment </a:t>
            </a:r>
          </a:p>
          <a:p>
            <a:pPr eaLnBrk="1" hangingPunct="1">
              <a:buFontTx/>
              <a:buNone/>
            </a:pPr>
            <a:r>
              <a:rPr lang="en-US" altLang="zh-CN" dirty="0"/>
              <a:t>	</a:t>
            </a:r>
            <a:endParaRPr lang="en-CN" dirty="0"/>
          </a:p>
        </p:txBody>
      </p:sp>
      <p:sp>
        <p:nvSpPr>
          <p:cNvPr id="5" name="Rounded Rectangle 4">
            <a:extLst>
              <a:ext uri="{FF2B5EF4-FFF2-40B4-BE49-F238E27FC236}">
                <a16:creationId xmlns:a16="http://schemas.microsoft.com/office/drawing/2014/main" id="{B9A26558-71AD-6149-AE2A-6E8DC1EE01EB}"/>
              </a:ext>
            </a:extLst>
          </p:cNvPr>
          <p:cNvSpPr/>
          <p:nvPr/>
        </p:nvSpPr>
        <p:spPr>
          <a:xfrm>
            <a:off x="-966" y="2534888"/>
            <a:ext cx="4039565" cy="735946"/>
          </a:xfrm>
          <a:prstGeom prst="round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Tree>
    <p:extLst>
      <p:ext uri="{BB962C8B-B14F-4D97-AF65-F5344CB8AC3E}">
        <p14:creationId xmlns:p14="http://schemas.microsoft.com/office/powerpoint/2010/main" val="3614023986"/>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ChangeArrowheads="1"/>
          </p:cNvSpPr>
          <p:nvPr/>
        </p:nvSpPr>
        <p:spPr bwMode="auto">
          <a:xfrm>
            <a:off x="0" y="259080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4000" b="1" dirty="0">
                <a:solidFill>
                  <a:schemeClr val="tx2"/>
                </a:solidFill>
                <a:latin typeface="Verdana" panose="020B0604030504040204" pitchFamily="34" charset="0"/>
              </a:rPr>
              <a:t>How to implement an ISA?</a:t>
            </a:r>
          </a:p>
        </p:txBody>
      </p:sp>
    </p:spTree>
    <p:extLst>
      <p:ext uri="{BB962C8B-B14F-4D97-AF65-F5344CB8AC3E}">
        <p14:creationId xmlns:p14="http://schemas.microsoft.com/office/powerpoint/2010/main" val="1247925908"/>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ChangeArrowheads="1"/>
          </p:cNvSpPr>
          <p:nvPr/>
        </p:nvSpPr>
        <p:spPr bwMode="auto">
          <a:xfrm>
            <a:off x="0" y="259080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4000" b="1" dirty="0">
                <a:solidFill>
                  <a:schemeClr val="tx2"/>
                </a:solidFill>
                <a:latin typeface="Verdana" panose="020B0604030504040204" pitchFamily="34" charset="0"/>
              </a:rPr>
              <a:t>How to implement a computer?</a:t>
            </a:r>
          </a:p>
        </p:txBody>
      </p:sp>
    </p:spTree>
    <p:extLst>
      <p:ext uri="{BB962C8B-B14F-4D97-AF65-F5344CB8AC3E}">
        <p14:creationId xmlns:p14="http://schemas.microsoft.com/office/powerpoint/2010/main" val="2611308098"/>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ChangeArrowheads="1"/>
          </p:cNvSpPr>
          <p:nvPr/>
        </p:nvSpPr>
        <p:spPr bwMode="auto">
          <a:xfrm>
            <a:off x="0" y="259080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4000" b="1" dirty="0">
                <a:solidFill>
                  <a:schemeClr val="tx2"/>
                </a:solidFill>
                <a:latin typeface="Verdana" panose="020B0604030504040204" pitchFamily="34" charset="0"/>
              </a:rPr>
              <a:t>How to implement a computer?</a:t>
            </a:r>
          </a:p>
        </p:txBody>
      </p:sp>
      <p:sp>
        <p:nvSpPr>
          <p:cNvPr id="3" name="Rectangle 4">
            <a:extLst>
              <a:ext uri="{FF2B5EF4-FFF2-40B4-BE49-F238E27FC236}">
                <a16:creationId xmlns:a16="http://schemas.microsoft.com/office/drawing/2014/main" id="{484D82C6-1CCD-A44C-8087-AE590096617E}"/>
              </a:ext>
            </a:extLst>
          </p:cNvPr>
          <p:cNvSpPr>
            <a:spLocks noChangeArrowheads="1"/>
          </p:cNvSpPr>
          <p:nvPr/>
        </p:nvSpPr>
        <p:spPr bwMode="auto">
          <a:xfrm>
            <a:off x="1219200" y="3429000"/>
            <a:ext cx="36576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3200" b="1" dirty="0">
                <a:solidFill>
                  <a:schemeClr val="tx2"/>
                </a:solidFill>
                <a:latin typeface="Verdana" panose="020B0604030504040204" pitchFamily="34" charset="0"/>
              </a:rPr>
              <a:t>Organization</a:t>
            </a:r>
          </a:p>
        </p:txBody>
      </p:sp>
      <p:sp>
        <p:nvSpPr>
          <p:cNvPr id="4" name="Rectangle 11">
            <a:extLst>
              <a:ext uri="{FF2B5EF4-FFF2-40B4-BE49-F238E27FC236}">
                <a16:creationId xmlns:a16="http://schemas.microsoft.com/office/drawing/2014/main" id="{8CBBCF57-D996-8448-8EF1-9D59DF14EC9E}"/>
              </a:ext>
            </a:extLst>
          </p:cNvPr>
          <p:cNvSpPr>
            <a:spLocks noChangeArrowheads="1"/>
          </p:cNvSpPr>
          <p:nvPr/>
        </p:nvSpPr>
        <p:spPr bwMode="auto">
          <a:xfrm>
            <a:off x="1600200" y="4038600"/>
            <a:ext cx="2971800" cy="281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spcBef>
                <a:spcPct val="20000"/>
              </a:spcBef>
            </a:pPr>
            <a:r>
              <a:rPr lang="en-US" altLang="zh-CN" sz="2000" b="1" dirty="0">
                <a:latin typeface="Verdana" panose="020B0604030504040204" pitchFamily="34" charset="0"/>
              </a:rPr>
              <a:t>/microarchitecture</a:t>
            </a:r>
          </a:p>
          <a:p>
            <a:pPr algn="r" eaLnBrk="1" hangingPunct="1">
              <a:spcBef>
                <a:spcPct val="20000"/>
              </a:spcBef>
            </a:pPr>
            <a:r>
              <a:rPr lang="en-US" altLang="zh-CN" sz="2000" dirty="0">
                <a:latin typeface="Verdana" panose="020B0604030504040204" pitchFamily="34" charset="0"/>
              </a:rPr>
              <a:t>high-level aspects</a:t>
            </a:r>
          </a:p>
          <a:p>
            <a:pPr algn="r" eaLnBrk="1" hangingPunct="1">
              <a:spcBef>
                <a:spcPct val="20000"/>
              </a:spcBef>
            </a:pPr>
            <a:r>
              <a:rPr lang="en-US" altLang="zh-CN" sz="2000" dirty="0">
                <a:latin typeface="Verdana" panose="020B0604030504040204" pitchFamily="34" charset="0"/>
              </a:rPr>
              <a:t>of computer design:</a:t>
            </a:r>
          </a:p>
          <a:p>
            <a:pPr algn="r" eaLnBrk="1" hangingPunct="1">
              <a:spcBef>
                <a:spcPct val="20000"/>
              </a:spcBef>
            </a:pPr>
            <a:r>
              <a:rPr lang="en-US" altLang="zh-CN" sz="2000" dirty="0">
                <a:latin typeface="Verdana" panose="020B0604030504040204" pitchFamily="34" charset="0"/>
              </a:rPr>
              <a:t>memory system,</a:t>
            </a:r>
          </a:p>
          <a:p>
            <a:pPr algn="r" eaLnBrk="1" hangingPunct="1">
              <a:spcBef>
                <a:spcPct val="20000"/>
              </a:spcBef>
            </a:pPr>
            <a:r>
              <a:rPr lang="en-US" altLang="zh-CN" sz="2000" dirty="0">
                <a:latin typeface="Verdana" panose="020B0604030504040204" pitchFamily="34" charset="0"/>
              </a:rPr>
              <a:t>memory interconnect,</a:t>
            </a:r>
          </a:p>
          <a:p>
            <a:pPr algn="r" eaLnBrk="1" hangingPunct="1">
              <a:spcBef>
                <a:spcPct val="20000"/>
              </a:spcBef>
            </a:pPr>
            <a:r>
              <a:rPr lang="en-US" altLang="zh-CN" sz="2000" dirty="0">
                <a:latin typeface="Verdana" panose="020B0604030504040204" pitchFamily="34" charset="0"/>
              </a:rPr>
              <a:t>design of internal processor or CPU;</a:t>
            </a:r>
          </a:p>
          <a:p>
            <a:pPr algn="r" eaLnBrk="1" hangingPunct="1">
              <a:spcBef>
                <a:spcPct val="20000"/>
              </a:spcBef>
            </a:pPr>
            <a:endParaRPr lang="en-US" altLang="zh-CN" sz="2000" dirty="0">
              <a:latin typeface="Verdana" panose="020B0604030504040204" pitchFamily="34" charset="0"/>
            </a:endParaRPr>
          </a:p>
        </p:txBody>
      </p:sp>
      <p:sp>
        <p:nvSpPr>
          <p:cNvPr id="5" name="Rectangle 12">
            <a:extLst>
              <a:ext uri="{FF2B5EF4-FFF2-40B4-BE49-F238E27FC236}">
                <a16:creationId xmlns:a16="http://schemas.microsoft.com/office/drawing/2014/main" id="{AFF00CAF-7458-1F46-BAB1-F9603663EB9E}"/>
              </a:ext>
            </a:extLst>
          </p:cNvPr>
          <p:cNvSpPr>
            <a:spLocks noChangeArrowheads="1"/>
          </p:cNvSpPr>
          <p:nvPr/>
        </p:nvSpPr>
        <p:spPr bwMode="auto">
          <a:xfrm>
            <a:off x="4953000" y="4038600"/>
            <a:ext cx="2971800" cy="281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pPr>
            <a:r>
              <a:rPr lang="en-US" altLang="zh-CN" sz="2000" dirty="0">
                <a:latin typeface="Verdana" panose="020B0604030504040204" pitchFamily="34" charset="0"/>
              </a:rPr>
              <a:t>computer specifics:</a:t>
            </a:r>
          </a:p>
          <a:p>
            <a:pPr eaLnBrk="1" hangingPunct="1">
              <a:spcBef>
                <a:spcPct val="20000"/>
              </a:spcBef>
            </a:pPr>
            <a:r>
              <a:rPr lang="en-US" altLang="zh-CN" sz="2000" dirty="0">
                <a:latin typeface="Verdana" panose="020B0604030504040204" pitchFamily="34" charset="0"/>
              </a:rPr>
              <a:t>logic design,</a:t>
            </a:r>
          </a:p>
          <a:p>
            <a:pPr eaLnBrk="1" hangingPunct="1">
              <a:spcBef>
                <a:spcPct val="20000"/>
              </a:spcBef>
            </a:pPr>
            <a:r>
              <a:rPr lang="en-US" altLang="zh-CN" sz="2000" dirty="0">
                <a:latin typeface="Verdana" panose="020B0604030504040204" pitchFamily="34" charset="0"/>
              </a:rPr>
              <a:t>packaging tech;</a:t>
            </a:r>
          </a:p>
        </p:txBody>
      </p:sp>
      <p:sp>
        <p:nvSpPr>
          <p:cNvPr id="6" name="Rectangle 4">
            <a:extLst>
              <a:ext uri="{FF2B5EF4-FFF2-40B4-BE49-F238E27FC236}">
                <a16:creationId xmlns:a16="http://schemas.microsoft.com/office/drawing/2014/main" id="{B8FC8615-5C13-8D42-AC53-E8E331A1A4ED}"/>
              </a:ext>
            </a:extLst>
          </p:cNvPr>
          <p:cNvSpPr>
            <a:spLocks noChangeArrowheads="1"/>
          </p:cNvSpPr>
          <p:nvPr/>
        </p:nvSpPr>
        <p:spPr bwMode="auto">
          <a:xfrm>
            <a:off x="4724400" y="3429000"/>
            <a:ext cx="27432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3200" b="1" dirty="0">
                <a:solidFill>
                  <a:schemeClr val="tx2"/>
                </a:solidFill>
                <a:latin typeface="Verdana" panose="020B0604030504040204" pitchFamily="34" charset="0"/>
              </a:rPr>
              <a:t>Hardware</a:t>
            </a:r>
          </a:p>
        </p:txBody>
      </p:sp>
      <p:sp>
        <p:nvSpPr>
          <p:cNvPr id="7" name="Rectangle 4">
            <a:extLst>
              <a:ext uri="{FF2B5EF4-FFF2-40B4-BE49-F238E27FC236}">
                <a16:creationId xmlns:a16="http://schemas.microsoft.com/office/drawing/2014/main" id="{B9976ED3-E2BB-AE44-BF54-D41BAA42B600}"/>
              </a:ext>
            </a:extLst>
          </p:cNvPr>
          <p:cNvSpPr>
            <a:spLocks noChangeArrowheads="1"/>
          </p:cNvSpPr>
          <p:nvPr/>
        </p:nvSpPr>
        <p:spPr bwMode="auto">
          <a:xfrm>
            <a:off x="3384148" y="3429000"/>
            <a:ext cx="27432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3200" b="1" dirty="0">
                <a:solidFill>
                  <a:schemeClr val="tx2"/>
                </a:solidFill>
                <a:latin typeface="Verdana" panose="020B0604030504040204" pitchFamily="34" charset="0"/>
              </a:rPr>
              <a:t>+</a:t>
            </a:r>
          </a:p>
        </p:txBody>
      </p:sp>
    </p:spTree>
    <p:extLst>
      <p:ext uri="{BB962C8B-B14F-4D97-AF65-F5344CB8AC3E}">
        <p14:creationId xmlns:p14="http://schemas.microsoft.com/office/powerpoint/2010/main" val="347822044"/>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ChangeArrowheads="1"/>
          </p:cNvSpPr>
          <p:nvPr/>
        </p:nvSpPr>
        <p:spPr bwMode="auto">
          <a:xfrm>
            <a:off x="0" y="259080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4000" b="1">
                <a:solidFill>
                  <a:schemeClr val="tx2"/>
                </a:solidFill>
                <a:latin typeface="Verdana" panose="020B0604030504040204" pitchFamily="34" charset="0"/>
              </a:rPr>
              <a:t>Again,</a:t>
            </a:r>
            <a:br>
              <a:rPr lang="en-US" altLang="zh-CN" sz="4000" b="1">
                <a:solidFill>
                  <a:schemeClr val="tx2"/>
                </a:solidFill>
                <a:latin typeface="Verdana" panose="020B0604030504040204" pitchFamily="34" charset="0"/>
              </a:rPr>
            </a:br>
            <a:r>
              <a:rPr lang="en-US" altLang="zh-CN" sz="4000" b="1">
                <a:solidFill>
                  <a:schemeClr val="tx2"/>
                </a:solidFill>
                <a:latin typeface="Verdana" panose="020B0604030504040204" pitchFamily="34" charset="0"/>
              </a:rPr>
              <a:t>what’s computer architecture?</a:t>
            </a:r>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7" name="Rectangle 4"/>
          <p:cNvSpPr>
            <a:spLocks noChangeArrowheads="1"/>
          </p:cNvSpPr>
          <p:nvPr/>
        </p:nvSpPr>
        <p:spPr bwMode="auto">
          <a:xfrm>
            <a:off x="2438400" y="1828800"/>
            <a:ext cx="36576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3200" b="1" dirty="0">
                <a:solidFill>
                  <a:schemeClr val="tx2"/>
                </a:solidFill>
                <a:latin typeface="Verdana" panose="020B0604030504040204" pitchFamily="34" charset="0"/>
              </a:rPr>
              <a:t>Organization</a:t>
            </a:r>
          </a:p>
        </p:txBody>
      </p:sp>
      <p:sp>
        <p:nvSpPr>
          <p:cNvPr id="57348" name="Line 6"/>
          <p:cNvSpPr>
            <a:spLocks noChangeShapeType="1"/>
          </p:cNvSpPr>
          <p:nvPr/>
        </p:nvSpPr>
        <p:spPr bwMode="auto">
          <a:xfrm>
            <a:off x="1066800" y="1143000"/>
            <a:ext cx="7010400" cy="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49" name="Line 7"/>
          <p:cNvSpPr>
            <a:spLocks noChangeShapeType="1"/>
          </p:cNvSpPr>
          <p:nvPr/>
        </p:nvSpPr>
        <p:spPr bwMode="auto">
          <a:xfrm>
            <a:off x="4114800" y="1219200"/>
            <a:ext cx="0" cy="83820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50" name="Line 8"/>
          <p:cNvSpPr>
            <a:spLocks noChangeShapeType="1"/>
          </p:cNvSpPr>
          <p:nvPr/>
        </p:nvSpPr>
        <p:spPr bwMode="auto">
          <a:xfrm flipH="1">
            <a:off x="990600" y="1219200"/>
            <a:ext cx="1371600" cy="792163"/>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51" name="Line 9"/>
          <p:cNvSpPr>
            <a:spLocks noChangeShapeType="1"/>
          </p:cNvSpPr>
          <p:nvPr/>
        </p:nvSpPr>
        <p:spPr bwMode="auto">
          <a:xfrm>
            <a:off x="6629400" y="1143000"/>
            <a:ext cx="914400" cy="91440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52" name="Rectangle 10"/>
          <p:cNvSpPr>
            <a:spLocks noGrp="1" noChangeArrowheads="1"/>
          </p:cNvSpPr>
          <p:nvPr>
            <p:ph type="body" idx="1"/>
          </p:nvPr>
        </p:nvSpPr>
        <p:spPr>
          <a:xfrm>
            <a:off x="0" y="2438400"/>
            <a:ext cx="3200400" cy="4419600"/>
          </a:xfrm>
          <a:noFill/>
        </p:spPr>
        <p:txBody>
          <a:bodyPr/>
          <a:lstStyle/>
          <a:p>
            <a:pPr eaLnBrk="1" hangingPunct="1">
              <a:buFontTx/>
              <a:buNone/>
            </a:pPr>
            <a:r>
              <a:rPr lang="en-US" altLang="zh-CN" sz="2000" dirty="0"/>
              <a:t>actual programmer</a:t>
            </a:r>
          </a:p>
          <a:p>
            <a:pPr eaLnBrk="1" hangingPunct="1">
              <a:buFontTx/>
              <a:buNone/>
            </a:pPr>
            <a:r>
              <a:rPr lang="en-US" altLang="zh-CN" sz="2000" dirty="0"/>
              <a:t>visible instruction set;</a:t>
            </a:r>
          </a:p>
          <a:p>
            <a:pPr eaLnBrk="1" hangingPunct="1">
              <a:buFontTx/>
              <a:buNone/>
            </a:pPr>
            <a:r>
              <a:rPr lang="en-US" altLang="zh-CN" sz="2000" dirty="0"/>
              <a:t>boundary between </a:t>
            </a:r>
            <a:r>
              <a:rPr lang="en-US" altLang="zh-CN" sz="2000" dirty="0" err="1"/>
              <a:t>sw</a:t>
            </a:r>
            <a:endParaRPr lang="en-US" altLang="zh-CN" sz="2000" dirty="0"/>
          </a:p>
          <a:p>
            <a:pPr eaLnBrk="1" hangingPunct="1">
              <a:buFontTx/>
              <a:buNone/>
            </a:pPr>
            <a:r>
              <a:rPr lang="en-US" altLang="zh-CN" sz="2000" dirty="0"/>
              <a:t>and </a:t>
            </a:r>
            <a:r>
              <a:rPr lang="en-US" altLang="zh-CN" sz="2000" dirty="0" err="1"/>
              <a:t>hw</a:t>
            </a:r>
            <a:r>
              <a:rPr lang="en-US" altLang="zh-CN" sz="2000" dirty="0"/>
              <a:t>;</a:t>
            </a:r>
          </a:p>
        </p:txBody>
      </p:sp>
      <p:sp>
        <p:nvSpPr>
          <p:cNvPr id="57353" name="Rectangle 11"/>
          <p:cNvSpPr>
            <a:spLocks noChangeArrowheads="1"/>
          </p:cNvSpPr>
          <p:nvPr/>
        </p:nvSpPr>
        <p:spPr bwMode="auto">
          <a:xfrm>
            <a:off x="2819400" y="2438400"/>
            <a:ext cx="2971800" cy="441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spcBef>
                <a:spcPct val="20000"/>
              </a:spcBef>
            </a:pPr>
            <a:r>
              <a:rPr lang="en-US" altLang="zh-CN" sz="2000" dirty="0">
                <a:latin typeface="Verdana" panose="020B0604030504040204" pitchFamily="34" charset="0"/>
              </a:rPr>
              <a:t>high-level aspects</a:t>
            </a:r>
          </a:p>
          <a:p>
            <a:pPr algn="r" eaLnBrk="1" hangingPunct="1">
              <a:spcBef>
                <a:spcPct val="20000"/>
              </a:spcBef>
            </a:pPr>
            <a:r>
              <a:rPr lang="en-US" altLang="zh-CN" sz="2000" dirty="0">
                <a:latin typeface="Verdana" panose="020B0604030504040204" pitchFamily="34" charset="0"/>
              </a:rPr>
              <a:t>of computer design:</a:t>
            </a:r>
          </a:p>
          <a:p>
            <a:pPr algn="r" eaLnBrk="1" hangingPunct="1">
              <a:spcBef>
                <a:spcPct val="20000"/>
              </a:spcBef>
            </a:pPr>
            <a:r>
              <a:rPr lang="en-US" altLang="zh-CN" sz="2000" dirty="0">
                <a:latin typeface="Verdana" panose="020B0604030504040204" pitchFamily="34" charset="0"/>
              </a:rPr>
              <a:t>memory system,</a:t>
            </a:r>
          </a:p>
          <a:p>
            <a:pPr algn="r" eaLnBrk="1" hangingPunct="1">
              <a:spcBef>
                <a:spcPct val="20000"/>
              </a:spcBef>
            </a:pPr>
            <a:r>
              <a:rPr lang="en-US" altLang="zh-CN" sz="2000" dirty="0">
                <a:latin typeface="Verdana" panose="020B0604030504040204" pitchFamily="34" charset="0"/>
              </a:rPr>
              <a:t>memory interconnect,</a:t>
            </a:r>
          </a:p>
          <a:p>
            <a:pPr algn="r" eaLnBrk="1" hangingPunct="1">
              <a:spcBef>
                <a:spcPct val="20000"/>
              </a:spcBef>
            </a:pPr>
            <a:r>
              <a:rPr lang="en-US" altLang="zh-CN" sz="2000" dirty="0">
                <a:latin typeface="Verdana" panose="020B0604030504040204" pitchFamily="34" charset="0"/>
              </a:rPr>
              <a:t>design of internal processor or CPU;</a:t>
            </a:r>
          </a:p>
          <a:p>
            <a:pPr algn="r" eaLnBrk="1" hangingPunct="1">
              <a:spcBef>
                <a:spcPct val="20000"/>
              </a:spcBef>
            </a:pPr>
            <a:endParaRPr lang="en-US" altLang="zh-CN" sz="2000" dirty="0">
              <a:latin typeface="Verdana" panose="020B0604030504040204" pitchFamily="34" charset="0"/>
            </a:endParaRPr>
          </a:p>
        </p:txBody>
      </p:sp>
      <p:sp>
        <p:nvSpPr>
          <p:cNvPr id="57354" name="Rectangle 12"/>
          <p:cNvSpPr>
            <a:spLocks noChangeArrowheads="1"/>
          </p:cNvSpPr>
          <p:nvPr/>
        </p:nvSpPr>
        <p:spPr bwMode="auto">
          <a:xfrm>
            <a:off x="6172200" y="2438400"/>
            <a:ext cx="2971800" cy="441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pPr>
            <a:r>
              <a:rPr lang="en-US" altLang="zh-CN" sz="2000">
                <a:latin typeface="Verdana" panose="020B0604030504040204" pitchFamily="34" charset="0"/>
              </a:rPr>
              <a:t>computer specifics:</a:t>
            </a:r>
          </a:p>
          <a:p>
            <a:pPr eaLnBrk="1" hangingPunct="1">
              <a:spcBef>
                <a:spcPct val="20000"/>
              </a:spcBef>
            </a:pPr>
            <a:r>
              <a:rPr lang="en-US" altLang="zh-CN" sz="2000">
                <a:latin typeface="Verdana" panose="020B0604030504040204" pitchFamily="34" charset="0"/>
              </a:rPr>
              <a:t>logic design,</a:t>
            </a:r>
          </a:p>
          <a:p>
            <a:pPr eaLnBrk="1" hangingPunct="1">
              <a:spcBef>
                <a:spcPct val="20000"/>
              </a:spcBef>
            </a:pPr>
            <a:r>
              <a:rPr lang="en-US" altLang="zh-CN" sz="2000">
                <a:latin typeface="Verdana" panose="020B0604030504040204" pitchFamily="34" charset="0"/>
              </a:rPr>
              <a:t>packaging tech;</a:t>
            </a:r>
          </a:p>
        </p:txBody>
      </p:sp>
      <p:sp>
        <p:nvSpPr>
          <p:cNvPr id="57355" name="Rectangle 4"/>
          <p:cNvSpPr>
            <a:spLocks noChangeArrowheads="1"/>
          </p:cNvSpPr>
          <p:nvPr/>
        </p:nvSpPr>
        <p:spPr bwMode="auto">
          <a:xfrm>
            <a:off x="0" y="1828800"/>
            <a:ext cx="17526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3200" b="1">
                <a:solidFill>
                  <a:schemeClr val="tx2"/>
                </a:solidFill>
                <a:latin typeface="Verdana" panose="020B0604030504040204" pitchFamily="34" charset="0"/>
              </a:rPr>
              <a:t>  ISA</a:t>
            </a:r>
          </a:p>
        </p:txBody>
      </p:sp>
      <p:sp>
        <p:nvSpPr>
          <p:cNvPr id="57356" name="Rectangle 4"/>
          <p:cNvSpPr>
            <a:spLocks noChangeArrowheads="1"/>
          </p:cNvSpPr>
          <p:nvPr/>
        </p:nvSpPr>
        <p:spPr bwMode="auto">
          <a:xfrm>
            <a:off x="5943600" y="1828800"/>
            <a:ext cx="27432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3200" b="1">
                <a:solidFill>
                  <a:schemeClr val="tx2"/>
                </a:solidFill>
                <a:latin typeface="Verdana" panose="020B0604030504040204" pitchFamily="34" charset="0"/>
              </a:rPr>
              <a:t>Hardware</a:t>
            </a:r>
          </a:p>
        </p:txBody>
      </p:sp>
      <p:sp>
        <p:nvSpPr>
          <p:cNvPr id="57346" name="Rectangle 2"/>
          <p:cNvSpPr>
            <a:spLocks noGrp="1" noChangeArrowheads="1"/>
          </p:cNvSpPr>
          <p:nvPr>
            <p:ph type="title"/>
          </p:nvPr>
        </p:nvSpPr>
        <p:spPr/>
        <p:txBody>
          <a:bodyPr/>
          <a:lstStyle/>
          <a:p>
            <a:pPr eaLnBrk="1" hangingPunct="1"/>
            <a:r>
              <a:rPr lang="en-US" altLang="zh-CN" dirty="0">
                <a:solidFill>
                  <a:srgbClr val="00B0F0"/>
                </a:solidFill>
              </a:rPr>
              <a:t>Computer Architecture</a:t>
            </a: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1" name="Rectangle 4"/>
          <p:cNvSpPr>
            <a:spLocks noChangeArrowheads="1"/>
          </p:cNvSpPr>
          <p:nvPr/>
        </p:nvSpPr>
        <p:spPr bwMode="auto">
          <a:xfrm>
            <a:off x="2438400" y="1828800"/>
            <a:ext cx="36576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3200" b="1">
                <a:solidFill>
                  <a:schemeClr val="tx2"/>
                </a:solidFill>
                <a:latin typeface="Verdana" panose="020B0604030504040204" pitchFamily="34" charset="0"/>
              </a:rPr>
              <a:t>Organization</a:t>
            </a:r>
          </a:p>
        </p:txBody>
      </p:sp>
      <p:sp>
        <p:nvSpPr>
          <p:cNvPr id="58372" name="Line 6"/>
          <p:cNvSpPr>
            <a:spLocks noChangeShapeType="1"/>
          </p:cNvSpPr>
          <p:nvPr/>
        </p:nvSpPr>
        <p:spPr bwMode="auto">
          <a:xfrm>
            <a:off x="1066800" y="1143000"/>
            <a:ext cx="7010400" cy="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373" name="Line 7"/>
          <p:cNvSpPr>
            <a:spLocks noChangeShapeType="1"/>
          </p:cNvSpPr>
          <p:nvPr/>
        </p:nvSpPr>
        <p:spPr bwMode="auto">
          <a:xfrm>
            <a:off x="4114800" y="1219200"/>
            <a:ext cx="0" cy="83820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374" name="Line 8"/>
          <p:cNvSpPr>
            <a:spLocks noChangeShapeType="1"/>
          </p:cNvSpPr>
          <p:nvPr/>
        </p:nvSpPr>
        <p:spPr bwMode="auto">
          <a:xfrm flipH="1">
            <a:off x="990600" y="1219200"/>
            <a:ext cx="1371600" cy="792163"/>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375" name="Line 9"/>
          <p:cNvSpPr>
            <a:spLocks noChangeShapeType="1"/>
          </p:cNvSpPr>
          <p:nvPr/>
        </p:nvSpPr>
        <p:spPr bwMode="auto">
          <a:xfrm>
            <a:off x="6629400" y="1143000"/>
            <a:ext cx="914400" cy="91440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376" name="Rectangle 10"/>
          <p:cNvSpPr>
            <a:spLocks noGrp="1" noChangeArrowheads="1"/>
          </p:cNvSpPr>
          <p:nvPr>
            <p:ph type="body" idx="1"/>
          </p:nvPr>
        </p:nvSpPr>
        <p:spPr>
          <a:xfrm>
            <a:off x="0" y="2438400"/>
            <a:ext cx="3200400" cy="4419600"/>
          </a:xfrm>
          <a:noFill/>
        </p:spPr>
        <p:txBody>
          <a:bodyPr/>
          <a:lstStyle/>
          <a:p>
            <a:pPr eaLnBrk="1" hangingPunct="1">
              <a:buFontTx/>
              <a:buNone/>
            </a:pPr>
            <a:r>
              <a:rPr lang="en-US" altLang="zh-CN" sz="2000"/>
              <a:t>actual programmer</a:t>
            </a:r>
          </a:p>
          <a:p>
            <a:pPr eaLnBrk="1" hangingPunct="1">
              <a:buFontTx/>
              <a:buNone/>
            </a:pPr>
            <a:r>
              <a:rPr lang="en-US" altLang="zh-CN" sz="2000"/>
              <a:t>visible instruction set;</a:t>
            </a:r>
          </a:p>
          <a:p>
            <a:pPr eaLnBrk="1" hangingPunct="1">
              <a:buFontTx/>
              <a:buNone/>
            </a:pPr>
            <a:r>
              <a:rPr lang="en-US" altLang="zh-CN" sz="2000"/>
              <a:t>boundary between sw</a:t>
            </a:r>
          </a:p>
          <a:p>
            <a:pPr eaLnBrk="1" hangingPunct="1">
              <a:buFontTx/>
              <a:buNone/>
            </a:pPr>
            <a:r>
              <a:rPr lang="en-US" altLang="zh-CN" sz="2000"/>
              <a:t>and hw;</a:t>
            </a:r>
          </a:p>
        </p:txBody>
      </p:sp>
      <p:sp>
        <p:nvSpPr>
          <p:cNvPr id="58377" name="Rectangle 11"/>
          <p:cNvSpPr>
            <a:spLocks noChangeArrowheads="1"/>
          </p:cNvSpPr>
          <p:nvPr/>
        </p:nvSpPr>
        <p:spPr bwMode="auto">
          <a:xfrm>
            <a:off x="2819400" y="2438400"/>
            <a:ext cx="2971800" cy="441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spcBef>
                <a:spcPct val="20000"/>
              </a:spcBef>
            </a:pPr>
            <a:r>
              <a:rPr lang="en-US" altLang="zh-CN" sz="2000">
                <a:latin typeface="Verdana" panose="020B0604030504040204" pitchFamily="34" charset="0"/>
              </a:rPr>
              <a:t>high-level aspects</a:t>
            </a:r>
          </a:p>
          <a:p>
            <a:pPr algn="r" eaLnBrk="1" hangingPunct="1">
              <a:spcBef>
                <a:spcPct val="20000"/>
              </a:spcBef>
            </a:pPr>
            <a:r>
              <a:rPr lang="en-US" altLang="zh-CN" sz="2000">
                <a:latin typeface="Verdana" panose="020B0604030504040204" pitchFamily="34" charset="0"/>
              </a:rPr>
              <a:t>of computer design:</a:t>
            </a:r>
          </a:p>
          <a:p>
            <a:pPr algn="r" eaLnBrk="1" hangingPunct="1">
              <a:spcBef>
                <a:spcPct val="20000"/>
              </a:spcBef>
            </a:pPr>
            <a:r>
              <a:rPr lang="en-US" altLang="zh-CN" sz="2000">
                <a:latin typeface="Verdana" panose="020B0604030504040204" pitchFamily="34" charset="0"/>
              </a:rPr>
              <a:t>memory system,</a:t>
            </a:r>
          </a:p>
          <a:p>
            <a:pPr algn="r" eaLnBrk="1" hangingPunct="1">
              <a:spcBef>
                <a:spcPct val="20000"/>
              </a:spcBef>
            </a:pPr>
            <a:r>
              <a:rPr lang="en-US" altLang="zh-CN" sz="2000">
                <a:latin typeface="Verdana" panose="020B0604030504040204" pitchFamily="34" charset="0"/>
              </a:rPr>
              <a:t>memory interconnect,</a:t>
            </a:r>
          </a:p>
          <a:p>
            <a:pPr algn="r" eaLnBrk="1" hangingPunct="1">
              <a:spcBef>
                <a:spcPct val="20000"/>
              </a:spcBef>
            </a:pPr>
            <a:r>
              <a:rPr lang="en-US" altLang="zh-CN" sz="2000">
                <a:latin typeface="Verdana" panose="020B0604030504040204" pitchFamily="34" charset="0"/>
              </a:rPr>
              <a:t>design of internal processor or CPU;</a:t>
            </a:r>
          </a:p>
          <a:p>
            <a:pPr algn="r" eaLnBrk="1" hangingPunct="1">
              <a:spcBef>
                <a:spcPct val="20000"/>
              </a:spcBef>
            </a:pPr>
            <a:endParaRPr lang="en-US" altLang="zh-CN" sz="2000">
              <a:latin typeface="Verdana" panose="020B0604030504040204" pitchFamily="34" charset="0"/>
            </a:endParaRPr>
          </a:p>
        </p:txBody>
      </p:sp>
      <p:sp>
        <p:nvSpPr>
          <p:cNvPr id="58378" name="Rectangle 12"/>
          <p:cNvSpPr>
            <a:spLocks noChangeArrowheads="1"/>
          </p:cNvSpPr>
          <p:nvPr/>
        </p:nvSpPr>
        <p:spPr bwMode="auto">
          <a:xfrm>
            <a:off x="6172200" y="2438400"/>
            <a:ext cx="2971800" cy="441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pPr>
            <a:r>
              <a:rPr lang="en-US" altLang="zh-CN" sz="2000">
                <a:latin typeface="Verdana" panose="020B0604030504040204" pitchFamily="34" charset="0"/>
              </a:rPr>
              <a:t>computer specifics:</a:t>
            </a:r>
          </a:p>
          <a:p>
            <a:pPr eaLnBrk="1" hangingPunct="1">
              <a:spcBef>
                <a:spcPct val="20000"/>
              </a:spcBef>
            </a:pPr>
            <a:r>
              <a:rPr lang="en-US" altLang="zh-CN" sz="2000">
                <a:latin typeface="Verdana" panose="020B0604030504040204" pitchFamily="34" charset="0"/>
              </a:rPr>
              <a:t>logic design,</a:t>
            </a:r>
          </a:p>
          <a:p>
            <a:pPr eaLnBrk="1" hangingPunct="1">
              <a:spcBef>
                <a:spcPct val="20000"/>
              </a:spcBef>
            </a:pPr>
            <a:r>
              <a:rPr lang="en-US" altLang="zh-CN" sz="2000">
                <a:latin typeface="Verdana" panose="020B0604030504040204" pitchFamily="34" charset="0"/>
              </a:rPr>
              <a:t>packaging tech;</a:t>
            </a:r>
          </a:p>
        </p:txBody>
      </p:sp>
      <p:sp>
        <p:nvSpPr>
          <p:cNvPr id="58379" name="Rectangle 13"/>
          <p:cNvSpPr>
            <a:spLocks noChangeArrowheads="1"/>
          </p:cNvSpPr>
          <p:nvPr/>
        </p:nvSpPr>
        <p:spPr bwMode="auto">
          <a:xfrm>
            <a:off x="0" y="5257800"/>
            <a:ext cx="91440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pPr>
            <a:r>
              <a:rPr lang="en-US" altLang="zh-CN" sz="2000" b="1" dirty="0">
                <a:latin typeface="Verdana" panose="020B0604030504040204" pitchFamily="34" charset="0"/>
              </a:rPr>
              <a:t>Computer architects</a:t>
            </a:r>
            <a:r>
              <a:rPr lang="en-US" altLang="zh-CN" sz="2000" dirty="0">
                <a:latin typeface="Verdana" panose="020B0604030504040204" pitchFamily="34" charset="0"/>
              </a:rPr>
              <a:t> must design the organization and hardware </a:t>
            </a:r>
          </a:p>
          <a:p>
            <a:pPr eaLnBrk="1" hangingPunct="1">
              <a:spcBef>
                <a:spcPct val="20000"/>
              </a:spcBef>
            </a:pPr>
            <a:r>
              <a:rPr lang="en-US" altLang="zh-CN" sz="2000" dirty="0">
                <a:latin typeface="Verdana" panose="020B0604030504040204" pitchFamily="34" charset="0"/>
              </a:rPr>
              <a:t>to meet functional requirements </a:t>
            </a:r>
          </a:p>
          <a:p>
            <a:pPr eaLnBrk="1" hangingPunct="1">
              <a:spcBef>
                <a:spcPct val="20000"/>
              </a:spcBef>
            </a:pPr>
            <a:r>
              <a:rPr lang="en-US" altLang="zh-CN" sz="2000" dirty="0">
                <a:latin typeface="Verdana" panose="020B0604030504040204" pitchFamily="34" charset="0"/>
              </a:rPr>
              <a:t>as well as price, power, performance, and availability goals.</a:t>
            </a:r>
          </a:p>
        </p:txBody>
      </p:sp>
      <p:sp>
        <p:nvSpPr>
          <p:cNvPr id="58380" name="Rectangle 4"/>
          <p:cNvSpPr>
            <a:spLocks noChangeArrowheads="1"/>
          </p:cNvSpPr>
          <p:nvPr/>
        </p:nvSpPr>
        <p:spPr bwMode="auto">
          <a:xfrm>
            <a:off x="0" y="1828800"/>
            <a:ext cx="17526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3200" b="1">
                <a:solidFill>
                  <a:schemeClr val="tx2"/>
                </a:solidFill>
                <a:latin typeface="Verdana" panose="020B0604030504040204" pitchFamily="34" charset="0"/>
              </a:rPr>
              <a:t>  ISA</a:t>
            </a:r>
          </a:p>
        </p:txBody>
      </p:sp>
      <p:sp>
        <p:nvSpPr>
          <p:cNvPr id="58381" name="Rectangle 4"/>
          <p:cNvSpPr>
            <a:spLocks noChangeArrowheads="1"/>
          </p:cNvSpPr>
          <p:nvPr/>
        </p:nvSpPr>
        <p:spPr bwMode="auto">
          <a:xfrm>
            <a:off x="5943600" y="1828800"/>
            <a:ext cx="27432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3200" b="1">
                <a:solidFill>
                  <a:schemeClr val="tx2"/>
                </a:solidFill>
                <a:latin typeface="Verdana" panose="020B0604030504040204" pitchFamily="34" charset="0"/>
              </a:rPr>
              <a:t>Hardware</a:t>
            </a:r>
          </a:p>
        </p:txBody>
      </p:sp>
      <p:sp>
        <p:nvSpPr>
          <p:cNvPr id="58370" name="Rectangle 2"/>
          <p:cNvSpPr>
            <a:spLocks noGrp="1" noChangeArrowheads="1"/>
          </p:cNvSpPr>
          <p:nvPr>
            <p:ph type="title"/>
          </p:nvPr>
        </p:nvSpPr>
        <p:spPr/>
        <p:txBody>
          <a:bodyPr/>
          <a:lstStyle/>
          <a:p>
            <a:pPr eaLnBrk="1" hangingPunct="1"/>
            <a:r>
              <a:rPr lang="en-US" altLang="zh-CN" dirty="0">
                <a:solidFill>
                  <a:srgbClr val="00B0F0"/>
                </a:solidFill>
              </a:rPr>
              <a:t>Computer Architecture</a:t>
            </a:r>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9" name="Rectangle 13"/>
          <p:cNvSpPr>
            <a:spLocks noChangeArrowheads="1"/>
          </p:cNvSpPr>
          <p:nvPr/>
        </p:nvSpPr>
        <p:spPr bwMode="auto">
          <a:xfrm>
            <a:off x="-547200" y="2133599"/>
            <a:ext cx="91440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pPr>
            <a:r>
              <a:rPr lang="en-US" altLang="zh-CN" sz="2000" b="1" dirty="0">
                <a:solidFill>
                  <a:schemeClr val="bg1"/>
                </a:solidFill>
                <a:latin typeface="Verdana" panose="020B0604030504040204" pitchFamily="34" charset="0"/>
              </a:rPr>
              <a:t>Computer architects</a:t>
            </a:r>
            <a:r>
              <a:rPr lang="en-US" altLang="zh-CN" sz="2000" dirty="0">
                <a:solidFill>
                  <a:schemeClr val="bg1"/>
                </a:solidFill>
                <a:latin typeface="Verdana" panose="020B0604030504040204" pitchFamily="34" charset="0"/>
              </a:rPr>
              <a:t> must design the organization and hardware </a:t>
            </a:r>
          </a:p>
          <a:p>
            <a:pPr eaLnBrk="1" hangingPunct="1">
              <a:spcBef>
                <a:spcPct val="20000"/>
              </a:spcBef>
            </a:pPr>
            <a:r>
              <a:rPr lang="en-US" altLang="zh-CN" sz="2000" dirty="0">
                <a:solidFill>
                  <a:schemeClr val="bg1"/>
                </a:solidFill>
                <a:latin typeface="Verdana" panose="020B0604030504040204" pitchFamily="34" charset="0"/>
              </a:rPr>
              <a:t>to meet </a:t>
            </a:r>
            <a:r>
              <a:rPr lang="en-US" altLang="zh-CN" sz="3200" b="1" dirty="0">
                <a:solidFill>
                  <a:srgbClr val="00B0F0"/>
                </a:solidFill>
                <a:latin typeface="Verdana" panose="020B0604030504040204" pitchFamily="34" charset="0"/>
              </a:rPr>
              <a:t>functional requirements </a:t>
            </a:r>
          </a:p>
          <a:p>
            <a:pPr eaLnBrk="1" hangingPunct="1">
              <a:spcBef>
                <a:spcPct val="20000"/>
              </a:spcBef>
            </a:pPr>
            <a:r>
              <a:rPr lang="en-US" altLang="zh-CN" sz="2000" dirty="0">
                <a:solidFill>
                  <a:schemeClr val="bg1"/>
                </a:solidFill>
                <a:latin typeface="Verdana" panose="020B0604030504040204" pitchFamily="34" charset="0"/>
              </a:rPr>
              <a:t>as well as price, power, performance, and availability goals.</a:t>
            </a:r>
          </a:p>
        </p:txBody>
      </p:sp>
      <p:sp>
        <p:nvSpPr>
          <p:cNvPr id="58371" name="Rectangle 4"/>
          <p:cNvSpPr>
            <a:spLocks noChangeArrowheads="1"/>
          </p:cNvSpPr>
          <p:nvPr/>
        </p:nvSpPr>
        <p:spPr bwMode="auto">
          <a:xfrm>
            <a:off x="2438400" y="1828800"/>
            <a:ext cx="36576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3200" b="1">
                <a:solidFill>
                  <a:schemeClr val="tx2"/>
                </a:solidFill>
                <a:latin typeface="Verdana" panose="020B0604030504040204" pitchFamily="34" charset="0"/>
              </a:rPr>
              <a:t>Organization</a:t>
            </a:r>
          </a:p>
        </p:txBody>
      </p:sp>
      <p:sp>
        <p:nvSpPr>
          <p:cNvPr id="58372" name="Line 6"/>
          <p:cNvSpPr>
            <a:spLocks noChangeShapeType="1"/>
          </p:cNvSpPr>
          <p:nvPr/>
        </p:nvSpPr>
        <p:spPr bwMode="auto">
          <a:xfrm>
            <a:off x="1066800" y="1143000"/>
            <a:ext cx="7010400" cy="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373" name="Line 7"/>
          <p:cNvSpPr>
            <a:spLocks noChangeShapeType="1"/>
          </p:cNvSpPr>
          <p:nvPr/>
        </p:nvSpPr>
        <p:spPr bwMode="auto">
          <a:xfrm>
            <a:off x="4114800" y="1219200"/>
            <a:ext cx="0" cy="83820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374" name="Line 8"/>
          <p:cNvSpPr>
            <a:spLocks noChangeShapeType="1"/>
          </p:cNvSpPr>
          <p:nvPr/>
        </p:nvSpPr>
        <p:spPr bwMode="auto">
          <a:xfrm flipH="1">
            <a:off x="990600" y="1219200"/>
            <a:ext cx="1371600" cy="792163"/>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375" name="Line 9"/>
          <p:cNvSpPr>
            <a:spLocks noChangeShapeType="1"/>
          </p:cNvSpPr>
          <p:nvPr/>
        </p:nvSpPr>
        <p:spPr bwMode="auto">
          <a:xfrm>
            <a:off x="6629400" y="1143000"/>
            <a:ext cx="914400" cy="91440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380" name="Rectangle 4"/>
          <p:cNvSpPr>
            <a:spLocks noChangeArrowheads="1"/>
          </p:cNvSpPr>
          <p:nvPr/>
        </p:nvSpPr>
        <p:spPr bwMode="auto">
          <a:xfrm>
            <a:off x="0" y="1828800"/>
            <a:ext cx="17526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3200" b="1" dirty="0">
                <a:solidFill>
                  <a:schemeClr val="tx2"/>
                </a:solidFill>
                <a:latin typeface="Verdana" panose="020B0604030504040204" pitchFamily="34" charset="0"/>
              </a:rPr>
              <a:t>  ISA</a:t>
            </a:r>
          </a:p>
        </p:txBody>
      </p:sp>
      <p:sp>
        <p:nvSpPr>
          <p:cNvPr id="58381" name="Rectangle 4"/>
          <p:cNvSpPr>
            <a:spLocks noChangeArrowheads="1"/>
          </p:cNvSpPr>
          <p:nvPr/>
        </p:nvSpPr>
        <p:spPr bwMode="auto">
          <a:xfrm>
            <a:off x="5943600" y="1828800"/>
            <a:ext cx="27432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3200" b="1">
                <a:solidFill>
                  <a:schemeClr val="tx2"/>
                </a:solidFill>
                <a:latin typeface="Verdana" panose="020B0604030504040204" pitchFamily="34" charset="0"/>
              </a:rPr>
              <a:t>Hardware</a:t>
            </a:r>
          </a:p>
        </p:txBody>
      </p:sp>
      <p:sp>
        <p:nvSpPr>
          <p:cNvPr id="58370" name="Rectangle 2"/>
          <p:cNvSpPr>
            <a:spLocks noGrp="1" noChangeArrowheads="1"/>
          </p:cNvSpPr>
          <p:nvPr>
            <p:ph type="title"/>
          </p:nvPr>
        </p:nvSpPr>
        <p:spPr/>
        <p:txBody>
          <a:bodyPr/>
          <a:lstStyle/>
          <a:p>
            <a:pPr eaLnBrk="1" hangingPunct="1"/>
            <a:r>
              <a:rPr lang="en-US" altLang="zh-CN" dirty="0">
                <a:solidFill>
                  <a:srgbClr val="00B0F0"/>
                </a:solidFill>
              </a:rPr>
              <a:t>Computer Architecture</a:t>
            </a:r>
          </a:p>
        </p:txBody>
      </p:sp>
      <p:pic>
        <p:nvPicPr>
          <p:cNvPr id="18" name="Picture 17">
            <a:extLst>
              <a:ext uri="{FF2B5EF4-FFF2-40B4-BE49-F238E27FC236}">
                <a16:creationId xmlns:a16="http://schemas.microsoft.com/office/drawing/2014/main" id="{217EE4C6-CBCA-4B43-A77B-6071C86DFE96}"/>
              </a:ext>
            </a:extLst>
          </p:cNvPr>
          <p:cNvPicPr>
            <a:picLocks noChangeAspect="1"/>
          </p:cNvPicPr>
          <p:nvPr/>
        </p:nvPicPr>
        <p:blipFill>
          <a:blip r:embed="rId3"/>
          <a:stretch>
            <a:fillRect/>
          </a:stretch>
        </p:blipFill>
        <p:spPr>
          <a:xfrm>
            <a:off x="624818" y="3124200"/>
            <a:ext cx="7223782" cy="2733923"/>
          </a:xfrm>
          <a:prstGeom prst="rect">
            <a:avLst/>
          </a:prstGeom>
        </p:spPr>
      </p:pic>
    </p:spTree>
    <p:extLst>
      <p:ext uri="{BB962C8B-B14F-4D97-AF65-F5344CB8AC3E}">
        <p14:creationId xmlns:p14="http://schemas.microsoft.com/office/powerpoint/2010/main" val="7651490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9" name="Rectangle 13"/>
          <p:cNvSpPr>
            <a:spLocks noChangeArrowheads="1"/>
          </p:cNvSpPr>
          <p:nvPr/>
        </p:nvSpPr>
        <p:spPr bwMode="auto">
          <a:xfrm>
            <a:off x="-547200" y="2133599"/>
            <a:ext cx="91440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pPr>
            <a:r>
              <a:rPr lang="en-US" altLang="zh-CN" sz="2000" b="1" dirty="0">
                <a:solidFill>
                  <a:schemeClr val="bg1"/>
                </a:solidFill>
                <a:latin typeface="Verdana" panose="020B0604030504040204" pitchFamily="34" charset="0"/>
              </a:rPr>
              <a:t>Computer architects</a:t>
            </a:r>
            <a:r>
              <a:rPr lang="en-US" altLang="zh-CN" sz="2000" dirty="0">
                <a:solidFill>
                  <a:schemeClr val="bg1"/>
                </a:solidFill>
                <a:latin typeface="Verdana" panose="020B0604030504040204" pitchFamily="34" charset="0"/>
              </a:rPr>
              <a:t> must design the organization and hardware </a:t>
            </a:r>
          </a:p>
          <a:p>
            <a:pPr eaLnBrk="1" hangingPunct="1">
              <a:spcBef>
                <a:spcPct val="20000"/>
              </a:spcBef>
            </a:pPr>
            <a:r>
              <a:rPr lang="en-US" altLang="zh-CN" sz="2000" dirty="0">
                <a:solidFill>
                  <a:schemeClr val="bg1"/>
                </a:solidFill>
                <a:latin typeface="Verdana" panose="020B0604030504040204" pitchFamily="34" charset="0"/>
              </a:rPr>
              <a:t>to meet </a:t>
            </a:r>
            <a:r>
              <a:rPr lang="en-US" altLang="zh-CN" sz="3200" b="1" dirty="0">
                <a:solidFill>
                  <a:srgbClr val="00B0F0"/>
                </a:solidFill>
                <a:latin typeface="Verdana" panose="020B0604030504040204" pitchFamily="34" charset="0"/>
              </a:rPr>
              <a:t>functional requirements </a:t>
            </a:r>
          </a:p>
          <a:p>
            <a:pPr eaLnBrk="1" hangingPunct="1">
              <a:spcBef>
                <a:spcPct val="20000"/>
              </a:spcBef>
            </a:pPr>
            <a:r>
              <a:rPr lang="en-US" altLang="zh-CN" sz="2000" dirty="0">
                <a:solidFill>
                  <a:schemeClr val="bg1"/>
                </a:solidFill>
                <a:latin typeface="Verdana" panose="020B0604030504040204" pitchFamily="34" charset="0"/>
              </a:rPr>
              <a:t>as well as price, power, performance, and availability goals.</a:t>
            </a:r>
          </a:p>
        </p:txBody>
      </p:sp>
      <p:sp>
        <p:nvSpPr>
          <p:cNvPr id="58371" name="Rectangle 4"/>
          <p:cNvSpPr>
            <a:spLocks noChangeArrowheads="1"/>
          </p:cNvSpPr>
          <p:nvPr/>
        </p:nvSpPr>
        <p:spPr bwMode="auto">
          <a:xfrm>
            <a:off x="2438400" y="1828800"/>
            <a:ext cx="36576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3200" b="1">
                <a:solidFill>
                  <a:schemeClr val="tx2"/>
                </a:solidFill>
                <a:latin typeface="Verdana" panose="020B0604030504040204" pitchFamily="34" charset="0"/>
              </a:rPr>
              <a:t>Organization</a:t>
            </a:r>
          </a:p>
        </p:txBody>
      </p:sp>
      <p:sp>
        <p:nvSpPr>
          <p:cNvPr id="58372" name="Line 6"/>
          <p:cNvSpPr>
            <a:spLocks noChangeShapeType="1"/>
          </p:cNvSpPr>
          <p:nvPr/>
        </p:nvSpPr>
        <p:spPr bwMode="auto">
          <a:xfrm>
            <a:off x="1066800" y="1143000"/>
            <a:ext cx="7010400" cy="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373" name="Line 7"/>
          <p:cNvSpPr>
            <a:spLocks noChangeShapeType="1"/>
          </p:cNvSpPr>
          <p:nvPr/>
        </p:nvSpPr>
        <p:spPr bwMode="auto">
          <a:xfrm>
            <a:off x="4114800" y="1219200"/>
            <a:ext cx="0" cy="83820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374" name="Line 8"/>
          <p:cNvSpPr>
            <a:spLocks noChangeShapeType="1"/>
          </p:cNvSpPr>
          <p:nvPr/>
        </p:nvSpPr>
        <p:spPr bwMode="auto">
          <a:xfrm flipH="1">
            <a:off x="990600" y="1219200"/>
            <a:ext cx="1371600" cy="792163"/>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375" name="Line 9"/>
          <p:cNvSpPr>
            <a:spLocks noChangeShapeType="1"/>
          </p:cNvSpPr>
          <p:nvPr/>
        </p:nvSpPr>
        <p:spPr bwMode="auto">
          <a:xfrm>
            <a:off x="6629400" y="1143000"/>
            <a:ext cx="914400" cy="91440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380" name="Rectangle 4"/>
          <p:cNvSpPr>
            <a:spLocks noChangeArrowheads="1"/>
          </p:cNvSpPr>
          <p:nvPr/>
        </p:nvSpPr>
        <p:spPr bwMode="auto">
          <a:xfrm>
            <a:off x="0" y="1828800"/>
            <a:ext cx="17526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3200" b="1" dirty="0">
                <a:solidFill>
                  <a:schemeClr val="tx2"/>
                </a:solidFill>
                <a:latin typeface="Verdana" panose="020B0604030504040204" pitchFamily="34" charset="0"/>
              </a:rPr>
              <a:t>  ISA</a:t>
            </a:r>
          </a:p>
        </p:txBody>
      </p:sp>
      <p:sp>
        <p:nvSpPr>
          <p:cNvPr id="58381" name="Rectangle 4"/>
          <p:cNvSpPr>
            <a:spLocks noChangeArrowheads="1"/>
          </p:cNvSpPr>
          <p:nvPr/>
        </p:nvSpPr>
        <p:spPr bwMode="auto">
          <a:xfrm>
            <a:off x="5943600" y="1828800"/>
            <a:ext cx="27432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3200" b="1">
                <a:solidFill>
                  <a:schemeClr val="tx2"/>
                </a:solidFill>
                <a:latin typeface="Verdana" panose="020B0604030504040204" pitchFamily="34" charset="0"/>
              </a:rPr>
              <a:t>Hardware</a:t>
            </a:r>
          </a:p>
        </p:txBody>
      </p:sp>
      <p:sp>
        <p:nvSpPr>
          <p:cNvPr id="58370" name="Rectangle 2"/>
          <p:cNvSpPr>
            <a:spLocks noGrp="1" noChangeArrowheads="1"/>
          </p:cNvSpPr>
          <p:nvPr>
            <p:ph type="title"/>
          </p:nvPr>
        </p:nvSpPr>
        <p:spPr/>
        <p:txBody>
          <a:bodyPr/>
          <a:lstStyle/>
          <a:p>
            <a:pPr eaLnBrk="1" hangingPunct="1"/>
            <a:r>
              <a:rPr lang="en-US" altLang="zh-CN" dirty="0">
                <a:solidFill>
                  <a:srgbClr val="00B0F0"/>
                </a:solidFill>
              </a:rPr>
              <a:t>Computer Architecture</a:t>
            </a:r>
          </a:p>
        </p:txBody>
      </p:sp>
      <p:pic>
        <p:nvPicPr>
          <p:cNvPr id="17" name="Picture 16">
            <a:extLst>
              <a:ext uri="{FF2B5EF4-FFF2-40B4-BE49-F238E27FC236}">
                <a16:creationId xmlns:a16="http://schemas.microsoft.com/office/drawing/2014/main" id="{860B4EB1-780B-2E42-8A68-93E9C9909FDB}"/>
              </a:ext>
            </a:extLst>
          </p:cNvPr>
          <p:cNvPicPr>
            <a:picLocks noChangeAspect="1"/>
          </p:cNvPicPr>
          <p:nvPr/>
        </p:nvPicPr>
        <p:blipFill>
          <a:blip r:embed="rId3"/>
          <a:stretch>
            <a:fillRect/>
          </a:stretch>
        </p:blipFill>
        <p:spPr>
          <a:xfrm>
            <a:off x="624818" y="3124200"/>
            <a:ext cx="7223782" cy="2733923"/>
          </a:xfrm>
          <a:prstGeom prst="rect">
            <a:avLst/>
          </a:prstGeom>
        </p:spPr>
      </p:pic>
      <p:pic>
        <p:nvPicPr>
          <p:cNvPr id="13" name="Picture 12">
            <a:extLst>
              <a:ext uri="{FF2B5EF4-FFF2-40B4-BE49-F238E27FC236}">
                <a16:creationId xmlns:a16="http://schemas.microsoft.com/office/drawing/2014/main" id="{211201FA-3F0A-AA42-9D66-9869058E9425}"/>
              </a:ext>
            </a:extLst>
          </p:cNvPr>
          <p:cNvPicPr>
            <a:picLocks noChangeAspect="1"/>
          </p:cNvPicPr>
          <p:nvPr/>
        </p:nvPicPr>
        <p:blipFill>
          <a:blip r:embed="rId4"/>
          <a:stretch>
            <a:fillRect/>
          </a:stretch>
        </p:blipFill>
        <p:spPr>
          <a:xfrm>
            <a:off x="624818" y="3476536"/>
            <a:ext cx="7223782" cy="3381463"/>
          </a:xfrm>
          <a:prstGeom prst="rect">
            <a:avLst/>
          </a:prstGeom>
        </p:spPr>
      </p:pic>
    </p:spTree>
    <p:extLst>
      <p:ext uri="{BB962C8B-B14F-4D97-AF65-F5344CB8AC3E}">
        <p14:creationId xmlns:p14="http://schemas.microsoft.com/office/powerpoint/2010/main" val="256631563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p:txBody>
          <a:bodyPr/>
          <a:lstStyle/>
          <a:p>
            <a:pPr eaLnBrk="1" hangingPunct="1"/>
            <a:r>
              <a:rPr lang="en-US" altLang="zh-CN"/>
              <a:t>Review</a:t>
            </a:r>
            <a:endParaRPr lang="en-US" altLang="zh-CN">
              <a:solidFill>
                <a:srgbClr val="FF0000"/>
              </a:solidFill>
            </a:endParaRPr>
          </a:p>
        </p:txBody>
      </p:sp>
      <p:sp>
        <p:nvSpPr>
          <p:cNvPr id="59395" name="Rectangle 3"/>
          <p:cNvSpPr>
            <a:spLocks noGrp="1" noChangeArrowheads="1"/>
          </p:cNvSpPr>
          <p:nvPr>
            <p:ph type="body" idx="1"/>
          </p:nvPr>
        </p:nvSpPr>
        <p:spPr/>
        <p:txBody>
          <a:bodyPr/>
          <a:lstStyle/>
          <a:p>
            <a:pPr eaLnBrk="1" hangingPunct="1"/>
            <a:r>
              <a:rPr lang="en-US" altLang="zh-CN" dirty="0"/>
              <a:t>5 classes of computers</a:t>
            </a:r>
          </a:p>
          <a:p>
            <a:pPr eaLnBrk="1" hangingPunct="1"/>
            <a:r>
              <a:rPr lang="en-US" altLang="zh-CN" dirty="0"/>
              <a:t>Parallelism</a:t>
            </a:r>
          </a:p>
          <a:p>
            <a:pPr eaLnBrk="1" hangingPunct="1"/>
            <a:r>
              <a:rPr lang="en-US" altLang="zh-CN" dirty="0"/>
              <a:t>Instruction set architecture</a:t>
            </a:r>
          </a:p>
          <a:p>
            <a:pPr eaLnBrk="1" hangingPunct="1"/>
            <a:r>
              <a:rPr lang="en-US" altLang="zh-CN" dirty="0"/>
              <a:t>Computer architecture</a:t>
            </a:r>
          </a:p>
          <a:p>
            <a:pPr eaLnBrk="1" hangingPunct="1"/>
            <a:endParaRPr lang="en-US" altLang="zh-CN" dirty="0"/>
          </a:p>
          <a:p>
            <a:pPr eaLnBrk="1" hangingPunct="1"/>
            <a:endParaRPr lang="en-US" altLang="zh-CN"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2">
            <a:extLst>
              <a:ext uri="{FF2B5EF4-FFF2-40B4-BE49-F238E27FC236}">
                <a16:creationId xmlns:a16="http://schemas.microsoft.com/office/drawing/2014/main" id="{52428E2D-A1D9-DE43-81A8-2FBAEC8E463F}"/>
              </a:ext>
            </a:extLst>
          </p:cNvPr>
          <p:cNvSpPr>
            <a:spLocks noGrp="1" noChangeArrowheads="1"/>
          </p:cNvSpPr>
          <p:nvPr>
            <p:ph type="title"/>
          </p:nvPr>
        </p:nvSpPr>
        <p:spPr/>
        <p:txBody>
          <a:bodyPr/>
          <a:lstStyle/>
          <a:p>
            <a:pPr eaLnBrk="1" hangingPunct="1"/>
            <a:r>
              <a:rPr lang="en-US" altLang="zh-CN"/>
              <a:t>permanent storage</a:t>
            </a:r>
          </a:p>
        </p:txBody>
      </p:sp>
      <p:pic>
        <p:nvPicPr>
          <p:cNvPr id="24578" name="Picture 4" descr="memhierachy">
            <a:extLst>
              <a:ext uri="{FF2B5EF4-FFF2-40B4-BE49-F238E27FC236}">
                <a16:creationId xmlns:a16="http://schemas.microsoft.com/office/drawing/2014/main" id="{8A371961-69BD-9D48-A129-01CA404671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798638"/>
            <a:ext cx="9144000" cy="3273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5">
            <a:extLst>
              <a:ext uri="{FF2B5EF4-FFF2-40B4-BE49-F238E27FC236}">
                <a16:creationId xmlns:a16="http://schemas.microsoft.com/office/drawing/2014/main" id="{AD7059F0-234C-9045-9334-FC2FFAD9AE81}"/>
              </a:ext>
            </a:extLst>
          </p:cNvPr>
          <p:cNvSpPr/>
          <p:nvPr/>
        </p:nvSpPr>
        <p:spPr>
          <a:xfrm>
            <a:off x="2133600" y="1600200"/>
            <a:ext cx="2286000" cy="3429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5" name="矩形 4">
            <a:extLst>
              <a:ext uri="{FF2B5EF4-FFF2-40B4-BE49-F238E27FC236}">
                <a16:creationId xmlns:a16="http://schemas.microsoft.com/office/drawing/2014/main" id="{C39E4C02-41A7-714A-AAB4-1AA36CB14B21}"/>
              </a:ext>
            </a:extLst>
          </p:cNvPr>
          <p:cNvSpPr/>
          <p:nvPr/>
        </p:nvSpPr>
        <p:spPr>
          <a:xfrm>
            <a:off x="6096000" y="1371600"/>
            <a:ext cx="1143000" cy="3657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cxnSp>
        <p:nvCxnSpPr>
          <p:cNvPr id="8" name="直接箭头连接符 7">
            <a:extLst>
              <a:ext uri="{FF2B5EF4-FFF2-40B4-BE49-F238E27FC236}">
                <a16:creationId xmlns:a16="http://schemas.microsoft.com/office/drawing/2014/main" id="{42D8A55A-CF71-874D-8F1B-96BF193D22F8}"/>
              </a:ext>
            </a:extLst>
          </p:cNvPr>
          <p:cNvCxnSpPr/>
          <p:nvPr/>
        </p:nvCxnSpPr>
        <p:spPr>
          <a:xfrm>
            <a:off x="2057400" y="2743200"/>
            <a:ext cx="2362200" cy="1588"/>
          </a:xfrm>
          <a:prstGeom prst="straightConnector1">
            <a:avLst/>
          </a:prstGeom>
          <a:ln w="76200">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7" name="直接箭头连接符 6">
            <a:extLst>
              <a:ext uri="{FF2B5EF4-FFF2-40B4-BE49-F238E27FC236}">
                <a16:creationId xmlns:a16="http://schemas.microsoft.com/office/drawing/2014/main" id="{5CAD08AA-06B5-1A4D-A3EC-BCD7B9BB0BA6}"/>
              </a:ext>
            </a:extLst>
          </p:cNvPr>
          <p:cNvCxnSpPr/>
          <p:nvPr/>
        </p:nvCxnSpPr>
        <p:spPr>
          <a:xfrm>
            <a:off x="6019800" y="2743200"/>
            <a:ext cx="1295400" cy="1588"/>
          </a:xfrm>
          <a:prstGeom prst="straightConnector1">
            <a:avLst/>
          </a:prstGeom>
          <a:ln w="76200">
            <a:solidFill>
              <a:schemeClr val="tx2"/>
            </a:solidFill>
            <a:tailEnd type="arrow"/>
          </a:ln>
        </p:spPr>
        <p:style>
          <a:lnRef idx="1">
            <a:schemeClr val="accent1"/>
          </a:lnRef>
          <a:fillRef idx="0">
            <a:schemeClr val="accent1"/>
          </a:fillRef>
          <a:effectRef idx="0">
            <a:schemeClr val="accent1"/>
          </a:effectRef>
          <a:fontRef idx="minor">
            <a:schemeClr val="tx1"/>
          </a:fontRef>
        </p:style>
      </p:cxnSp>
      <p:sp>
        <p:nvSpPr>
          <p:cNvPr id="9" name="矩形 8">
            <a:extLst>
              <a:ext uri="{FF2B5EF4-FFF2-40B4-BE49-F238E27FC236}">
                <a16:creationId xmlns:a16="http://schemas.microsoft.com/office/drawing/2014/main" id="{34622C4B-F495-0B41-981F-4DAE94719F25}"/>
              </a:ext>
            </a:extLst>
          </p:cNvPr>
          <p:cNvSpPr/>
          <p:nvPr/>
        </p:nvSpPr>
        <p:spPr>
          <a:xfrm>
            <a:off x="0" y="4800600"/>
            <a:ext cx="8610600" cy="381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p:txBody>
          <a:bodyPr/>
          <a:lstStyle/>
          <a:p>
            <a:pPr eaLnBrk="1" hangingPunct="1"/>
            <a:r>
              <a:rPr lang="en-US" altLang="zh-CN" dirty="0"/>
              <a:t>Classes of Computers</a:t>
            </a:r>
            <a:endParaRPr lang="en-US" altLang="zh-CN" dirty="0">
              <a:solidFill>
                <a:srgbClr val="FF0000"/>
              </a:solidFill>
            </a:endParaRPr>
          </a:p>
        </p:txBody>
      </p:sp>
      <p:sp>
        <p:nvSpPr>
          <p:cNvPr id="59395" name="Rectangle 3"/>
          <p:cNvSpPr>
            <a:spLocks noGrp="1" noChangeArrowheads="1"/>
          </p:cNvSpPr>
          <p:nvPr>
            <p:ph type="body" idx="1"/>
          </p:nvPr>
        </p:nvSpPr>
        <p:spPr/>
        <p:txBody>
          <a:bodyPr/>
          <a:lstStyle/>
          <a:p>
            <a:pPr eaLnBrk="1" hangingPunct="1"/>
            <a:r>
              <a:rPr lang="en-US" altLang="zh-CN" dirty="0"/>
              <a:t>PMD: Personal Mobile Device</a:t>
            </a:r>
          </a:p>
          <a:p>
            <a:pPr eaLnBrk="1" hangingPunct="1"/>
            <a:r>
              <a:rPr lang="en-US" altLang="zh-CN" dirty="0"/>
              <a:t>Desktop</a:t>
            </a:r>
          </a:p>
          <a:p>
            <a:pPr eaLnBrk="1" hangingPunct="1"/>
            <a:r>
              <a:rPr lang="en-US" altLang="zh-CN" dirty="0"/>
              <a:t>Server</a:t>
            </a:r>
          </a:p>
          <a:p>
            <a:pPr eaLnBrk="1" hangingPunct="1"/>
            <a:r>
              <a:rPr lang="en-US" altLang="zh-CN" dirty="0"/>
              <a:t>Cluster/WSC (Warehouse-Scale Computer)</a:t>
            </a:r>
          </a:p>
          <a:p>
            <a:pPr eaLnBrk="1" hangingPunct="1"/>
            <a:r>
              <a:rPr lang="en-US" altLang="zh-CN" dirty="0"/>
              <a:t>Embedded/IoT computer</a:t>
            </a:r>
          </a:p>
          <a:p>
            <a:pPr eaLnBrk="1" hangingPunct="1"/>
            <a:endParaRPr lang="en-US" altLang="zh-CN" dirty="0"/>
          </a:p>
        </p:txBody>
      </p:sp>
    </p:spTree>
    <p:extLst>
      <p:ext uri="{BB962C8B-B14F-4D97-AF65-F5344CB8AC3E}">
        <p14:creationId xmlns:p14="http://schemas.microsoft.com/office/powerpoint/2010/main" val="476948756"/>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pPr eaLnBrk="1" hangingPunct="1"/>
            <a:r>
              <a:rPr lang="en-US" altLang="zh-CN" dirty="0"/>
              <a:t>Parallelism</a:t>
            </a:r>
          </a:p>
        </p:txBody>
      </p:sp>
      <p:sp>
        <p:nvSpPr>
          <p:cNvPr id="28675" name="Rectangle 3"/>
          <p:cNvSpPr>
            <a:spLocks noGrp="1" noChangeArrowheads="1"/>
          </p:cNvSpPr>
          <p:nvPr>
            <p:ph type="body" idx="1"/>
          </p:nvPr>
        </p:nvSpPr>
        <p:spPr>
          <a:xfrm>
            <a:off x="457200" y="1600200"/>
            <a:ext cx="9448800" cy="5257800"/>
          </a:xfrm>
        </p:spPr>
        <p:txBody>
          <a:bodyPr/>
          <a:lstStyle/>
          <a:p>
            <a:pPr eaLnBrk="1" hangingPunct="1"/>
            <a:r>
              <a:rPr lang="en-US" altLang="zh-CN" dirty="0"/>
              <a:t>Application parallelism:</a:t>
            </a:r>
          </a:p>
          <a:p>
            <a:pPr eaLnBrk="1" hangingPunct="1">
              <a:buFontTx/>
              <a:buNone/>
            </a:pPr>
            <a:r>
              <a:rPr lang="en-US" altLang="zh-CN" dirty="0"/>
              <a:t>	DLP: Data-Level Parallelism</a:t>
            </a:r>
          </a:p>
          <a:p>
            <a:pPr eaLnBrk="1" hangingPunct="1">
              <a:buFontTx/>
              <a:buNone/>
            </a:pPr>
            <a:r>
              <a:rPr lang="en-US" altLang="zh-CN" dirty="0"/>
              <a:t>	TLP: Thread-Level Parallelism</a:t>
            </a:r>
          </a:p>
          <a:p>
            <a:pPr eaLnBrk="1" hangingPunct="1"/>
            <a:r>
              <a:rPr lang="en-US" altLang="zh-CN" dirty="0"/>
              <a:t>Hardware parallelism:</a:t>
            </a:r>
          </a:p>
          <a:p>
            <a:pPr eaLnBrk="1" hangingPunct="1">
              <a:buFontTx/>
              <a:buNone/>
            </a:pPr>
            <a:r>
              <a:rPr lang="en-US" altLang="zh-CN" dirty="0"/>
              <a:t>	ILP: Instruction-Level Parallelism</a:t>
            </a:r>
          </a:p>
          <a:p>
            <a:pPr eaLnBrk="1" hangingPunct="1">
              <a:buFontTx/>
              <a:buNone/>
            </a:pPr>
            <a:r>
              <a:rPr lang="en-US" altLang="zh-CN" dirty="0"/>
              <a:t>	Vector Architectures, GPUs, and MM</a:t>
            </a:r>
          </a:p>
          <a:p>
            <a:pPr eaLnBrk="1" hangingPunct="1">
              <a:buFontTx/>
              <a:buNone/>
            </a:pPr>
            <a:r>
              <a:rPr lang="en-US" altLang="zh-CN" dirty="0"/>
              <a:t>	TLP: Thread-Level Parallelism</a:t>
            </a:r>
          </a:p>
          <a:p>
            <a:pPr eaLnBrk="1" hangingPunct="1">
              <a:buFontTx/>
              <a:buNone/>
            </a:pPr>
            <a:r>
              <a:rPr lang="en-US" altLang="zh-CN" dirty="0"/>
              <a:t>	RLP: Request-Level Parallelism</a:t>
            </a:r>
          </a:p>
        </p:txBody>
      </p:sp>
    </p:spTree>
    <p:extLst>
      <p:ext uri="{BB962C8B-B14F-4D97-AF65-F5344CB8AC3E}">
        <p14:creationId xmlns:p14="http://schemas.microsoft.com/office/powerpoint/2010/main" val="941385882"/>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p:txBody>
          <a:bodyPr/>
          <a:lstStyle/>
          <a:p>
            <a:pPr eaLnBrk="1" hangingPunct="1"/>
            <a:r>
              <a:rPr lang="en-US" altLang="zh-CN" dirty="0"/>
              <a:t>Instruction Set Architecture</a:t>
            </a:r>
            <a:endParaRPr lang="en-US" altLang="zh-CN" dirty="0">
              <a:solidFill>
                <a:srgbClr val="FF0000"/>
              </a:solidFill>
            </a:endParaRPr>
          </a:p>
        </p:txBody>
      </p:sp>
      <p:sp>
        <p:nvSpPr>
          <p:cNvPr id="59395" name="Rectangle 3"/>
          <p:cNvSpPr>
            <a:spLocks noGrp="1" noChangeArrowheads="1"/>
          </p:cNvSpPr>
          <p:nvPr>
            <p:ph type="body" idx="1"/>
          </p:nvPr>
        </p:nvSpPr>
        <p:spPr/>
        <p:txBody>
          <a:bodyPr/>
          <a:lstStyle/>
          <a:p>
            <a:r>
              <a:rPr lang="en-CN" dirty="0"/>
              <a:t>Class of ISA</a:t>
            </a:r>
          </a:p>
          <a:p>
            <a:r>
              <a:rPr lang="en-CN" dirty="0"/>
              <a:t>Memory addressing</a:t>
            </a:r>
          </a:p>
          <a:p>
            <a:r>
              <a:rPr lang="en-CN" dirty="0"/>
              <a:t>Addressing modes</a:t>
            </a:r>
          </a:p>
          <a:p>
            <a:r>
              <a:rPr lang="en-CN" dirty="0"/>
              <a:t>Types and sizes of operands</a:t>
            </a:r>
          </a:p>
          <a:p>
            <a:r>
              <a:rPr lang="en-US" dirty="0"/>
              <a:t>O</a:t>
            </a:r>
            <a:r>
              <a:rPr lang="en-CN" dirty="0"/>
              <a:t>perations</a:t>
            </a:r>
          </a:p>
          <a:p>
            <a:r>
              <a:rPr lang="en-CN" dirty="0"/>
              <a:t>Control flow instructions</a:t>
            </a:r>
          </a:p>
          <a:p>
            <a:r>
              <a:rPr lang="en-CN" dirty="0"/>
              <a:t>Encoding an ISA</a:t>
            </a:r>
            <a:endParaRPr lang="en-US" altLang="zh-CN" dirty="0"/>
          </a:p>
          <a:p>
            <a:pPr eaLnBrk="1" hangingPunct="1"/>
            <a:endParaRPr lang="en-US" altLang="zh-CN" dirty="0"/>
          </a:p>
        </p:txBody>
      </p:sp>
    </p:spTree>
    <p:extLst>
      <p:ext uri="{BB962C8B-B14F-4D97-AF65-F5344CB8AC3E}">
        <p14:creationId xmlns:p14="http://schemas.microsoft.com/office/powerpoint/2010/main" val="263433693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D9951C-A96B-BAA1-4661-6437FEA6DC54}"/>
              </a:ext>
            </a:extLst>
          </p:cNvPr>
          <p:cNvSpPr>
            <a:spLocks noGrp="1"/>
          </p:cNvSpPr>
          <p:nvPr>
            <p:ph type="title"/>
          </p:nvPr>
        </p:nvSpPr>
        <p:spPr/>
        <p:txBody>
          <a:bodyPr/>
          <a:lstStyle/>
          <a:p>
            <a:r>
              <a:rPr lang="en-CN" dirty="0"/>
              <a:t>Computer Architecture</a:t>
            </a:r>
          </a:p>
        </p:txBody>
      </p:sp>
      <p:sp>
        <p:nvSpPr>
          <p:cNvPr id="3" name="Content Placeholder 2">
            <a:extLst>
              <a:ext uri="{FF2B5EF4-FFF2-40B4-BE49-F238E27FC236}">
                <a16:creationId xmlns:a16="http://schemas.microsoft.com/office/drawing/2014/main" id="{40AF6412-80BE-EE44-3A54-E718672723C7}"/>
              </a:ext>
            </a:extLst>
          </p:cNvPr>
          <p:cNvSpPr>
            <a:spLocks noGrp="1"/>
          </p:cNvSpPr>
          <p:nvPr>
            <p:ph idx="1"/>
          </p:nvPr>
        </p:nvSpPr>
        <p:spPr/>
        <p:txBody>
          <a:bodyPr/>
          <a:lstStyle/>
          <a:p>
            <a:pPr eaLnBrk="1" hangingPunct="1"/>
            <a:r>
              <a:rPr lang="en-US" altLang="zh-CN" b="1" dirty="0"/>
              <a:t>Architecture</a:t>
            </a:r>
          </a:p>
          <a:p>
            <a:pPr eaLnBrk="1" hangingPunct="1">
              <a:buFontTx/>
              <a:buNone/>
            </a:pPr>
            <a:r>
              <a:rPr lang="en-US" altLang="zh-CN" b="1" dirty="0"/>
              <a:t>	</a:t>
            </a:r>
            <a:r>
              <a:rPr lang="en-US" altLang="zh-CN" dirty="0"/>
              <a:t>the parts of a processor that one needs to understand to write assembly code;</a:t>
            </a:r>
          </a:p>
          <a:p>
            <a:pPr eaLnBrk="1" hangingPunct="1">
              <a:buFontTx/>
              <a:buNone/>
            </a:pPr>
            <a:r>
              <a:rPr lang="en-US" altLang="zh-CN" b="1" dirty="0"/>
              <a:t>	</a:t>
            </a:r>
            <a:r>
              <a:rPr lang="en-US" altLang="zh-CN" dirty="0"/>
              <a:t>directly visible to software;</a:t>
            </a:r>
            <a:endParaRPr lang="en-US" altLang="zh-CN" b="1" dirty="0"/>
          </a:p>
          <a:p>
            <a:pPr eaLnBrk="1" hangingPunct="1"/>
            <a:r>
              <a:rPr lang="en-US" altLang="zh-CN" b="1" dirty="0"/>
              <a:t>Microarchitecture</a:t>
            </a:r>
          </a:p>
          <a:p>
            <a:pPr eaLnBrk="1" hangingPunct="1">
              <a:buFontTx/>
              <a:buNone/>
            </a:pPr>
            <a:r>
              <a:rPr lang="en-US" altLang="zh-CN" b="1" dirty="0"/>
              <a:t>	</a:t>
            </a:r>
            <a:r>
              <a:rPr lang="en-US" altLang="zh-CN" dirty="0"/>
              <a:t>implementation of the architecture</a:t>
            </a:r>
          </a:p>
          <a:p>
            <a:pPr eaLnBrk="1" hangingPunct="1">
              <a:buFontTx/>
              <a:buNone/>
            </a:pPr>
            <a:r>
              <a:rPr lang="en-US" altLang="zh-CN" b="1" dirty="0"/>
              <a:t>	</a:t>
            </a:r>
            <a:r>
              <a:rPr lang="en-US" altLang="zh-CN" dirty="0">
                <a:solidFill>
                  <a:srgbClr val="00B0F0"/>
                </a:solidFill>
              </a:rPr>
              <a:t>(oops…lack of details)</a:t>
            </a:r>
            <a:endParaRPr lang="en-US" altLang="zh-CN" b="1" dirty="0">
              <a:solidFill>
                <a:srgbClr val="00B0F0"/>
              </a:solidFill>
            </a:endParaRPr>
          </a:p>
          <a:p>
            <a:endParaRPr lang="en-CN" dirty="0"/>
          </a:p>
        </p:txBody>
      </p:sp>
    </p:spTree>
    <p:extLst>
      <p:ext uri="{BB962C8B-B14F-4D97-AF65-F5344CB8AC3E}">
        <p14:creationId xmlns:p14="http://schemas.microsoft.com/office/powerpoint/2010/main" val="3519628452"/>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2AB7BD-619C-2941-AE17-3617B869A577}"/>
              </a:ext>
            </a:extLst>
          </p:cNvPr>
          <p:cNvSpPr>
            <a:spLocks noGrp="1"/>
          </p:cNvSpPr>
          <p:nvPr>
            <p:ph type="title"/>
          </p:nvPr>
        </p:nvSpPr>
        <p:spPr/>
        <p:txBody>
          <a:bodyPr/>
          <a:lstStyle/>
          <a:p>
            <a:r>
              <a:rPr lang="en-CN" dirty="0"/>
              <a:t>Computer Architecture</a:t>
            </a:r>
          </a:p>
        </p:txBody>
      </p:sp>
      <p:sp>
        <p:nvSpPr>
          <p:cNvPr id="3" name="Content Placeholder 2">
            <a:extLst>
              <a:ext uri="{FF2B5EF4-FFF2-40B4-BE49-F238E27FC236}">
                <a16:creationId xmlns:a16="http://schemas.microsoft.com/office/drawing/2014/main" id="{FC0D8068-7855-3B47-8513-810D5A9425A0}"/>
              </a:ext>
            </a:extLst>
          </p:cNvPr>
          <p:cNvSpPr>
            <a:spLocks noGrp="1"/>
          </p:cNvSpPr>
          <p:nvPr>
            <p:ph idx="1"/>
          </p:nvPr>
        </p:nvSpPr>
        <p:spPr/>
        <p:txBody>
          <a:bodyPr/>
          <a:lstStyle/>
          <a:p>
            <a:r>
              <a:rPr lang="en-US" dirty="0"/>
              <a:t>Concentrate more on h</a:t>
            </a:r>
            <a:r>
              <a:rPr lang="en-CN" dirty="0"/>
              <a:t>igh-level policy</a:t>
            </a:r>
          </a:p>
          <a:p>
            <a:r>
              <a:rPr lang="en-US" dirty="0"/>
              <a:t>O</a:t>
            </a:r>
            <a:r>
              <a:rPr lang="en-CN" dirty="0"/>
              <a:t>ne policy may associate with multiple enforcement/implementation strategies</a:t>
            </a:r>
          </a:p>
          <a:p>
            <a:endParaRPr lang="en-CN" dirty="0"/>
          </a:p>
          <a:p>
            <a:r>
              <a:rPr lang="en-US" dirty="0"/>
              <a:t>Less</a:t>
            </a:r>
            <a:r>
              <a:rPr lang="en-CN" dirty="0"/>
              <a:t> about why/why-not, as it is just a design choice, does not necessarily regulate all of its kind</a:t>
            </a:r>
          </a:p>
        </p:txBody>
      </p:sp>
    </p:spTree>
    <p:extLst>
      <p:ext uri="{BB962C8B-B14F-4D97-AF65-F5344CB8AC3E}">
        <p14:creationId xmlns:p14="http://schemas.microsoft.com/office/powerpoint/2010/main" val="104032576"/>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DB3B221-89AC-A348-955C-77A2F3F385BC}"/>
              </a:ext>
            </a:extLst>
          </p:cNvPr>
          <p:cNvPicPr>
            <a:picLocks noChangeAspect="1"/>
          </p:cNvPicPr>
          <p:nvPr/>
        </p:nvPicPr>
        <p:blipFill>
          <a:blip r:embed="rId3"/>
          <a:stretch>
            <a:fillRect/>
          </a:stretch>
        </p:blipFill>
        <p:spPr>
          <a:xfrm>
            <a:off x="0" y="1047750"/>
            <a:ext cx="3857625" cy="4750770"/>
          </a:xfrm>
          <a:prstGeom prst="rect">
            <a:avLst/>
          </a:prstGeom>
        </p:spPr>
      </p:pic>
      <p:sp>
        <p:nvSpPr>
          <p:cNvPr id="60419" name="Rectangle 5"/>
          <p:cNvSpPr>
            <a:spLocks noGrp="1" noChangeArrowheads="1"/>
          </p:cNvSpPr>
          <p:nvPr>
            <p:ph type="title"/>
          </p:nvPr>
        </p:nvSpPr>
        <p:spPr>
          <a:xfrm>
            <a:off x="3810000" y="2971800"/>
            <a:ext cx="5334000" cy="1143000"/>
          </a:xfrm>
          <a:noFill/>
        </p:spPr>
        <p:txBody>
          <a:bodyPr/>
          <a:lstStyle/>
          <a:p>
            <a:pPr algn="r" eaLnBrk="1" hangingPunct="1"/>
            <a:r>
              <a:rPr lang="en-US" altLang="zh-CN"/>
              <a:t>Chapter 1.1-1.3</a:t>
            </a:r>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B8FA7-58DB-B845-8BBE-1C51A3C1A8E1}"/>
              </a:ext>
            </a:extLst>
          </p:cNvPr>
          <p:cNvSpPr>
            <a:spLocks noGrp="1"/>
          </p:cNvSpPr>
          <p:nvPr>
            <p:ph type="title"/>
          </p:nvPr>
        </p:nvSpPr>
        <p:spPr/>
        <p:txBody>
          <a:bodyPr/>
          <a:lstStyle/>
          <a:p>
            <a:r>
              <a:rPr lang="en-CN" dirty="0"/>
              <a:t>Readings</a:t>
            </a:r>
          </a:p>
        </p:txBody>
      </p:sp>
      <p:sp>
        <p:nvSpPr>
          <p:cNvPr id="3" name="Content Placeholder 2">
            <a:extLst>
              <a:ext uri="{FF2B5EF4-FFF2-40B4-BE49-F238E27FC236}">
                <a16:creationId xmlns:a16="http://schemas.microsoft.com/office/drawing/2014/main" id="{54F0B0A2-42D3-ED47-A4D0-40CE63AB72A3}"/>
              </a:ext>
            </a:extLst>
          </p:cNvPr>
          <p:cNvSpPr>
            <a:spLocks noGrp="1"/>
          </p:cNvSpPr>
          <p:nvPr>
            <p:ph idx="1"/>
          </p:nvPr>
        </p:nvSpPr>
        <p:spPr/>
        <p:txBody>
          <a:bodyPr/>
          <a:lstStyle/>
          <a:p>
            <a:r>
              <a:rPr lang="en-CN" dirty="0"/>
              <a:t>Appendix A: Instruction Set Principles</a:t>
            </a:r>
          </a:p>
          <a:p>
            <a:r>
              <a:rPr lang="en-CN" dirty="0"/>
              <a:t>Appendix K: Survey of Instruction Set Architectures</a:t>
            </a:r>
          </a:p>
        </p:txBody>
      </p:sp>
    </p:spTree>
    <p:extLst>
      <p:ext uri="{BB962C8B-B14F-4D97-AF65-F5344CB8AC3E}">
        <p14:creationId xmlns:p14="http://schemas.microsoft.com/office/powerpoint/2010/main" val="3334363601"/>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标题 1"/>
          <p:cNvSpPr>
            <a:spLocks noGrp="1"/>
          </p:cNvSpPr>
          <p:nvPr>
            <p:ph type="title"/>
          </p:nvPr>
        </p:nvSpPr>
        <p:spPr/>
        <p:txBody>
          <a:bodyPr/>
          <a:lstStyle/>
          <a:p>
            <a:r>
              <a:rPr lang="en-US" altLang="zh-CN"/>
              <a:t>Lab 1</a:t>
            </a:r>
            <a:endParaRPr lang="zh-CN" altLang="en-US"/>
          </a:p>
        </p:txBody>
      </p:sp>
      <p:sp>
        <p:nvSpPr>
          <p:cNvPr id="61443" name="内容占位符 2"/>
          <p:cNvSpPr>
            <a:spLocks noGrp="1"/>
          </p:cNvSpPr>
          <p:nvPr>
            <p:ph idx="1"/>
          </p:nvPr>
        </p:nvSpPr>
        <p:spPr/>
        <p:txBody>
          <a:bodyPr/>
          <a:lstStyle/>
          <a:p>
            <a:r>
              <a:rPr lang="en-US" altLang="zh-CN" dirty="0"/>
              <a:t>Demo Due: October 12, 2022</a:t>
            </a:r>
          </a:p>
          <a:p>
            <a:r>
              <a:rPr lang="en-US" altLang="zh-CN" dirty="0"/>
              <a:t>Report Due: October 19, 2022</a:t>
            </a:r>
          </a:p>
          <a:p>
            <a:endParaRPr lang="en-US" altLang="zh-CN" dirty="0"/>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标题 1">
            <a:extLst>
              <a:ext uri="{FF2B5EF4-FFF2-40B4-BE49-F238E27FC236}">
                <a16:creationId xmlns:a16="http://schemas.microsoft.com/office/drawing/2014/main" id="{4B5EED1E-63E4-4440-8088-7AA6698680BB}"/>
              </a:ext>
            </a:extLst>
          </p:cNvPr>
          <p:cNvSpPr>
            <a:spLocks noGrp="1"/>
          </p:cNvSpPr>
          <p:nvPr>
            <p:ph type="title"/>
          </p:nvPr>
        </p:nvSpPr>
        <p:spPr/>
        <p:txBody>
          <a:bodyPr/>
          <a:lstStyle/>
          <a:p>
            <a:r>
              <a:rPr lang="en-US" altLang="zh-CN"/>
              <a:t>Assignment 1</a:t>
            </a:r>
            <a:endParaRPr lang="zh-CN" altLang="en-US"/>
          </a:p>
        </p:txBody>
      </p:sp>
      <p:sp>
        <p:nvSpPr>
          <p:cNvPr id="217091" name="内容占位符 2">
            <a:extLst>
              <a:ext uri="{FF2B5EF4-FFF2-40B4-BE49-F238E27FC236}">
                <a16:creationId xmlns:a16="http://schemas.microsoft.com/office/drawing/2014/main" id="{C279BBB0-68D2-B64A-B7C2-8CEA64637F2E}"/>
              </a:ext>
            </a:extLst>
          </p:cNvPr>
          <p:cNvSpPr>
            <a:spLocks noGrp="1"/>
          </p:cNvSpPr>
          <p:nvPr>
            <p:ph idx="1"/>
          </p:nvPr>
        </p:nvSpPr>
        <p:spPr/>
        <p:txBody>
          <a:bodyPr/>
          <a:lstStyle/>
          <a:p>
            <a:r>
              <a:rPr lang="en-US" altLang="zh-CN" dirty="0">
                <a:hlinkClick r:id="rId3"/>
              </a:rPr>
              <a:t>link</a:t>
            </a:r>
            <a:endParaRPr lang="en-US" altLang="zh-CN" dirty="0"/>
          </a:p>
          <a:p>
            <a:r>
              <a:rPr lang="en-US" altLang="zh-CN" dirty="0"/>
              <a:t>25 min presentation per group</a:t>
            </a:r>
          </a:p>
          <a:p>
            <a:r>
              <a:rPr lang="en-US" altLang="zh-CN" dirty="0"/>
              <a:t>October 19, 08:00 – 12:25</a:t>
            </a:r>
          </a:p>
          <a:p>
            <a:pPr>
              <a:buFontTx/>
              <a:buNone/>
            </a:pPr>
            <a:r>
              <a:rPr lang="en-US" altLang="zh-CN" dirty="0"/>
              <a:t>	Room 502, CGB Building East Wing</a:t>
            </a:r>
          </a:p>
          <a:p>
            <a:endParaRPr lang="en-US" altLang="zh-CN" dirty="0"/>
          </a:p>
          <a:p>
            <a:r>
              <a:rPr lang="en-US" altLang="zh-CN" dirty="0">
                <a:solidFill>
                  <a:srgbClr val="00B0F0"/>
                </a:solidFill>
              </a:rPr>
              <a:t>Bonus</a:t>
            </a:r>
          </a:p>
          <a:p>
            <a:pPr>
              <a:buFontTx/>
              <a:buNone/>
            </a:pPr>
            <a:r>
              <a:rPr lang="en-US" altLang="zh-CN" dirty="0"/>
              <a:t>	</a:t>
            </a:r>
            <a:r>
              <a:rPr lang="en-US" altLang="zh-CN" dirty="0" err="1"/>
              <a:t>tbd</a:t>
            </a:r>
            <a:r>
              <a:rPr lang="en-US" altLang="zh-CN" dirty="0"/>
              <a:t>…for the best presentation group</a:t>
            </a:r>
          </a:p>
          <a:p>
            <a:pPr>
              <a:buFontTx/>
              <a:buNone/>
            </a:pPr>
            <a:r>
              <a:rPr lang="en-US" altLang="zh-CN" dirty="0"/>
              <a:t>	</a:t>
            </a:r>
            <a:r>
              <a:rPr lang="en-US" altLang="zh-CN" dirty="0">
                <a:solidFill>
                  <a:srgbClr val="00B0F0"/>
                </a:solidFill>
              </a:rPr>
              <a:t>Suggestions? Make it fun!</a:t>
            </a:r>
            <a:endParaRPr lang="zh-CN" altLang="en-US" dirty="0">
              <a:solidFill>
                <a:srgbClr val="00B0F0"/>
              </a:solidFill>
            </a:endParaRPr>
          </a:p>
        </p:txBody>
      </p:sp>
    </p:spTree>
    <p:extLst>
      <p:ext uri="{BB962C8B-B14F-4D97-AF65-F5344CB8AC3E}">
        <p14:creationId xmlns:p14="http://schemas.microsoft.com/office/powerpoint/2010/main" val="86893214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a:xfrm>
            <a:off x="0" y="2590800"/>
            <a:ext cx="9144000" cy="1143000"/>
          </a:xfrm>
        </p:spPr>
        <p:txBody>
          <a:bodyPr/>
          <a:lstStyle/>
          <a:p>
            <a:pPr eaLnBrk="1" hangingPunct="1"/>
            <a:r>
              <a:rPr lang="en-US" altLang="zh-CN" sz="9600"/>
              <a:t>?</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2">
            <a:extLst>
              <a:ext uri="{FF2B5EF4-FFF2-40B4-BE49-F238E27FC236}">
                <a16:creationId xmlns:a16="http://schemas.microsoft.com/office/drawing/2014/main" id="{351832EC-8190-F142-AF43-BC94F87C5C42}"/>
              </a:ext>
            </a:extLst>
          </p:cNvPr>
          <p:cNvSpPr>
            <a:spLocks noGrp="1" noChangeArrowheads="1"/>
          </p:cNvSpPr>
          <p:nvPr>
            <p:ph type="title"/>
          </p:nvPr>
        </p:nvSpPr>
        <p:spPr/>
        <p:txBody>
          <a:bodyPr/>
          <a:lstStyle/>
          <a:p>
            <a:pPr eaLnBrk="1" hangingPunct="1"/>
            <a:r>
              <a:rPr lang="en-US" altLang="zh-CN"/>
              <a:t>permanent storage</a:t>
            </a:r>
          </a:p>
        </p:txBody>
      </p:sp>
      <p:pic>
        <p:nvPicPr>
          <p:cNvPr id="26626" name="Picture 4" descr="memhierachy">
            <a:extLst>
              <a:ext uri="{FF2B5EF4-FFF2-40B4-BE49-F238E27FC236}">
                <a16:creationId xmlns:a16="http://schemas.microsoft.com/office/drawing/2014/main" id="{2DC39839-7F63-FA41-90F4-2689541BB9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798638"/>
            <a:ext cx="9144000" cy="3273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5">
            <a:extLst>
              <a:ext uri="{FF2B5EF4-FFF2-40B4-BE49-F238E27FC236}">
                <a16:creationId xmlns:a16="http://schemas.microsoft.com/office/drawing/2014/main" id="{38B8BD66-DDD6-C848-94AB-3EC827DD9F4D}"/>
              </a:ext>
            </a:extLst>
          </p:cNvPr>
          <p:cNvSpPr/>
          <p:nvPr/>
        </p:nvSpPr>
        <p:spPr>
          <a:xfrm>
            <a:off x="2133600" y="1600200"/>
            <a:ext cx="2286000" cy="3429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5" name="矩形 4">
            <a:extLst>
              <a:ext uri="{FF2B5EF4-FFF2-40B4-BE49-F238E27FC236}">
                <a16:creationId xmlns:a16="http://schemas.microsoft.com/office/drawing/2014/main" id="{668D06D6-3EBD-B54E-B237-2A7B599A1F68}"/>
              </a:ext>
            </a:extLst>
          </p:cNvPr>
          <p:cNvSpPr/>
          <p:nvPr/>
        </p:nvSpPr>
        <p:spPr>
          <a:xfrm>
            <a:off x="6096000" y="1371600"/>
            <a:ext cx="1143000" cy="3657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cxnSp>
        <p:nvCxnSpPr>
          <p:cNvPr id="8" name="直接箭头连接符 7">
            <a:extLst>
              <a:ext uri="{FF2B5EF4-FFF2-40B4-BE49-F238E27FC236}">
                <a16:creationId xmlns:a16="http://schemas.microsoft.com/office/drawing/2014/main" id="{25BA8466-4948-604B-9DED-697C65C30688}"/>
              </a:ext>
            </a:extLst>
          </p:cNvPr>
          <p:cNvCxnSpPr/>
          <p:nvPr/>
        </p:nvCxnSpPr>
        <p:spPr>
          <a:xfrm>
            <a:off x="2057400" y="2743200"/>
            <a:ext cx="2362200" cy="1588"/>
          </a:xfrm>
          <a:prstGeom prst="straightConnector1">
            <a:avLst/>
          </a:prstGeom>
          <a:ln w="76200">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7" name="直接箭头连接符 6">
            <a:extLst>
              <a:ext uri="{FF2B5EF4-FFF2-40B4-BE49-F238E27FC236}">
                <a16:creationId xmlns:a16="http://schemas.microsoft.com/office/drawing/2014/main" id="{34F218F8-64E6-814E-9864-A0AD25F75AF1}"/>
              </a:ext>
            </a:extLst>
          </p:cNvPr>
          <p:cNvCxnSpPr/>
          <p:nvPr/>
        </p:nvCxnSpPr>
        <p:spPr>
          <a:xfrm>
            <a:off x="6019800" y="2743200"/>
            <a:ext cx="1295400" cy="1588"/>
          </a:xfrm>
          <a:prstGeom prst="straightConnector1">
            <a:avLst/>
          </a:prstGeom>
          <a:ln w="76200">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9067A2C3-8293-AE4F-81A2-8BEBE4163C88}"/>
              </a:ext>
            </a:extLst>
          </p:cNvPr>
          <p:cNvCxnSpPr/>
          <p:nvPr/>
        </p:nvCxnSpPr>
        <p:spPr>
          <a:xfrm>
            <a:off x="6019800" y="2514600"/>
            <a:ext cx="1295400" cy="1588"/>
          </a:xfrm>
          <a:prstGeom prst="straightConnector1">
            <a:avLst/>
          </a:prstGeom>
          <a:ln w="76200">
            <a:solidFill>
              <a:schemeClr val="tx2"/>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直接箭头连接符 12">
            <a:extLst>
              <a:ext uri="{FF2B5EF4-FFF2-40B4-BE49-F238E27FC236}">
                <a16:creationId xmlns:a16="http://schemas.microsoft.com/office/drawing/2014/main" id="{CA12A7BC-0505-6C4C-9B18-0E122BBE05C9}"/>
              </a:ext>
            </a:extLst>
          </p:cNvPr>
          <p:cNvCxnSpPr/>
          <p:nvPr/>
        </p:nvCxnSpPr>
        <p:spPr>
          <a:xfrm>
            <a:off x="2057400" y="2514600"/>
            <a:ext cx="2362200" cy="1588"/>
          </a:xfrm>
          <a:prstGeom prst="straightConnector1">
            <a:avLst/>
          </a:prstGeom>
          <a:ln w="76200">
            <a:solidFill>
              <a:schemeClr val="tx2"/>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2" name="矩形 11">
            <a:extLst>
              <a:ext uri="{FF2B5EF4-FFF2-40B4-BE49-F238E27FC236}">
                <a16:creationId xmlns:a16="http://schemas.microsoft.com/office/drawing/2014/main" id="{B6958112-983D-9E4B-9522-242702AEACE1}"/>
              </a:ext>
            </a:extLst>
          </p:cNvPr>
          <p:cNvSpPr/>
          <p:nvPr/>
        </p:nvSpPr>
        <p:spPr>
          <a:xfrm>
            <a:off x="0" y="4800600"/>
            <a:ext cx="8610600" cy="381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cxnSp>
        <p:nvCxnSpPr>
          <p:cNvPr id="10" name="直接箭头连接符 9">
            <a:extLst>
              <a:ext uri="{FF2B5EF4-FFF2-40B4-BE49-F238E27FC236}">
                <a16:creationId xmlns:a16="http://schemas.microsoft.com/office/drawing/2014/main" id="{2A9C6589-8BB7-D344-A352-20297E3D730F}"/>
              </a:ext>
            </a:extLst>
          </p:cNvPr>
          <p:cNvCxnSpPr/>
          <p:nvPr/>
        </p:nvCxnSpPr>
        <p:spPr>
          <a:xfrm>
            <a:off x="0" y="4800600"/>
            <a:ext cx="9144000" cy="1588"/>
          </a:xfrm>
          <a:prstGeom prst="straightConnector1">
            <a:avLst/>
          </a:prstGeom>
          <a:ln w="76200">
            <a:solidFill>
              <a:srgbClr val="00FF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2"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right)">
                                      <p:cBhvr>
                                        <p:cTn id="7" dur="500"/>
                                        <p:tgtEl>
                                          <p:spTgt spid="1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2"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right)">
                                      <p:cBhvr>
                                        <p:cTn id="12" dur="500"/>
                                        <p:tgtEl>
                                          <p:spTgt spid="1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left)">
                                      <p:cBhvr>
                                        <p:cTn id="17" dur="500"/>
                                        <p:tgtEl>
                                          <p:spTgt spid="8"/>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left)">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490" name="图片 3" descr="IMAG1704.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6200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2"/>
          <p:cNvSpPr txBox="1">
            <a:spLocks noChangeArrowheads="1"/>
          </p:cNvSpPr>
          <p:nvPr/>
        </p:nvSpPr>
        <p:spPr bwMode="auto">
          <a:xfrm>
            <a:off x="0" y="2590800"/>
            <a:ext cx="9144000" cy="1143000"/>
          </a:xfrm>
          <a:prstGeom prst="rect">
            <a:avLst/>
          </a:prstGeom>
          <a:noFill/>
          <a:ln w="9525">
            <a:noFill/>
            <a:miter lim="800000"/>
            <a:headEnd/>
            <a:tailEnd/>
          </a:ln>
        </p:spPr>
        <p:txBody>
          <a:bodyPr anchor="ctr"/>
          <a:lstStyle/>
          <a:p>
            <a:pPr algn="r">
              <a:defRPr/>
            </a:pPr>
            <a:r>
              <a:rPr lang="en-US" altLang="zh-CN" sz="6600" b="1" kern="0" dirty="0">
                <a:solidFill>
                  <a:schemeClr val="bg1"/>
                </a:solidFill>
                <a:latin typeface="+mj-lt"/>
                <a:ea typeface="+mj-ea"/>
                <a:cs typeface="+mj-cs"/>
              </a:rPr>
              <a:t>Thank You</a:t>
            </a:r>
          </a:p>
        </p:txBody>
      </p:sp>
      <p:sp>
        <p:nvSpPr>
          <p:cNvPr id="6" name="Rectangle 2"/>
          <p:cNvSpPr txBox="1">
            <a:spLocks noChangeArrowheads="1"/>
          </p:cNvSpPr>
          <p:nvPr/>
        </p:nvSpPr>
        <p:spPr bwMode="auto">
          <a:xfrm>
            <a:off x="457200" y="3581400"/>
            <a:ext cx="8686800" cy="990600"/>
          </a:xfrm>
          <a:prstGeom prst="rect">
            <a:avLst/>
          </a:prstGeom>
          <a:noFill/>
          <a:ln w="9525">
            <a:noFill/>
            <a:miter lim="800000"/>
            <a:headEnd/>
            <a:tailEnd/>
          </a:ln>
        </p:spPr>
        <p:txBody>
          <a:bodyPr anchor="ctr"/>
          <a:lstStyle/>
          <a:p>
            <a:pPr algn="r">
              <a:defRPr/>
            </a:pPr>
            <a:r>
              <a:rPr lang="en-US" altLang="zh-CN" sz="6600" b="1" kern="0" dirty="0">
                <a:solidFill>
                  <a:schemeClr val="bg1"/>
                </a:solidFill>
                <a:latin typeface="微软雅黑" pitchFamily="34" charset="-122"/>
                <a:ea typeface="微软雅黑" pitchFamily="34" charset="-122"/>
                <a:cs typeface="+mj-cs"/>
              </a:rPr>
              <a:t>be on the road</a:t>
            </a:r>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标题 1"/>
          <p:cNvSpPr>
            <a:spLocks noGrp="1"/>
          </p:cNvSpPr>
          <p:nvPr>
            <p:ph type="title"/>
          </p:nvPr>
        </p:nvSpPr>
        <p:spPr/>
        <p:txBody>
          <a:bodyPr/>
          <a:lstStyle/>
          <a:p>
            <a:pPr eaLnBrk="1" hangingPunct="1"/>
            <a:r>
              <a:rPr lang="en-US" altLang="zh-CN"/>
              <a:t>#What’s More</a:t>
            </a:r>
            <a:endParaRPr lang="zh-CN" altLang="en-US"/>
          </a:p>
        </p:txBody>
      </p:sp>
      <p:sp>
        <p:nvSpPr>
          <p:cNvPr id="64515" name="内容占位符 2"/>
          <p:cNvSpPr>
            <a:spLocks noGrp="1"/>
          </p:cNvSpPr>
          <p:nvPr>
            <p:ph idx="1"/>
          </p:nvPr>
        </p:nvSpPr>
        <p:spPr/>
        <p:txBody>
          <a:bodyPr/>
          <a:lstStyle/>
          <a:p>
            <a:pPr eaLnBrk="1" hangingPunct="1"/>
            <a:r>
              <a:rPr lang="en-US" altLang="zh-CN" dirty="0"/>
              <a:t>If you can dream it, you can accomplish it.</a:t>
            </a:r>
          </a:p>
          <a:p>
            <a:pPr eaLnBrk="1" hangingPunct="1">
              <a:buFontTx/>
              <a:buNone/>
            </a:pPr>
            <a:r>
              <a:rPr lang="en-US" altLang="zh-CN" dirty="0"/>
              <a:t>	</a:t>
            </a:r>
            <a:r>
              <a:rPr lang="en-US" altLang="zh-CN" dirty="0">
                <a:hlinkClick r:id="rId3"/>
              </a:rPr>
              <a:t>What's Your Dream</a:t>
            </a:r>
            <a:r>
              <a:rPr lang="en-US" altLang="zh-CN" dirty="0"/>
              <a:t> by LinkedIn</a:t>
            </a:r>
            <a:endParaRPr lang="zh-CN" altLang="en-US" dirty="0"/>
          </a:p>
          <a:p>
            <a:pPr eaLnBrk="1" hangingPunct="1"/>
            <a:r>
              <a:rPr lang="en-US" altLang="zh-CN" dirty="0"/>
              <a:t>If not now, when?</a:t>
            </a:r>
          </a:p>
          <a:p>
            <a:pPr eaLnBrk="1" hangingPunct="1">
              <a:buFontTx/>
              <a:buNone/>
            </a:pPr>
            <a:r>
              <a:rPr lang="en-US" altLang="zh-CN" dirty="0"/>
              <a:t>	</a:t>
            </a:r>
            <a:r>
              <a:rPr lang="en-US" altLang="zh-CN" dirty="0">
                <a:hlinkClick r:id="rId4"/>
              </a:rPr>
              <a:t>The 3 Secrets of Highly Successful Graduates</a:t>
            </a:r>
            <a:r>
              <a:rPr lang="en-US" altLang="zh-CN" dirty="0"/>
              <a:t> by Reid Hoffman</a:t>
            </a:r>
          </a:p>
          <a:p>
            <a:pPr eaLnBrk="1" hangingPunct="1"/>
            <a:r>
              <a:rPr lang="en-US" altLang="zh-CN" dirty="0">
                <a:hlinkClick r:id="rId5"/>
              </a:rPr>
              <a:t>As I Began to Love Myself</a:t>
            </a:r>
            <a:endParaRPr lang="en-US" altLang="zh-CN" dirty="0"/>
          </a:p>
          <a:p>
            <a:pPr eaLnBrk="1" hangingPunct="1">
              <a:buFontTx/>
              <a:buNone/>
            </a:pPr>
            <a:endParaRPr lang="en-US" altLang="zh-CN" dirty="0"/>
          </a:p>
          <a:p>
            <a:pPr eaLnBrk="1" hangingPunct="1">
              <a:buFontTx/>
              <a:buNone/>
            </a:pPr>
            <a:r>
              <a:rPr lang="en-US" altLang="zh-CN" dirty="0"/>
              <a:t>	</a:t>
            </a:r>
          </a:p>
          <a:p>
            <a:pPr eaLnBrk="1" hangingPunct="1">
              <a:buFontTx/>
              <a:buNone/>
            </a:pPr>
            <a:endParaRPr lang="en-US" altLang="zh-CN" dirty="0"/>
          </a:p>
          <a:p>
            <a:pPr eaLnBrk="1" hangingPunct="1">
              <a:buFontTx/>
              <a:buNone/>
            </a:pPr>
            <a:endParaRPr lang="en-US" altLang="zh-CN"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a:extLst>
              <a:ext uri="{FF2B5EF4-FFF2-40B4-BE49-F238E27FC236}">
                <a16:creationId xmlns:a16="http://schemas.microsoft.com/office/drawing/2014/main" id="{650F6104-C45D-C141-B6CF-A0A5222FD0C7}"/>
              </a:ext>
            </a:extLst>
          </p:cNvPr>
          <p:cNvSpPr>
            <a:spLocks noGrp="1" noChangeArrowheads="1"/>
          </p:cNvSpPr>
          <p:nvPr>
            <p:ph type="title"/>
          </p:nvPr>
        </p:nvSpPr>
        <p:spPr/>
        <p:txBody>
          <a:bodyPr/>
          <a:lstStyle/>
          <a:p>
            <a:pPr eaLnBrk="1" hangingPunct="1"/>
            <a:r>
              <a:rPr lang="en-US" altLang="zh-CN"/>
              <a:t>permanent storage</a:t>
            </a:r>
          </a:p>
        </p:txBody>
      </p:sp>
      <p:pic>
        <p:nvPicPr>
          <p:cNvPr id="28674" name="Picture 4" descr="memhierachy">
            <a:extLst>
              <a:ext uri="{FF2B5EF4-FFF2-40B4-BE49-F238E27FC236}">
                <a16:creationId xmlns:a16="http://schemas.microsoft.com/office/drawing/2014/main" id="{086D4608-79E4-1C4E-A65C-8618A58CD8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798638"/>
            <a:ext cx="9144000" cy="3273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5">
            <a:extLst>
              <a:ext uri="{FF2B5EF4-FFF2-40B4-BE49-F238E27FC236}">
                <a16:creationId xmlns:a16="http://schemas.microsoft.com/office/drawing/2014/main" id="{6D53FEDE-3896-524B-B837-7F17A6FF9A2C}"/>
              </a:ext>
            </a:extLst>
          </p:cNvPr>
          <p:cNvSpPr/>
          <p:nvPr/>
        </p:nvSpPr>
        <p:spPr>
          <a:xfrm>
            <a:off x="2133600" y="1600200"/>
            <a:ext cx="2286000" cy="3429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5" name="矩形 4">
            <a:extLst>
              <a:ext uri="{FF2B5EF4-FFF2-40B4-BE49-F238E27FC236}">
                <a16:creationId xmlns:a16="http://schemas.microsoft.com/office/drawing/2014/main" id="{65813E1F-5E9E-3F4E-9088-BEA7AAEB4615}"/>
              </a:ext>
            </a:extLst>
          </p:cNvPr>
          <p:cNvSpPr/>
          <p:nvPr/>
        </p:nvSpPr>
        <p:spPr>
          <a:xfrm>
            <a:off x="6096000" y="1371600"/>
            <a:ext cx="1143000" cy="3657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cxnSp>
        <p:nvCxnSpPr>
          <p:cNvPr id="8" name="直接箭头连接符 7">
            <a:extLst>
              <a:ext uri="{FF2B5EF4-FFF2-40B4-BE49-F238E27FC236}">
                <a16:creationId xmlns:a16="http://schemas.microsoft.com/office/drawing/2014/main" id="{97DDE116-0AE4-3847-BD71-BC75F06CCC37}"/>
              </a:ext>
            </a:extLst>
          </p:cNvPr>
          <p:cNvCxnSpPr/>
          <p:nvPr/>
        </p:nvCxnSpPr>
        <p:spPr>
          <a:xfrm>
            <a:off x="2057400" y="2743200"/>
            <a:ext cx="2362200" cy="1588"/>
          </a:xfrm>
          <a:prstGeom prst="straightConnector1">
            <a:avLst/>
          </a:prstGeom>
          <a:ln w="76200">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7" name="直接箭头连接符 6">
            <a:extLst>
              <a:ext uri="{FF2B5EF4-FFF2-40B4-BE49-F238E27FC236}">
                <a16:creationId xmlns:a16="http://schemas.microsoft.com/office/drawing/2014/main" id="{F3F6778B-558A-9E41-ABD6-EAE22BECA065}"/>
              </a:ext>
            </a:extLst>
          </p:cNvPr>
          <p:cNvCxnSpPr/>
          <p:nvPr/>
        </p:nvCxnSpPr>
        <p:spPr>
          <a:xfrm>
            <a:off x="6019800" y="2743200"/>
            <a:ext cx="1295400" cy="1588"/>
          </a:xfrm>
          <a:prstGeom prst="straightConnector1">
            <a:avLst/>
          </a:prstGeom>
          <a:ln w="76200">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10" name="直接箭头连接符 9">
            <a:extLst>
              <a:ext uri="{FF2B5EF4-FFF2-40B4-BE49-F238E27FC236}">
                <a16:creationId xmlns:a16="http://schemas.microsoft.com/office/drawing/2014/main" id="{BDEB8774-EA4F-FE48-A901-7F753619DE8D}"/>
              </a:ext>
            </a:extLst>
          </p:cNvPr>
          <p:cNvCxnSpPr/>
          <p:nvPr/>
        </p:nvCxnSpPr>
        <p:spPr>
          <a:xfrm>
            <a:off x="0" y="4800600"/>
            <a:ext cx="9144000" cy="1588"/>
          </a:xfrm>
          <a:prstGeom prst="straightConnector1">
            <a:avLst/>
          </a:prstGeom>
          <a:ln w="76200">
            <a:solidFill>
              <a:srgbClr val="00FF00"/>
            </a:solidFill>
            <a:tailEnd type="arrow"/>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43E9B4B3-3330-BC40-A7C7-F61F2AF35707}"/>
              </a:ext>
            </a:extLst>
          </p:cNvPr>
          <p:cNvCxnSpPr/>
          <p:nvPr/>
        </p:nvCxnSpPr>
        <p:spPr>
          <a:xfrm>
            <a:off x="6019800" y="2514600"/>
            <a:ext cx="1295400" cy="1588"/>
          </a:xfrm>
          <a:prstGeom prst="straightConnector1">
            <a:avLst/>
          </a:prstGeom>
          <a:ln w="76200">
            <a:solidFill>
              <a:schemeClr val="tx2"/>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直接箭头连接符 12">
            <a:extLst>
              <a:ext uri="{FF2B5EF4-FFF2-40B4-BE49-F238E27FC236}">
                <a16:creationId xmlns:a16="http://schemas.microsoft.com/office/drawing/2014/main" id="{94E7F82D-ECDB-F749-A659-7726EF6ECE96}"/>
              </a:ext>
            </a:extLst>
          </p:cNvPr>
          <p:cNvCxnSpPr/>
          <p:nvPr/>
        </p:nvCxnSpPr>
        <p:spPr>
          <a:xfrm>
            <a:off x="2057400" y="2514600"/>
            <a:ext cx="2362200" cy="1588"/>
          </a:xfrm>
          <a:prstGeom prst="straightConnector1">
            <a:avLst/>
          </a:prstGeom>
          <a:ln w="76200">
            <a:solidFill>
              <a:schemeClr val="tx2"/>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 name="直接箭头连接符 11">
            <a:extLst>
              <a:ext uri="{FF2B5EF4-FFF2-40B4-BE49-F238E27FC236}">
                <a16:creationId xmlns:a16="http://schemas.microsoft.com/office/drawing/2014/main" id="{066CBB1F-A933-FD40-B224-26A7172DE11C}"/>
              </a:ext>
            </a:extLst>
          </p:cNvPr>
          <p:cNvCxnSpPr/>
          <p:nvPr/>
        </p:nvCxnSpPr>
        <p:spPr>
          <a:xfrm>
            <a:off x="0" y="5029200"/>
            <a:ext cx="9144000" cy="1588"/>
          </a:xfrm>
          <a:prstGeom prst="straightConnector1">
            <a:avLst/>
          </a:prstGeom>
          <a:ln w="762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1CD28747-D589-C842-A441-BBFD9D657300}"/>
              </a:ext>
            </a:extLst>
          </p:cNvPr>
          <p:cNvSpPr txBox="1"/>
          <p:nvPr/>
        </p:nvSpPr>
        <p:spPr>
          <a:xfrm>
            <a:off x="2286000" y="6488113"/>
            <a:ext cx="6858000" cy="369887"/>
          </a:xfrm>
          <a:prstGeom prst="rect">
            <a:avLst/>
          </a:prstGeom>
          <a:noFill/>
        </p:spPr>
        <p:txBody>
          <a:bodyPr>
            <a:spAutoFit/>
          </a:bodyPr>
          <a:lstStyle/>
          <a:p>
            <a:pPr algn="r" eaLnBrk="1" hangingPunct="1">
              <a:defRPr/>
            </a:pPr>
            <a:r>
              <a:rPr lang="en-US" altLang="zh-CN" dirty="0">
                <a:latin typeface="+mn-lt"/>
                <a:ea typeface="宋体" charset="-122"/>
              </a:rPr>
              <a:t>*1000 picoseconds = 1 nanosecond = 10</a:t>
            </a:r>
            <a:r>
              <a:rPr lang="en-US" altLang="zh-CN" baseline="30000" dirty="0">
                <a:latin typeface="+mn-lt"/>
                <a:ea typeface="宋体" charset="-122"/>
              </a:rPr>
              <a:t>-6</a:t>
            </a:r>
            <a:r>
              <a:rPr lang="en-US" altLang="zh-CN" dirty="0">
                <a:latin typeface="+mn-lt"/>
                <a:ea typeface="宋体" charset="-122"/>
              </a:rPr>
              <a:t> millisecond</a:t>
            </a:r>
            <a:endParaRPr lang="zh-CN" altLang="en-US" dirty="0">
              <a:latin typeface="+mn-lt"/>
              <a:ea typeface="宋体" charset="-122"/>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2">
            <a:extLst>
              <a:ext uri="{FF2B5EF4-FFF2-40B4-BE49-F238E27FC236}">
                <a16:creationId xmlns:a16="http://schemas.microsoft.com/office/drawing/2014/main" id="{014848B9-6854-B64F-BF94-FEF1F733640F}"/>
              </a:ext>
            </a:extLst>
          </p:cNvPr>
          <p:cNvSpPr>
            <a:spLocks noGrp="1" noChangeArrowheads="1"/>
          </p:cNvSpPr>
          <p:nvPr>
            <p:ph type="title"/>
          </p:nvPr>
        </p:nvSpPr>
        <p:spPr/>
        <p:txBody>
          <a:bodyPr/>
          <a:lstStyle/>
          <a:p>
            <a:pPr eaLnBrk="1" hangingPunct="1"/>
            <a:r>
              <a:rPr lang="en-US" altLang="zh-CN" dirty="0"/>
              <a:t>faster temporary storage</a:t>
            </a:r>
          </a:p>
        </p:txBody>
      </p:sp>
      <p:pic>
        <p:nvPicPr>
          <p:cNvPr id="30722" name="Picture 4" descr="memhierachy">
            <a:extLst>
              <a:ext uri="{FF2B5EF4-FFF2-40B4-BE49-F238E27FC236}">
                <a16:creationId xmlns:a16="http://schemas.microsoft.com/office/drawing/2014/main" id="{C2E6AAF0-7EF1-0047-BF09-3CA3A45930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798638"/>
            <a:ext cx="9144000" cy="3273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5">
            <a:extLst>
              <a:ext uri="{FF2B5EF4-FFF2-40B4-BE49-F238E27FC236}">
                <a16:creationId xmlns:a16="http://schemas.microsoft.com/office/drawing/2014/main" id="{B706EFC7-A9B7-C04B-BB47-217235C40862}"/>
              </a:ext>
            </a:extLst>
          </p:cNvPr>
          <p:cNvSpPr/>
          <p:nvPr/>
        </p:nvSpPr>
        <p:spPr>
          <a:xfrm>
            <a:off x="2133600" y="1600200"/>
            <a:ext cx="381000" cy="19796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5" name="矩形 4">
            <a:extLst>
              <a:ext uri="{FF2B5EF4-FFF2-40B4-BE49-F238E27FC236}">
                <a16:creationId xmlns:a16="http://schemas.microsoft.com/office/drawing/2014/main" id="{27A21EEB-C1F5-A445-9E5B-57FE38CF3B62}"/>
              </a:ext>
            </a:extLst>
          </p:cNvPr>
          <p:cNvSpPr/>
          <p:nvPr/>
        </p:nvSpPr>
        <p:spPr>
          <a:xfrm>
            <a:off x="6096000" y="1371600"/>
            <a:ext cx="1143000" cy="3657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cxnSp>
        <p:nvCxnSpPr>
          <p:cNvPr id="8" name="直接箭头连接符 7">
            <a:extLst>
              <a:ext uri="{FF2B5EF4-FFF2-40B4-BE49-F238E27FC236}">
                <a16:creationId xmlns:a16="http://schemas.microsoft.com/office/drawing/2014/main" id="{895D69BE-3E3D-344E-8D6E-2525EDD50F5C}"/>
              </a:ext>
            </a:extLst>
          </p:cNvPr>
          <p:cNvCxnSpPr/>
          <p:nvPr/>
        </p:nvCxnSpPr>
        <p:spPr>
          <a:xfrm>
            <a:off x="2057400" y="2743200"/>
            <a:ext cx="533400" cy="0"/>
          </a:xfrm>
          <a:prstGeom prst="straightConnector1">
            <a:avLst/>
          </a:prstGeom>
          <a:ln w="76200">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7" name="直接箭头连接符 6">
            <a:extLst>
              <a:ext uri="{FF2B5EF4-FFF2-40B4-BE49-F238E27FC236}">
                <a16:creationId xmlns:a16="http://schemas.microsoft.com/office/drawing/2014/main" id="{DF5D494A-AD9B-E54C-8A60-6CA378302221}"/>
              </a:ext>
            </a:extLst>
          </p:cNvPr>
          <p:cNvCxnSpPr/>
          <p:nvPr/>
        </p:nvCxnSpPr>
        <p:spPr>
          <a:xfrm>
            <a:off x="6019800" y="2743200"/>
            <a:ext cx="1295400" cy="1588"/>
          </a:xfrm>
          <a:prstGeom prst="straightConnector1">
            <a:avLst/>
          </a:prstGeom>
          <a:ln w="76200">
            <a:solidFill>
              <a:schemeClr val="tx2"/>
            </a:solidFill>
            <a:tailEnd type="arrow"/>
          </a:ln>
        </p:spPr>
        <p:style>
          <a:lnRef idx="1">
            <a:schemeClr val="accent1"/>
          </a:lnRef>
          <a:fillRef idx="0">
            <a:schemeClr val="accent1"/>
          </a:fillRef>
          <a:effectRef idx="0">
            <a:schemeClr val="accent1"/>
          </a:effectRef>
          <a:fontRef idx="minor">
            <a:schemeClr val="tx1"/>
          </a:fontRef>
        </p:style>
      </p:cxnSp>
      <p:sp>
        <p:nvSpPr>
          <p:cNvPr id="9" name="矩形 8">
            <a:extLst>
              <a:ext uri="{FF2B5EF4-FFF2-40B4-BE49-F238E27FC236}">
                <a16:creationId xmlns:a16="http://schemas.microsoft.com/office/drawing/2014/main" id="{145AE55F-A83C-DA4F-9BCE-C88620C25844}"/>
              </a:ext>
            </a:extLst>
          </p:cNvPr>
          <p:cNvSpPr/>
          <p:nvPr/>
        </p:nvSpPr>
        <p:spPr>
          <a:xfrm>
            <a:off x="3048000" y="1524000"/>
            <a:ext cx="1371600" cy="227329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cxnSp>
        <p:nvCxnSpPr>
          <p:cNvPr id="11" name="直接箭头连接符 10">
            <a:extLst>
              <a:ext uri="{FF2B5EF4-FFF2-40B4-BE49-F238E27FC236}">
                <a16:creationId xmlns:a16="http://schemas.microsoft.com/office/drawing/2014/main" id="{39EB2BF0-683D-884B-9234-E88E3FFBD9B9}"/>
              </a:ext>
            </a:extLst>
          </p:cNvPr>
          <p:cNvCxnSpPr/>
          <p:nvPr/>
        </p:nvCxnSpPr>
        <p:spPr>
          <a:xfrm>
            <a:off x="2971800" y="2743200"/>
            <a:ext cx="1447800" cy="1588"/>
          </a:xfrm>
          <a:prstGeom prst="straightConnector1">
            <a:avLst/>
          </a:prstGeom>
          <a:ln w="76200">
            <a:solidFill>
              <a:schemeClr val="tx2"/>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2">
            <a:extLst>
              <a:ext uri="{FF2B5EF4-FFF2-40B4-BE49-F238E27FC236}">
                <a16:creationId xmlns:a16="http://schemas.microsoft.com/office/drawing/2014/main" id="{014848B9-6854-B64F-BF94-FEF1F733640F}"/>
              </a:ext>
            </a:extLst>
          </p:cNvPr>
          <p:cNvSpPr>
            <a:spLocks noGrp="1" noChangeArrowheads="1"/>
          </p:cNvSpPr>
          <p:nvPr>
            <p:ph type="title"/>
          </p:nvPr>
        </p:nvSpPr>
        <p:spPr/>
        <p:txBody>
          <a:bodyPr/>
          <a:lstStyle/>
          <a:p>
            <a:pPr eaLnBrk="1" hangingPunct="1"/>
            <a:r>
              <a:rPr lang="en-US" altLang="zh-CN" dirty="0"/>
              <a:t>Caching</a:t>
            </a:r>
          </a:p>
        </p:txBody>
      </p:sp>
      <p:pic>
        <p:nvPicPr>
          <p:cNvPr id="30722" name="Picture 4" descr="memhierachy">
            <a:extLst>
              <a:ext uri="{FF2B5EF4-FFF2-40B4-BE49-F238E27FC236}">
                <a16:creationId xmlns:a16="http://schemas.microsoft.com/office/drawing/2014/main" id="{C2E6AAF0-7EF1-0047-BF09-3CA3A45930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798638"/>
            <a:ext cx="9144000" cy="3273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5">
            <a:extLst>
              <a:ext uri="{FF2B5EF4-FFF2-40B4-BE49-F238E27FC236}">
                <a16:creationId xmlns:a16="http://schemas.microsoft.com/office/drawing/2014/main" id="{B706EFC7-A9B7-C04B-BB47-217235C40862}"/>
              </a:ext>
            </a:extLst>
          </p:cNvPr>
          <p:cNvSpPr/>
          <p:nvPr/>
        </p:nvSpPr>
        <p:spPr>
          <a:xfrm>
            <a:off x="2133600" y="1600200"/>
            <a:ext cx="381000" cy="19796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5" name="矩形 4">
            <a:extLst>
              <a:ext uri="{FF2B5EF4-FFF2-40B4-BE49-F238E27FC236}">
                <a16:creationId xmlns:a16="http://schemas.microsoft.com/office/drawing/2014/main" id="{27A21EEB-C1F5-A445-9E5B-57FE38CF3B62}"/>
              </a:ext>
            </a:extLst>
          </p:cNvPr>
          <p:cNvSpPr/>
          <p:nvPr/>
        </p:nvSpPr>
        <p:spPr>
          <a:xfrm>
            <a:off x="6096000" y="1371600"/>
            <a:ext cx="1143000" cy="3657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cxnSp>
        <p:nvCxnSpPr>
          <p:cNvPr id="8" name="直接箭头连接符 7">
            <a:extLst>
              <a:ext uri="{FF2B5EF4-FFF2-40B4-BE49-F238E27FC236}">
                <a16:creationId xmlns:a16="http://schemas.microsoft.com/office/drawing/2014/main" id="{895D69BE-3E3D-344E-8D6E-2525EDD50F5C}"/>
              </a:ext>
            </a:extLst>
          </p:cNvPr>
          <p:cNvCxnSpPr/>
          <p:nvPr/>
        </p:nvCxnSpPr>
        <p:spPr>
          <a:xfrm>
            <a:off x="2057400" y="2743200"/>
            <a:ext cx="533400" cy="0"/>
          </a:xfrm>
          <a:prstGeom prst="straightConnector1">
            <a:avLst/>
          </a:prstGeom>
          <a:ln w="76200">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7" name="直接箭头连接符 6">
            <a:extLst>
              <a:ext uri="{FF2B5EF4-FFF2-40B4-BE49-F238E27FC236}">
                <a16:creationId xmlns:a16="http://schemas.microsoft.com/office/drawing/2014/main" id="{DF5D494A-AD9B-E54C-8A60-6CA378302221}"/>
              </a:ext>
            </a:extLst>
          </p:cNvPr>
          <p:cNvCxnSpPr/>
          <p:nvPr/>
        </p:nvCxnSpPr>
        <p:spPr>
          <a:xfrm>
            <a:off x="6019800" y="2743200"/>
            <a:ext cx="1295400" cy="1588"/>
          </a:xfrm>
          <a:prstGeom prst="straightConnector1">
            <a:avLst/>
          </a:prstGeom>
          <a:ln w="76200">
            <a:solidFill>
              <a:schemeClr val="tx2"/>
            </a:solidFill>
            <a:tailEnd type="arrow"/>
          </a:ln>
        </p:spPr>
        <p:style>
          <a:lnRef idx="1">
            <a:schemeClr val="accent1"/>
          </a:lnRef>
          <a:fillRef idx="0">
            <a:schemeClr val="accent1"/>
          </a:fillRef>
          <a:effectRef idx="0">
            <a:schemeClr val="accent1"/>
          </a:effectRef>
          <a:fontRef idx="minor">
            <a:schemeClr val="tx1"/>
          </a:fontRef>
        </p:style>
      </p:cxnSp>
      <p:sp>
        <p:nvSpPr>
          <p:cNvPr id="9" name="矩形 8">
            <a:extLst>
              <a:ext uri="{FF2B5EF4-FFF2-40B4-BE49-F238E27FC236}">
                <a16:creationId xmlns:a16="http://schemas.microsoft.com/office/drawing/2014/main" id="{145AE55F-A83C-DA4F-9BCE-C88620C25844}"/>
              </a:ext>
            </a:extLst>
          </p:cNvPr>
          <p:cNvSpPr/>
          <p:nvPr/>
        </p:nvSpPr>
        <p:spPr>
          <a:xfrm>
            <a:off x="3048000" y="1524000"/>
            <a:ext cx="1371600" cy="227329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cxnSp>
        <p:nvCxnSpPr>
          <p:cNvPr id="11" name="直接箭头连接符 10">
            <a:extLst>
              <a:ext uri="{FF2B5EF4-FFF2-40B4-BE49-F238E27FC236}">
                <a16:creationId xmlns:a16="http://schemas.microsoft.com/office/drawing/2014/main" id="{39EB2BF0-683D-884B-9234-E88E3FFBD9B9}"/>
              </a:ext>
            </a:extLst>
          </p:cNvPr>
          <p:cNvCxnSpPr/>
          <p:nvPr/>
        </p:nvCxnSpPr>
        <p:spPr>
          <a:xfrm>
            <a:off x="2971800" y="2743200"/>
            <a:ext cx="1447800" cy="1588"/>
          </a:xfrm>
          <a:prstGeom prst="straightConnector1">
            <a:avLst/>
          </a:prstGeom>
          <a:ln w="76200">
            <a:solidFill>
              <a:schemeClr val="tx2"/>
            </a:solidFill>
            <a:tailEnd type="arrow"/>
          </a:ln>
        </p:spPr>
        <p:style>
          <a:lnRef idx="1">
            <a:schemeClr val="accent1"/>
          </a:lnRef>
          <a:fillRef idx="0">
            <a:schemeClr val="accent1"/>
          </a:fillRef>
          <a:effectRef idx="0">
            <a:schemeClr val="accent1"/>
          </a:effectRef>
          <a:fontRef idx="minor">
            <a:schemeClr val="tx1"/>
          </a:fontRef>
        </p:style>
      </p:cxnSp>
      <p:sp>
        <p:nvSpPr>
          <p:cNvPr id="10" name="矩形 12">
            <a:extLst>
              <a:ext uri="{FF2B5EF4-FFF2-40B4-BE49-F238E27FC236}">
                <a16:creationId xmlns:a16="http://schemas.microsoft.com/office/drawing/2014/main" id="{F3411837-9EA5-5B41-A9CD-4AC065093D0F}"/>
              </a:ext>
            </a:extLst>
          </p:cNvPr>
          <p:cNvSpPr/>
          <p:nvPr/>
        </p:nvSpPr>
        <p:spPr>
          <a:xfrm>
            <a:off x="2502000" y="1828800"/>
            <a:ext cx="582110" cy="1933574"/>
          </a:xfrm>
          <a:prstGeom prst="rect">
            <a:avLst/>
          </a:prstGeom>
          <a:noFill/>
          <a:ln w="76200">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Tree>
    <p:extLst>
      <p:ext uri="{BB962C8B-B14F-4D97-AF65-F5344CB8AC3E}">
        <p14:creationId xmlns:p14="http://schemas.microsoft.com/office/powerpoint/2010/main" val="11485902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233506-E70D-EB43-83E6-BC0E754F49AA}"/>
              </a:ext>
            </a:extLst>
          </p:cNvPr>
          <p:cNvSpPr>
            <a:spLocks noGrp="1"/>
          </p:cNvSpPr>
          <p:nvPr>
            <p:ph type="title"/>
          </p:nvPr>
        </p:nvSpPr>
        <p:spPr/>
        <p:txBody>
          <a:bodyPr/>
          <a:lstStyle/>
          <a:p>
            <a:r>
              <a:rPr lang="en-CN" dirty="0"/>
              <a:t>Processor Perf Growth</a:t>
            </a:r>
          </a:p>
        </p:txBody>
      </p:sp>
      <p:pic>
        <p:nvPicPr>
          <p:cNvPr id="5" name="Picture 5" descr="Z:\WOMAT\Production\Artfinal\0000000038\MKCAD\978-0-12-811905-1\0003165540\XMLLowres\f01-01-9780128119051.jpg">
            <a:extLst>
              <a:ext uri="{FF2B5EF4-FFF2-40B4-BE49-F238E27FC236}">
                <a16:creationId xmlns:a16="http://schemas.microsoft.com/office/drawing/2014/main" id="{730803E5-0D7E-FB44-9500-57DD5EE12D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 y="1943141"/>
            <a:ext cx="9067800" cy="4838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itle 1">
            <a:extLst>
              <a:ext uri="{FF2B5EF4-FFF2-40B4-BE49-F238E27FC236}">
                <a16:creationId xmlns:a16="http://schemas.microsoft.com/office/drawing/2014/main" id="{9419FF53-0B66-EB4F-9D34-C0E3F95D9DBA}"/>
              </a:ext>
            </a:extLst>
          </p:cNvPr>
          <p:cNvSpPr txBox="1">
            <a:spLocks/>
          </p:cNvSpPr>
          <p:nvPr/>
        </p:nvSpPr>
        <p:spPr bwMode="auto">
          <a:xfrm>
            <a:off x="0" y="846138"/>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pitchFamily="2" charset="-122"/>
              </a:defRPr>
            </a:lvl2pPr>
            <a:lvl3pPr algn="ctr" rtl="0" eaLnBrk="0" fontAlgn="base" hangingPunct="0">
              <a:spcBef>
                <a:spcPct val="0"/>
              </a:spcBef>
              <a:spcAft>
                <a:spcPct val="0"/>
              </a:spcAft>
              <a:defRPr sz="4400" b="1">
                <a:solidFill>
                  <a:schemeClr val="tx2"/>
                </a:solidFill>
                <a:latin typeface="Verdana" pitchFamily="34" charset="0"/>
                <a:ea typeface="宋体" pitchFamily="2" charset="-122"/>
              </a:defRPr>
            </a:lvl3pPr>
            <a:lvl4pPr algn="ctr" rtl="0" eaLnBrk="0" fontAlgn="base" hangingPunct="0">
              <a:spcBef>
                <a:spcPct val="0"/>
              </a:spcBef>
              <a:spcAft>
                <a:spcPct val="0"/>
              </a:spcAft>
              <a:defRPr sz="4400" b="1">
                <a:solidFill>
                  <a:schemeClr val="tx2"/>
                </a:solidFill>
                <a:latin typeface="Verdana" pitchFamily="34" charset="0"/>
                <a:ea typeface="宋体" pitchFamily="2" charset="-122"/>
              </a:defRPr>
            </a:lvl4pPr>
            <a:lvl5pPr algn="ctr" rtl="0" eaLnBrk="0" fontAlgn="base" hangingPunct="0">
              <a:spcBef>
                <a:spcPct val="0"/>
              </a:spcBef>
              <a:spcAft>
                <a:spcPct val="0"/>
              </a:spcAft>
              <a:defRPr sz="4400" b="1">
                <a:solidFill>
                  <a:schemeClr val="tx2"/>
                </a:solidFill>
                <a:latin typeface="Verdana" pitchFamily="34" charset="0"/>
                <a:ea typeface="宋体" pitchFamily="2" charset="-122"/>
              </a:defRPr>
            </a:lvl5pPr>
            <a:lvl6pPr marL="457200" algn="ctr" rtl="0" fontAlgn="base">
              <a:spcBef>
                <a:spcPct val="0"/>
              </a:spcBef>
              <a:spcAft>
                <a:spcPct val="0"/>
              </a:spcAft>
              <a:defRPr sz="4400" b="1">
                <a:solidFill>
                  <a:schemeClr val="tx2"/>
                </a:solidFill>
                <a:latin typeface="Verdana" pitchFamily="34" charset="0"/>
                <a:ea typeface="宋体" pitchFamily="2" charset="-122"/>
              </a:defRPr>
            </a:lvl6pPr>
            <a:lvl7pPr marL="914400" algn="ctr" rtl="0" fontAlgn="base">
              <a:spcBef>
                <a:spcPct val="0"/>
              </a:spcBef>
              <a:spcAft>
                <a:spcPct val="0"/>
              </a:spcAft>
              <a:defRPr sz="4400" b="1">
                <a:solidFill>
                  <a:schemeClr val="tx2"/>
                </a:solidFill>
                <a:latin typeface="Verdana" pitchFamily="34" charset="0"/>
                <a:ea typeface="宋体" pitchFamily="2" charset="-122"/>
              </a:defRPr>
            </a:lvl7pPr>
            <a:lvl8pPr marL="1371600" algn="ctr" rtl="0" fontAlgn="base">
              <a:spcBef>
                <a:spcPct val="0"/>
              </a:spcBef>
              <a:spcAft>
                <a:spcPct val="0"/>
              </a:spcAft>
              <a:defRPr sz="4400" b="1">
                <a:solidFill>
                  <a:schemeClr val="tx2"/>
                </a:solidFill>
                <a:latin typeface="Verdana" pitchFamily="34" charset="0"/>
                <a:ea typeface="宋体" pitchFamily="2" charset="-122"/>
              </a:defRPr>
            </a:lvl8pPr>
            <a:lvl9pPr marL="1828800" algn="ctr" rtl="0" fontAlgn="base">
              <a:spcBef>
                <a:spcPct val="0"/>
              </a:spcBef>
              <a:spcAft>
                <a:spcPct val="0"/>
              </a:spcAft>
              <a:defRPr sz="4400" b="1">
                <a:solidFill>
                  <a:schemeClr val="tx2"/>
                </a:solidFill>
                <a:latin typeface="Verdana" pitchFamily="34" charset="0"/>
                <a:ea typeface="宋体" pitchFamily="2" charset="-122"/>
              </a:defRPr>
            </a:lvl9pPr>
          </a:lstStyle>
          <a:p>
            <a:r>
              <a:rPr lang="en-CN" sz="3600" kern="0" dirty="0"/>
              <a:t>A 40-Year Lookback</a:t>
            </a:r>
          </a:p>
        </p:txBody>
      </p:sp>
      <p:sp>
        <p:nvSpPr>
          <p:cNvPr id="7" name="Line 6">
            <a:extLst>
              <a:ext uri="{FF2B5EF4-FFF2-40B4-BE49-F238E27FC236}">
                <a16:creationId xmlns:a16="http://schemas.microsoft.com/office/drawing/2014/main" id="{AB986FB4-06A5-F94C-909B-720835DB6266}"/>
              </a:ext>
            </a:extLst>
          </p:cNvPr>
          <p:cNvSpPr>
            <a:spLocks noChangeShapeType="1"/>
          </p:cNvSpPr>
          <p:nvPr/>
        </p:nvSpPr>
        <p:spPr bwMode="auto">
          <a:xfrm flipV="1">
            <a:off x="2590800" y="5943600"/>
            <a:ext cx="0" cy="571500"/>
          </a:xfrm>
          <a:prstGeom prst="line">
            <a:avLst/>
          </a:prstGeom>
          <a:noFill/>
          <a:ln w="76200">
            <a:solidFill>
              <a:srgbClr val="00B0F0"/>
            </a:solidFill>
            <a:round/>
            <a:headEnd/>
            <a:tailEnd/>
          </a:ln>
          <a:extLst>
            <a:ext uri="{909E8E84-426E-40DD-AFC4-6F175D3DCCD1}">
              <a14:hiddenFill xmlns:a14="http://schemas.microsoft.com/office/drawing/2010/main">
                <a:noFill/>
              </a14:hiddenFill>
            </a:ext>
          </a:extLst>
        </p:spPr>
        <p:txBody>
          <a:bodyPr/>
          <a:lstStyle/>
          <a:p>
            <a:endParaRPr lang="zh-CN" altLang="en-US" dirty="0"/>
          </a:p>
        </p:txBody>
      </p:sp>
      <p:sp>
        <p:nvSpPr>
          <p:cNvPr id="8" name="Line 6">
            <a:extLst>
              <a:ext uri="{FF2B5EF4-FFF2-40B4-BE49-F238E27FC236}">
                <a16:creationId xmlns:a16="http://schemas.microsoft.com/office/drawing/2014/main" id="{E518BD04-4376-B94F-88EF-9786D43DD053}"/>
              </a:ext>
            </a:extLst>
          </p:cNvPr>
          <p:cNvSpPr>
            <a:spLocks noChangeShapeType="1"/>
          </p:cNvSpPr>
          <p:nvPr/>
        </p:nvSpPr>
        <p:spPr bwMode="auto">
          <a:xfrm flipH="1" flipV="1">
            <a:off x="5943599" y="3657600"/>
            <a:ext cx="1" cy="2857500"/>
          </a:xfrm>
          <a:prstGeom prst="line">
            <a:avLst/>
          </a:prstGeom>
          <a:noFill/>
          <a:ln w="76200">
            <a:solidFill>
              <a:srgbClr val="00B0F0"/>
            </a:solidFill>
            <a:round/>
            <a:headEnd/>
            <a:tailEnd/>
          </a:ln>
          <a:extLst>
            <a:ext uri="{909E8E84-426E-40DD-AFC4-6F175D3DCCD1}">
              <a14:hiddenFill xmlns:a14="http://schemas.microsoft.com/office/drawing/2010/main">
                <a:noFill/>
              </a14:hiddenFill>
            </a:ext>
          </a:extLst>
        </p:spPr>
        <p:txBody>
          <a:bodyPr/>
          <a:lstStyle/>
          <a:p>
            <a:endParaRPr lang="zh-CN" altLang="en-US" dirty="0"/>
          </a:p>
        </p:txBody>
      </p:sp>
      <p:sp>
        <p:nvSpPr>
          <p:cNvPr id="9" name="Title 1">
            <a:extLst>
              <a:ext uri="{FF2B5EF4-FFF2-40B4-BE49-F238E27FC236}">
                <a16:creationId xmlns:a16="http://schemas.microsoft.com/office/drawing/2014/main" id="{4ACEC1DE-5938-F14B-8ACF-C71B56394409}"/>
              </a:ext>
            </a:extLst>
          </p:cNvPr>
          <p:cNvSpPr txBox="1">
            <a:spLocks/>
          </p:cNvSpPr>
          <p:nvPr/>
        </p:nvSpPr>
        <p:spPr bwMode="auto">
          <a:xfrm>
            <a:off x="990600" y="2819400"/>
            <a:ext cx="6934199"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pitchFamily="2" charset="-122"/>
              </a:defRPr>
            </a:lvl2pPr>
            <a:lvl3pPr algn="ctr" rtl="0" eaLnBrk="0" fontAlgn="base" hangingPunct="0">
              <a:spcBef>
                <a:spcPct val="0"/>
              </a:spcBef>
              <a:spcAft>
                <a:spcPct val="0"/>
              </a:spcAft>
              <a:defRPr sz="4400" b="1">
                <a:solidFill>
                  <a:schemeClr val="tx2"/>
                </a:solidFill>
                <a:latin typeface="Verdana" pitchFamily="34" charset="0"/>
                <a:ea typeface="宋体" pitchFamily="2" charset="-122"/>
              </a:defRPr>
            </a:lvl3pPr>
            <a:lvl4pPr algn="ctr" rtl="0" eaLnBrk="0" fontAlgn="base" hangingPunct="0">
              <a:spcBef>
                <a:spcPct val="0"/>
              </a:spcBef>
              <a:spcAft>
                <a:spcPct val="0"/>
              </a:spcAft>
              <a:defRPr sz="4400" b="1">
                <a:solidFill>
                  <a:schemeClr val="tx2"/>
                </a:solidFill>
                <a:latin typeface="Verdana" pitchFamily="34" charset="0"/>
                <a:ea typeface="宋体" pitchFamily="2" charset="-122"/>
              </a:defRPr>
            </a:lvl4pPr>
            <a:lvl5pPr algn="ctr" rtl="0" eaLnBrk="0" fontAlgn="base" hangingPunct="0">
              <a:spcBef>
                <a:spcPct val="0"/>
              </a:spcBef>
              <a:spcAft>
                <a:spcPct val="0"/>
              </a:spcAft>
              <a:defRPr sz="4400" b="1">
                <a:solidFill>
                  <a:schemeClr val="tx2"/>
                </a:solidFill>
                <a:latin typeface="Verdana" pitchFamily="34" charset="0"/>
                <a:ea typeface="宋体" pitchFamily="2" charset="-122"/>
              </a:defRPr>
            </a:lvl5pPr>
            <a:lvl6pPr marL="457200" algn="ctr" rtl="0" fontAlgn="base">
              <a:spcBef>
                <a:spcPct val="0"/>
              </a:spcBef>
              <a:spcAft>
                <a:spcPct val="0"/>
              </a:spcAft>
              <a:defRPr sz="4400" b="1">
                <a:solidFill>
                  <a:schemeClr val="tx2"/>
                </a:solidFill>
                <a:latin typeface="Verdana" pitchFamily="34" charset="0"/>
                <a:ea typeface="宋体" pitchFamily="2" charset="-122"/>
              </a:defRPr>
            </a:lvl6pPr>
            <a:lvl7pPr marL="914400" algn="ctr" rtl="0" fontAlgn="base">
              <a:spcBef>
                <a:spcPct val="0"/>
              </a:spcBef>
              <a:spcAft>
                <a:spcPct val="0"/>
              </a:spcAft>
              <a:defRPr sz="4400" b="1">
                <a:solidFill>
                  <a:schemeClr val="tx2"/>
                </a:solidFill>
                <a:latin typeface="Verdana" pitchFamily="34" charset="0"/>
                <a:ea typeface="宋体" pitchFamily="2" charset="-122"/>
              </a:defRPr>
            </a:lvl7pPr>
            <a:lvl8pPr marL="1371600" algn="ctr" rtl="0" fontAlgn="base">
              <a:spcBef>
                <a:spcPct val="0"/>
              </a:spcBef>
              <a:spcAft>
                <a:spcPct val="0"/>
              </a:spcAft>
              <a:defRPr sz="4400" b="1">
                <a:solidFill>
                  <a:schemeClr val="tx2"/>
                </a:solidFill>
                <a:latin typeface="Verdana" pitchFamily="34" charset="0"/>
                <a:ea typeface="宋体" pitchFamily="2" charset="-122"/>
              </a:defRPr>
            </a:lvl8pPr>
            <a:lvl9pPr marL="1828800" algn="ctr" rtl="0" fontAlgn="base">
              <a:spcBef>
                <a:spcPct val="0"/>
              </a:spcBef>
              <a:spcAft>
                <a:spcPct val="0"/>
              </a:spcAft>
              <a:defRPr sz="4400" b="1">
                <a:solidFill>
                  <a:schemeClr val="tx2"/>
                </a:solidFill>
                <a:latin typeface="Verdana" pitchFamily="34" charset="0"/>
                <a:ea typeface="宋体" pitchFamily="2" charset="-122"/>
              </a:defRPr>
            </a:lvl9pPr>
          </a:lstStyle>
          <a:p>
            <a:r>
              <a:rPr lang="en-CN" sz="3200" kern="0" dirty="0">
                <a:solidFill>
                  <a:srgbClr val="00B0F0"/>
                </a:solidFill>
              </a:rPr>
              <a:t>Dennard Scailing</a:t>
            </a:r>
          </a:p>
        </p:txBody>
      </p:sp>
      <p:sp>
        <p:nvSpPr>
          <p:cNvPr id="10" name="Title 1">
            <a:extLst>
              <a:ext uri="{FF2B5EF4-FFF2-40B4-BE49-F238E27FC236}">
                <a16:creationId xmlns:a16="http://schemas.microsoft.com/office/drawing/2014/main" id="{A63FF4D8-81B2-A04B-9E24-192779EB12D3}"/>
              </a:ext>
            </a:extLst>
          </p:cNvPr>
          <p:cNvSpPr txBox="1">
            <a:spLocks/>
          </p:cNvSpPr>
          <p:nvPr/>
        </p:nvSpPr>
        <p:spPr bwMode="auto">
          <a:xfrm>
            <a:off x="2895600" y="1979362"/>
            <a:ext cx="6934199"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pitchFamily="2" charset="-122"/>
              </a:defRPr>
            </a:lvl2pPr>
            <a:lvl3pPr algn="ctr" rtl="0" eaLnBrk="0" fontAlgn="base" hangingPunct="0">
              <a:spcBef>
                <a:spcPct val="0"/>
              </a:spcBef>
              <a:spcAft>
                <a:spcPct val="0"/>
              </a:spcAft>
              <a:defRPr sz="4400" b="1">
                <a:solidFill>
                  <a:schemeClr val="tx2"/>
                </a:solidFill>
                <a:latin typeface="Verdana" pitchFamily="34" charset="0"/>
                <a:ea typeface="宋体" pitchFamily="2" charset="-122"/>
              </a:defRPr>
            </a:lvl3pPr>
            <a:lvl4pPr algn="ctr" rtl="0" eaLnBrk="0" fontAlgn="base" hangingPunct="0">
              <a:spcBef>
                <a:spcPct val="0"/>
              </a:spcBef>
              <a:spcAft>
                <a:spcPct val="0"/>
              </a:spcAft>
              <a:defRPr sz="4400" b="1">
                <a:solidFill>
                  <a:schemeClr val="tx2"/>
                </a:solidFill>
                <a:latin typeface="Verdana" pitchFamily="34" charset="0"/>
                <a:ea typeface="宋体" pitchFamily="2" charset="-122"/>
              </a:defRPr>
            </a:lvl4pPr>
            <a:lvl5pPr algn="ctr" rtl="0" eaLnBrk="0" fontAlgn="base" hangingPunct="0">
              <a:spcBef>
                <a:spcPct val="0"/>
              </a:spcBef>
              <a:spcAft>
                <a:spcPct val="0"/>
              </a:spcAft>
              <a:defRPr sz="4400" b="1">
                <a:solidFill>
                  <a:schemeClr val="tx2"/>
                </a:solidFill>
                <a:latin typeface="Verdana" pitchFamily="34" charset="0"/>
                <a:ea typeface="宋体" pitchFamily="2" charset="-122"/>
              </a:defRPr>
            </a:lvl5pPr>
            <a:lvl6pPr marL="457200" algn="ctr" rtl="0" fontAlgn="base">
              <a:spcBef>
                <a:spcPct val="0"/>
              </a:spcBef>
              <a:spcAft>
                <a:spcPct val="0"/>
              </a:spcAft>
              <a:defRPr sz="4400" b="1">
                <a:solidFill>
                  <a:schemeClr val="tx2"/>
                </a:solidFill>
                <a:latin typeface="Verdana" pitchFamily="34" charset="0"/>
                <a:ea typeface="宋体" pitchFamily="2" charset="-122"/>
              </a:defRPr>
            </a:lvl6pPr>
            <a:lvl7pPr marL="914400" algn="ctr" rtl="0" fontAlgn="base">
              <a:spcBef>
                <a:spcPct val="0"/>
              </a:spcBef>
              <a:spcAft>
                <a:spcPct val="0"/>
              </a:spcAft>
              <a:defRPr sz="4400" b="1">
                <a:solidFill>
                  <a:schemeClr val="tx2"/>
                </a:solidFill>
                <a:latin typeface="Verdana" pitchFamily="34" charset="0"/>
                <a:ea typeface="宋体" pitchFamily="2" charset="-122"/>
              </a:defRPr>
            </a:lvl7pPr>
            <a:lvl8pPr marL="1371600" algn="ctr" rtl="0" fontAlgn="base">
              <a:spcBef>
                <a:spcPct val="0"/>
              </a:spcBef>
              <a:spcAft>
                <a:spcPct val="0"/>
              </a:spcAft>
              <a:defRPr sz="4400" b="1">
                <a:solidFill>
                  <a:schemeClr val="tx2"/>
                </a:solidFill>
                <a:latin typeface="Verdana" pitchFamily="34" charset="0"/>
                <a:ea typeface="宋体" pitchFamily="2" charset="-122"/>
              </a:defRPr>
            </a:lvl8pPr>
            <a:lvl9pPr marL="1828800" algn="ctr" rtl="0" fontAlgn="base">
              <a:spcBef>
                <a:spcPct val="0"/>
              </a:spcBef>
              <a:spcAft>
                <a:spcPct val="0"/>
              </a:spcAft>
              <a:defRPr sz="4400" b="1">
                <a:solidFill>
                  <a:schemeClr val="tx2"/>
                </a:solidFill>
                <a:latin typeface="Verdana" pitchFamily="34" charset="0"/>
                <a:ea typeface="宋体" pitchFamily="2" charset="-122"/>
              </a:defRPr>
            </a:lvl9pPr>
          </a:lstStyle>
          <a:p>
            <a:r>
              <a:rPr lang="en-CN" sz="3200" kern="0" dirty="0">
                <a:solidFill>
                  <a:srgbClr val="00B0F0"/>
                </a:solidFill>
              </a:rPr>
              <a:t>Moore’s Law</a:t>
            </a:r>
          </a:p>
        </p:txBody>
      </p:sp>
    </p:spTree>
    <p:extLst>
      <p:ext uri="{BB962C8B-B14F-4D97-AF65-F5344CB8AC3E}">
        <p14:creationId xmlns:p14="http://schemas.microsoft.com/office/powerpoint/2010/main" val="22958281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a:xfrm>
            <a:off x="0" y="2130425"/>
            <a:ext cx="9144000" cy="1470025"/>
          </a:xfrm>
        </p:spPr>
        <p:txBody>
          <a:bodyPr/>
          <a:lstStyle/>
          <a:p>
            <a:pPr algn="l" eaLnBrk="1" hangingPunct="1"/>
            <a:r>
              <a:rPr lang="en-US" altLang="zh-CN" sz="4800" dirty="0"/>
              <a:t>Fundamentals of </a:t>
            </a:r>
            <a:br>
              <a:rPr lang="en-US" altLang="zh-CN" sz="4800" dirty="0"/>
            </a:br>
            <a:r>
              <a:rPr lang="en-US" altLang="zh-CN" sz="4800" dirty="0"/>
              <a:t>Computer Design - Basics</a:t>
            </a:r>
          </a:p>
        </p:txBody>
      </p:sp>
      <p:sp>
        <p:nvSpPr>
          <p:cNvPr id="3075" name="Rectangle 3"/>
          <p:cNvSpPr>
            <a:spLocks noGrp="1" noChangeArrowheads="1"/>
          </p:cNvSpPr>
          <p:nvPr>
            <p:ph type="subTitle" idx="1"/>
          </p:nvPr>
        </p:nvSpPr>
        <p:spPr>
          <a:xfrm>
            <a:off x="0" y="4572000"/>
            <a:ext cx="9144000" cy="1524000"/>
          </a:xfrm>
        </p:spPr>
        <p:txBody>
          <a:bodyPr/>
          <a:lstStyle/>
          <a:p>
            <a:pPr algn="l" eaLnBrk="1" hangingPunct="1">
              <a:lnSpc>
                <a:spcPct val="90000"/>
              </a:lnSpc>
            </a:pPr>
            <a:r>
              <a:rPr lang="en-US" altLang="zh-CN" sz="2800" dirty="0"/>
              <a:t>Kai Bu</a:t>
            </a:r>
          </a:p>
          <a:p>
            <a:pPr algn="l" eaLnBrk="1" hangingPunct="1">
              <a:lnSpc>
                <a:spcPct val="90000"/>
              </a:lnSpc>
            </a:pPr>
            <a:r>
              <a:rPr lang="en-US" altLang="zh-CN" sz="2800" dirty="0" err="1"/>
              <a:t>kaibu@zju.edu.cn</a:t>
            </a:r>
            <a:endParaRPr lang="en-US" altLang="zh-CN" sz="2800" dirty="0"/>
          </a:p>
          <a:p>
            <a:pPr algn="l" eaLnBrk="1" hangingPunct="1">
              <a:lnSpc>
                <a:spcPct val="90000"/>
              </a:lnSpc>
            </a:pPr>
            <a:r>
              <a:rPr lang="en-US" altLang="zh-CN" sz="2800" dirty="0"/>
              <a:t>http://</a:t>
            </a:r>
            <a:r>
              <a:rPr lang="en-US" altLang="zh-CN" sz="2800" dirty="0" err="1"/>
              <a:t>list.zju.edu.cn</a:t>
            </a:r>
            <a:r>
              <a:rPr lang="en-US" altLang="zh-CN" sz="2800" dirty="0"/>
              <a:t>/</a:t>
            </a:r>
            <a:r>
              <a:rPr lang="en-US" altLang="zh-CN" sz="2800" dirty="0" err="1"/>
              <a:t>kaibu</a:t>
            </a:r>
            <a:r>
              <a:rPr lang="en-US" altLang="zh-CN" sz="2800" dirty="0"/>
              <a:t>/comparch2022 </a:t>
            </a:r>
          </a:p>
        </p:txBody>
      </p:sp>
      <p:sp>
        <p:nvSpPr>
          <p:cNvPr id="4" name="矩形 3"/>
          <p:cNvSpPr/>
          <p:nvPr/>
        </p:nvSpPr>
        <p:spPr>
          <a:xfrm>
            <a:off x="8083550" y="0"/>
            <a:ext cx="1060450" cy="939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600" b="1" dirty="0"/>
              <a:t>02</a:t>
            </a:r>
            <a:endParaRPr lang="zh-CN" altLang="en-US" sz="3600" b="1"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2D8D74-84B8-6C4D-BCFF-C8DDD5FB4F79}"/>
              </a:ext>
            </a:extLst>
          </p:cNvPr>
          <p:cNvSpPr>
            <a:spLocks noGrp="1"/>
          </p:cNvSpPr>
          <p:nvPr>
            <p:ph type="title"/>
          </p:nvPr>
        </p:nvSpPr>
        <p:spPr/>
        <p:txBody>
          <a:bodyPr/>
          <a:lstStyle/>
          <a:p>
            <a:r>
              <a:rPr lang="en-CN" dirty="0"/>
              <a:t>Dennard</a:t>
            </a:r>
            <a:r>
              <a:rPr lang="zh-CN" altLang="en-US" dirty="0"/>
              <a:t> </a:t>
            </a:r>
            <a:r>
              <a:rPr lang="en-US" altLang="zh-CN" dirty="0"/>
              <a:t>Scaling</a:t>
            </a:r>
            <a:endParaRPr lang="en-CN" dirty="0"/>
          </a:p>
        </p:txBody>
      </p:sp>
      <p:sp>
        <p:nvSpPr>
          <p:cNvPr id="3" name="Content Placeholder 2">
            <a:extLst>
              <a:ext uri="{FF2B5EF4-FFF2-40B4-BE49-F238E27FC236}">
                <a16:creationId xmlns:a16="http://schemas.microsoft.com/office/drawing/2014/main" id="{E0705419-8B8A-DC47-863F-D8A5B3689CE9}"/>
              </a:ext>
            </a:extLst>
          </p:cNvPr>
          <p:cNvSpPr>
            <a:spLocks noGrp="1"/>
          </p:cNvSpPr>
          <p:nvPr>
            <p:ph idx="1"/>
          </p:nvPr>
        </p:nvSpPr>
        <p:spPr/>
        <p:txBody>
          <a:bodyPr/>
          <a:lstStyle/>
          <a:p>
            <a:r>
              <a:rPr lang="en-US" dirty="0"/>
              <a:t>Power density is constant for a given area of silicon even as you increase the number of transistors because of smaller dimensions of each transistor</a:t>
            </a:r>
            <a:endParaRPr lang="en-CN" dirty="0"/>
          </a:p>
          <a:p>
            <a:r>
              <a:rPr lang="en-CN" dirty="0"/>
              <a:t>Ended around 2004 because current and voltage couldn’t keep dropping and still maintain the dependability of integrated circuits</a:t>
            </a:r>
          </a:p>
        </p:txBody>
      </p:sp>
    </p:spTree>
    <p:extLst>
      <p:ext uri="{BB962C8B-B14F-4D97-AF65-F5344CB8AC3E}">
        <p14:creationId xmlns:p14="http://schemas.microsoft.com/office/powerpoint/2010/main" val="39618827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7BCA7-1031-834C-B6A1-54D06688D520}"/>
              </a:ext>
            </a:extLst>
          </p:cNvPr>
          <p:cNvSpPr>
            <a:spLocks noGrp="1"/>
          </p:cNvSpPr>
          <p:nvPr>
            <p:ph type="title"/>
          </p:nvPr>
        </p:nvSpPr>
        <p:spPr/>
        <p:txBody>
          <a:bodyPr/>
          <a:lstStyle/>
          <a:p>
            <a:r>
              <a:rPr lang="en-CN" dirty="0"/>
              <a:t>Moore’s Law</a:t>
            </a:r>
          </a:p>
        </p:txBody>
      </p:sp>
      <p:sp>
        <p:nvSpPr>
          <p:cNvPr id="3" name="Content Placeholder 2">
            <a:extLst>
              <a:ext uri="{FF2B5EF4-FFF2-40B4-BE49-F238E27FC236}">
                <a16:creationId xmlns:a16="http://schemas.microsoft.com/office/drawing/2014/main" id="{FC187887-DDB2-4B48-BACF-69D72C11C75F}"/>
              </a:ext>
            </a:extLst>
          </p:cNvPr>
          <p:cNvSpPr>
            <a:spLocks noGrp="1"/>
          </p:cNvSpPr>
          <p:nvPr>
            <p:ph idx="1"/>
          </p:nvPr>
        </p:nvSpPr>
        <p:spPr/>
        <p:txBody>
          <a:bodyPr/>
          <a:lstStyle/>
          <a:p>
            <a:r>
              <a:rPr lang="en-US" dirty="0"/>
              <a:t>T</a:t>
            </a:r>
            <a:r>
              <a:rPr lang="en-CN" dirty="0"/>
              <a:t>he nubmer of transistors per chip would double every year, as predicted in 1965, which was amended in 1975 to every two years</a:t>
            </a:r>
          </a:p>
          <a:p>
            <a:r>
              <a:rPr lang="en-US" dirty="0"/>
              <a:t>E</a:t>
            </a:r>
            <a:r>
              <a:rPr lang="en-CN" dirty="0"/>
              <a:t>nded around 2015</a:t>
            </a:r>
          </a:p>
        </p:txBody>
      </p:sp>
    </p:spTree>
    <p:extLst>
      <p:ext uri="{BB962C8B-B14F-4D97-AF65-F5344CB8AC3E}">
        <p14:creationId xmlns:p14="http://schemas.microsoft.com/office/powerpoint/2010/main" val="25414811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5AE29F-7117-9D4C-A88B-6640E074DEA8}"/>
              </a:ext>
            </a:extLst>
          </p:cNvPr>
          <p:cNvSpPr>
            <a:spLocks noGrp="1"/>
          </p:cNvSpPr>
          <p:nvPr>
            <p:ph type="title"/>
          </p:nvPr>
        </p:nvSpPr>
        <p:spPr/>
        <p:txBody>
          <a:bodyPr/>
          <a:lstStyle/>
          <a:p>
            <a:r>
              <a:rPr lang="en-CN" dirty="0"/>
              <a:t>Multi-Core Processor</a:t>
            </a:r>
          </a:p>
        </p:txBody>
      </p:sp>
      <p:sp>
        <p:nvSpPr>
          <p:cNvPr id="3" name="Content Placeholder 2">
            <a:extLst>
              <a:ext uri="{FF2B5EF4-FFF2-40B4-BE49-F238E27FC236}">
                <a16:creationId xmlns:a16="http://schemas.microsoft.com/office/drawing/2014/main" id="{C88624A5-D86E-DC4F-99EF-245871B2A423}"/>
              </a:ext>
            </a:extLst>
          </p:cNvPr>
          <p:cNvSpPr>
            <a:spLocks noGrp="1"/>
          </p:cNvSpPr>
          <p:nvPr>
            <p:ph idx="1"/>
          </p:nvPr>
        </p:nvSpPr>
        <p:spPr/>
        <p:txBody>
          <a:bodyPr/>
          <a:lstStyle/>
          <a:p>
            <a:r>
              <a:rPr lang="en-US" dirty="0"/>
              <a:t>Multiple efficient processors instead of a single inefficient processor</a:t>
            </a:r>
          </a:p>
          <a:p>
            <a:endParaRPr lang="en-US" dirty="0"/>
          </a:p>
          <a:p>
            <a:r>
              <a:rPr lang="en-US" dirty="0"/>
              <a:t>From instruction-level parallelism to data-level and thread-level parallelism</a:t>
            </a:r>
            <a:endParaRPr lang="en-CN" dirty="0"/>
          </a:p>
        </p:txBody>
      </p:sp>
    </p:spTree>
    <p:extLst>
      <p:ext uri="{BB962C8B-B14F-4D97-AF65-F5344CB8AC3E}">
        <p14:creationId xmlns:p14="http://schemas.microsoft.com/office/powerpoint/2010/main" val="14847805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5AE29F-7117-9D4C-A88B-6640E074DEA8}"/>
              </a:ext>
            </a:extLst>
          </p:cNvPr>
          <p:cNvSpPr>
            <a:spLocks noGrp="1"/>
          </p:cNvSpPr>
          <p:nvPr>
            <p:ph type="title"/>
          </p:nvPr>
        </p:nvSpPr>
        <p:spPr/>
        <p:txBody>
          <a:bodyPr/>
          <a:lstStyle/>
          <a:p>
            <a:r>
              <a:rPr lang="en-CN" dirty="0"/>
              <a:t>Amdahl’s Law</a:t>
            </a:r>
          </a:p>
        </p:txBody>
      </p:sp>
      <p:sp>
        <p:nvSpPr>
          <p:cNvPr id="3" name="Content Placeholder 2">
            <a:extLst>
              <a:ext uri="{FF2B5EF4-FFF2-40B4-BE49-F238E27FC236}">
                <a16:creationId xmlns:a16="http://schemas.microsoft.com/office/drawing/2014/main" id="{C88624A5-D86E-DC4F-99EF-245871B2A423}"/>
              </a:ext>
            </a:extLst>
          </p:cNvPr>
          <p:cNvSpPr>
            <a:spLocks noGrp="1"/>
          </p:cNvSpPr>
          <p:nvPr>
            <p:ph idx="1"/>
          </p:nvPr>
        </p:nvSpPr>
        <p:spPr/>
        <p:txBody>
          <a:bodyPr/>
          <a:lstStyle/>
          <a:p>
            <a:r>
              <a:rPr lang="en-CN" dirty="0"/>
              <a:t>Multi-core parrallelism requires the restructuring of the application, </a:t>
            </a:r>
            <a:br>
              <a:rPr lang="en-CN" dirty="0"/>
            </a:br>
            <a:r>
              <a:rPr lang="en-CN" dirty="0"/>
              <a:t>a major new burden for programmers</a:t>
            </a:r>
          </a:p>
          <a:p>
            <a:endParaRPr lang="en-CN" dirty="0"/>
          </a:p>
          <a:p>
            <a:r>
              <a:rPr lang="en-CN" dirty="0"/>
              <a:t>Speedup Effect: </a:t>
            </a:r>
            <a:r>
              <a:rPr lang="en-CN" b="1" dirty="0"/>
              <a:t>Amdahl’s Law</a:t>
            </a:r>
            <a:endParaRPr lang="en-CN" dirty="0"/>
          </a:p>
        </p:txBody>
      </p:sp>
      <p:pic>
        <p:nvPicPr>
          <p:cNvPr id="6" name="Picture 5">
            <a:extLst>
              <a:ext uri="{FF2B5EF4-FFF2-40B4-BE49-F238E27FC236}">
                <a16:creationId xmlns:a16="http://schemas.microsoft.com/office/drawing/2014/main" id="{CF3970C0-3CE6-6940-829F-86060FEFF0DC}"/>
              </a:ext>
            </a:extLst>
          </p:cNvPr>
          <p:cNvPicPr>
            <a:picLocks noChangeAspect="1"/>
          </p:cNvPicPr>
          <p:nvPr/>
        </p:nvPicPr>
        <p:blipFill>
          <a:blip r:embed="rId3"/>
          <a:stretch>
            <a:fillRect/>
          </a:stretch>
        </p:blipFill>
        <p:spPr>
          <a:xfrm>
            <a:off x="2971800" y="5425152"/>
            <a:ext cx="6185462" cy="1432848"/>
          </a:xfrm>
          <a:prstGeom prst="rect">
            <a:avLst/>
          </a:prstGeom>
        </p:spPr>
      </p:pic>
      <p:pic>
        <p:nvPicPr>
          <p:cNvPr id="4" name="Picture 3">
            <a:extLst>
              <a:ext uri="{FF2B5EF4-FFF2-40B4-BE49-F238E27FC236}">
                <a16:creationId xmlns:a16="http://schemas.microsoft.com/office/drawing/2014/main" id="{38D36AE4-1F6F-A341-814B-B8CB0B584010}"/>
              </a:ext>
            </a:extLst>
          </p:cNvPr>
          <p:cNvPicPr>
            <a:picLocks noChangeAspect="1"/>
          </p:cNvPicPr>
          <p:nvPr/>
        </p:nvPicPr>
        <p:blipFill>
          <a:blip r:embed="rId4"/>
          <a:stretch>
            <a:fillRect/>
          </a:stretch>
        </p:blipFill>
        <p:spPr>
          <a:xfrm>
            <a:off x="838200" y="4304819"/>
            <a:ext cx="5486400" cy="1152250"/>
          </a:xfrm>
          <a:prstGeom prst="rect">
            <a:avLst/>
          </a:prstGeom>
        </p:spPr>
      </p:pic>
    </p:spTree>
    <p:extLst>
      <p:ext uri="{BB962C8B-B14F-4D97-AF65-F5344CB8AC3E}">
        <p14:creationId xmlns:p14="http://schemas.microsoft.com/office/powerpoint/2010/main" val="21598975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5AE29F-7117-9D4C-A88B-6640E074DEA8}"/>
              </a:ext>
            </a:extLst>
          </p:cNvPr>
          <p:cNvSpPr>
            <a:spLocks noGrp="1"/>
          </p:cNvSpPr>
          <p:nvPr>
            <p:ph type="title"/>
          </p:nvPr>
        </p:nvSpPr>
        <p:spPr/>
        <p:txBody>
          <a:bodyPr/>
          <a:lstStyle/>
          <a:p>
            <a:r>
              <a:rPr lang="en-CN" dirty="0"/>
              <a:t>Amdahl’s Law</a:t>
            </a:r>
          </a:p>
        </p:txBody>
      </p:sp>
      <p:sp>
        <p:nvSpPr>
          <p:cNvPr id="3" name="Content Placeholder 2">
            <a:extLst>
              <a:ext uri="{FF2B5EF4-FFF2-40B4-BE49-F238E27FC236}">
                <a16:creationId xmlns:a16="http://schemas.microsoft.com/office/drawing/2014/main" id="{C88624A5-D86E-DC4F-99EF-245871B2A423}"/>
              </a:ext>
            </a:extLst>
          </p:cNvPr>
          <p:cNvSpPr>
            <a:spLocks noGrp="1"/>
          </p:cNvSpPr>
          <p:nvPr>
            <p:ph idx="1"/>
          </p:nvPr>
        </p:nvSpPr>
        <p:spPr/>
        <p:txBody>
          <a:bodyPr/>
          <a:lstStyle/>
          <a:p>
            <a:r>
              <a:rPr lang="en-CN" dirty="0"/>
              <a:t>Multi-core parrallelism requires the restructuring of the application, </a:t>
            </a:r>
            <a:br>
              <a:rPr lang="en-CN" dirty="0"/>
            </a:br>
            <a:r>
              <a:rPr lang="en-CN" dirty="0"/>
              <a:t>a major new burden for programmers</a:t>
            </a:r>
          </a:p>
          <a:p>
            <a:endParaRPr lang="en-CN" dirty="0"/>
          </a:p>
          <a:p>
            <a:r>
              <a:rPr lang="en-CN" dirty="0"/>
              <a:t>Speedup Effect: </a:t>
            </a:r>
            <a:r>
              <a:rPr lang="en-CN" b="1" dirty="0"/>
              <a:t>Amdahl’s Law</a:t>
            </a:r>
            <a:endParaRPr lang="en-CN" dirty="0"/>
          </a:p>
        </p:txBody>
      </p:sp>
      <p:pic>
        <p:nvPicPr>
          <p:cNvPr id="6" name="Picture 5">
            <a:extLst>
              <a:ext uri="{FF2B5EF4-FFF2-40B4-BE49-F238E27FC236}">
                <a16:creationId xmlns:a16="http://schemas.microsoft.com/office/drawing/2014/main" id="{CF3970C0-3CE6-6940-829F-86060FEFF0DC}"/>
              </a:ext>
            </a:extLst>
          </p:cNvPr>
          <p:cNvPicPr>
            <a:picLocks noChangeAspect="1"/>
          </p:cNvPicPr>
          <p:nvPr/>
        </p:nvPicPr>
        <p:blipFill>
          <a:blip r:embed="rId3"/>
          <a:stretch>
            <a:fillRect/>
          </a:stretch>
        </p:blipFill>
        <p:spPr>
          <a:xfrm>
            <a:off x="2971800" y="5425152"/>
            <a:ext cx="6185462" cy="1432848"/>
          </a:xfrm>
          <a:prstGeom prst="rect">
            <a:avLst/>
          </a:prstGeom>
        </p:spPr>
      </p:pic>
      <p:pic>
        <p:nvPicPr>
          <p:cNvPr id="4" name="Picture 3">
            <a:extLst>
              <a:ext uri="{FF2B5EF4-FFF2-40B4-BE49-F238E27FC236}">
                <a16:creationId xmlns:a16="http://schemas.microsoft.com/office/drawing/2014/main" id="{38D36AE4-1F6F-A341-814B-B8CB0B584010}"/>
              </a:ext>
            </a:extLst>
          </p:cNvPr>
          <p:cNvPicPr>
            <a:picLocks noChangeAspect="1"/>
          </p:cNvPicPr>
          <p:nvPr/>
        </p:nvPicPr>
        <p:blipFill>
          <a:blip r:embed="rId4"/>
          <a:stretch>
            <a:fillRect/>
          </a:stretch>
        </p:blipFill>
        <p:spPr>
          <a:xfrm>
            <a:off x="838200" y="4304819"/>
            <a:ext cx="5486400" cy="1152250"/>
          </a:xfrm>
          <a:prstGeom prst="rect">
            <a:avLst/>
          </a:prstGeom>
        </p:spPr>
      </p:pic>
      <p:sp>
        <p:nvSpPr>
          <p:cNvPr id="10" name="Rectangle 2">
            <a:extLst>
              <a:ext uri="{FF2B5EF4-FFF2-40B4-BE49-F238E27FC236}">
                <a16:creationId xmlns:a16="http://schemas.microsoft.com/office/drawing/2014/main" id="{0D60EFEB-6D1C-D246-A4AD-B73FDAE5CAD2}"/>
              </a:ext>
            </a:extLst>
          </p:cNvPr>
          <p:cNvSpPr>
            <a:spLocks noChangeArrowheads="1"/>
          </p:cNvSpPr>
          <p:nvPr/>
        </p:nvSpPr>
        <p:spPr bwMode="auto">
          <a:xfrm>
            <a:off x="0" y="548640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3200" b="1" dirty="0">
                <a:solidFill>
                  <a:srgbClr val="00B0F0"/>
                </a:solidFill>
                <a:latin typeface="Verdana" panose="020B0604030504040204" pitchFamily="34" charset="0"/>
              </a:rPr>
              <a:t>limit:</a:t>
            </a:r>
          </a:p>
          <a:p>
            <a:pPr eaLnBrk="1" hangingPunct="1"/>
            <a:r>
              <a:rPr lang="en-US" altLang="zh-CN" sz="2000" b="1" dirty="0">
                <a:solidFill>
                  <a:srgbClr val="00B0F0"/>
                </a:solidFill>
                <a:latin typeface="Verdana" panose="020B0604030504040204" pitchFamily="34" charset="0"/>
              </a:rPr>
              <a:t>1/(1-Fraction</a:t>
            </a:r>
            <a:r>
              <a:rPr lang="en-US" altLang="zh-CN" sz="2000" b="1" baseline="-25000" dirty="0">
                <a:solidFill>
                  <a:srgbClr val="00B0F0"/>
                </a:solidFill>
                <a:latin typeface="Verdana" panose="020B0604030504040204" pitchFamily="34" charset="0"/>
              </a:rPr>
              <a:t>enhanced</a:t>
            </a:r>
            <a:r>
              <a:rPr lang="en-US" altLang="zh-CN" sz="2000" b="1" dirty="0">
                <a:solidFill>
                  <a:srgbClr val="00B0F0"/>
                </a:solidFill>
                <a:latin typeface="Verdana" panose="020B0604030504040204" pitchFamily="34" charset="0"/>
              </a:rPr>
              <a:t>)</a:t>
            </a:r>
          </a:p>
          <a:p>
            <a:pPr eaLnBrk="1" hangingPunct="1"/>
            <a:endParaRPr lang="en-US" altLang="zh-CN" sz="2000" b="1" dirty="0">
              <a:solidFill>
                <a:srgbClr val="00B0F0"/>
              </a:solidFill>
              <a:latin typeface="Verdana" panose="020B0604030504040204" pitchFamily="34" charset="0"/>
            </a:endParaRPr>
          </a:p>
          <a:p>
            <a:pPr eaLnBrk="1" hangingPunct="1"/>
            <a:r>
              <a:rPr lang="en-US" altLang="zh-CN" sz="2000" b="1" dirty="0">
                <a:solidFill>
                  <a:srgbClr val="00B0F0"/>
                </a:solidFill>
                <a:latin typeface="Verdana" panose="020B0604030504040204" pitchFamily="34" charset="0"/>
              </a:rPr>
              <a:t>so not too many cores</a:t>
            </a:r>
          </a:p>
        </p:txBody>
      </p:sp>
    </p:spTree>
    <p:extLst>
      <p:ext uri="{BB962C8B-B14F-4D97-AF65-F5344CB8AC3E}">
        <p14:creationId xmlns:p14="http://schemas.microsoft.com/office/powerpoint/2010/main" val="38465857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5AE29F-7117-9D4C-A88B-6640E074DEA8}"/>
              </a:ext>
            </a:extLst>
          </p:cNvPr>
          <p:cNvSpPr>
            <a:spLocks noGrp="1"/>
          </p:cNvSpPr>
          <p:nvPr>
            <p:ph type="title"/>
          </p:nvPr>
        </p:nvSpPr>
        <p:spPr/>
        <p:txBody>
          <a:bodyPr/>
          <a:lstStyle/>
          <a:p>
            <a:r>
              <a:rPr lang="en-CN" dirty="0"/>
              <a:t>Amdahl’s Law</a:t>
            </a:r>
          </a:p>
        </p:txBody>
      </p:sp>
      <p:sp>
        <p:nvSpPr>
          <p:cNvPr id="3" name="Content Placeholder 2">
            <a:extLst>
              <a:ext uri="{FF2B5EF4-FFF2-40B4-BE49-F238E27FC236}">
                <a16:creationId xmlns:a16="http://schemas.microsoft.com/office/drawing/2014/main" id="{C88624A5-D86E-DC4F-99EF-245871B2A423}"/>
              </a:ext>
            </a:extLst>
          </p:cNvPr>
          <p:cNvSpPr>
            <a:spLocks noGrp="1"/>
          </p:cNvSpPr>
          <p:nvPr>
            <p:ph idx="1"/>
          </p:nvPr>
        </p:nvSpPr>
        <p:spPr/>
        <p:txBody>
          <a:bodyPr/>
          <a:lstStyle/>
          <a:p>
            <a:r>
              <a:rPr lang="en-CN" dirty="0"/>
              <a:t>Multi-core parrallelism requires the restructuring of the application, </a:t>
            </a:r>
            <a:br>
              <a:rPr lang="en-CN" dirty="0"/>
            </a:br>
            <a:r>
              <a:rPr lang="en-CN" dirty="0"/>
              <a:t>a major new burden for programmers</a:t>
            </a:r>
          </a:p>
          <a:p>
            <a:endParaRPr lang="en-CN" dirty="0"/>
          </a:p>
          <a:p>
            <a:r>
              <a:rPr lang="en-CN" dirty="0"/>
              <a:t>Speedup Effect: </a:t>
            </a:r>
            <a:r>
              <a:rPr lang="en-CN" b="1" dirty="0"/>
              <a:t>Amdahl’s Law</a:t>
            </a:r>
            <a:endParaRPr lang="en-CN" dirty="0"/>
          </a:p>
        </p:txBody>
      </p:sp>
      <p:pic>
        <p:nvPicPr>
          <p:cNvPr id="6" name="Picture 5">
            <a:extLst>
              <a:ext uri="{FF2B5EF4-FFF2-40B4-BE49-F238E27FC236}">
                <a16:creationId xmlns:a16="http://schemas.microsoft.com/office/drawing/2014/main" id="{CF3970C0-3CE6-6940-829F-86060FEFF0DC}"/>
              </a:ext>
            </a:extLst>
          </p:cNvPr>
          <p:cNvPicPr>
            <a:picLocks noChangeAspect="1"/>
          </p:cNvPicPr>
          <p:nvPr/>
        </p:nvPicPr>
        <p:blipFill>
          <a:blip r:embed="rId3"/>
          <a:stretch>
            <a:fillRect/>
          </a:stretch>
        </p:blipFill>
        <p:spPr>
          <a:xfrm>
            <a:off x="2971800" y="5425152"/>
            <a:ext cx="6185462" cy="1432848"/>
          </a:xfrm>
          <a:prstGeom prst="rect">
            <a:avLst/>
          </a:prstGeom>
        </p:spPr>
      </p:pic>
      <p:pic>
        <p:nvPicPr>
          <p:cNvPr id="4" name="Picture 3">
            <a:extLst>
              <a:ext uri="{FF2B5EF4-FFF2-40B4-BE49-F238E27FC236}">
                <a16:creationId xmlns:a16="http://schemas.microsoft.com/office/drawing/2014/main" id="{38D36AE4-1F6F-A341-814B-B8CB0B584010}"/>
              </a:ext>
            </a:extLst>
          </p:cNvPr>
          <p:cNvPicPr>
            <a:picLocks noChangeAspect="1"/>
          </p:cNvPicPr>
          <p:nvPr/>
        </p:nvPicPr>
        <p:blipFill>
          <a:blip r:embed="rId4"/>
          <a:stretch>
            <a:fillRect/>
          </a:stretch>
        </p:blipFill>
        <p:spPr>
          <a:xfrm>
            <a:off x="838200" y="4304819"/>
            <a:ext cx="5486400" cy="1152250"/>
          </a:xfrm>
          <a:prstGeom prst="rect">
            <a:avLst/>
          </a:prstGeom>
        </p:spPr>
      </p:pic>
      <p:sp>
        <p:nvSpPr>
          <p:cNvPr id="10" name="Rectangle 2">
            <a:extLst>
              <a:ext uri="{FF2B5EF4-FFF2-40B4-BE49-F238E27FC236}">
                <a16:creationId xmlns:a16="http://schemas.microsoft.com/office/drawing/2014/main" id="{0D60EFEB-6D1C-D246-A4AD-B73FDAE5CAD2}"/>
              </a:ext>
            </a:extLst>
          </p:cNvPr>
          <p:cNvSpPr>
            <a:spLocks noChangeArrowheads="1"/>
          </p:cNvSpPr>
          <p:nvPr/>
        </p:nvSpPr>
        <p:spPr bwMode="auto">
          <a:xfrm>
            <a:off x="0" y="548640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3200" b="1" dirty="0">
                <a:solidFill>
                  <a:srgbClr val="00B0F0"/>
                </a:solidFill>
                <a:latin typeface="Verdana" panose="020B0604030504040204" pitchFamily="34" charset="0"/>
              </a:rPr>
              <a:t>limit:</a:t>
            </a:r>
          </a:p>
          <a:p>
            <a:pPr eaLnBrk="1" hangingPunct="1"/>
            <a:r>
              <a:rPr lang="en-US" altLang="zh-CN" sz="2000" b="1" dirty="0">
                <a:solidFill>
                  <a:srgbClr val="00B0F0"/>
                </a:solidFill>
                <a:latin typeface="Verdana" panose="020B0604030504040204" pitchFamily="34" charset="0"/>
              </a:rPr>
              <a:t>if 10% of task is serial</a:t>
            </a:r>
          </a:p>
          <a:p>
            <a:pPr eaLnBrk="1" hangingPunct="1"/>
            <a:endParaRPr lang="en-US" altLang="zh-CN" sz="2000" b="1" dirty="0">
              <a:solidFill>
                <a:srgbClr val="00B0F0"/>
              </a:solidFill>
              <a:latin typeface="Verdana" panose="020B0604030504040204" pitchFamily="34" charset="0"/>
            </a:endParaRPr>
          </a:p>
          <a:p>
            <a:pPr eaLnBrk="1" hangingPunct="1"/>
            <a:r>
              <a:rPr lang="en-US" altLang="zh-CN" sz="2000" b="1" dirty="0">
                <a:solidFill>
                  <a:srgbClr val="00B0F0"/>
                </a:solidFill>
                <a:latin typeface="Verdana" panose="020B0604030504040204" pitchFamily="34" charset="0"/>
              </a:rPr>
              <a:t>maximum 10x speedup!</a:t>
            </a:r>
          </a:p>
        </p:txBody>
      </p:sp>
    </p:spTree>
    <p:extLst>
      <p:ext uri="{BB962C8B-B14F-4D97-AF65-F5344CB8AC3E}">
        <p14:creationId xmlns:p14="http://schemas.microsoft.com/office/powerpoint/2010/main" val="825009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49B4F6-EC47-43E4-DFD7-12DECC322F4A}"/>
              </a:ext>
            </a:extLst>
          </p:cNvPr>
          <p:cNvSpPr>
            <a:spLocks noGrp="1"/>
          </p:cNvSpPr>
          <p:nvPr>
            <p:ph type="title"/>
          </p:nvPr>
        </p:nvSpPr>
        <p:spPr/>
        <p:txBody>
          <a:bodyPr/>
          <a:lstStyle/>
          <a:p>
            <a:r>
              <a:rPr lang="en-CN" dirty="0"/>
              <a:t>Amdahl’s Law</a:t>
            </a:r>
          </a:p>
        </p:txBody>
      </p:sp>
      <p:sp>
        <p:nvSpPr>
          <p:cNvPr id="3" name="Content Placeholder 2">
            <a:extLst>
              <a:ext uri="{FF2B5EF4-FFF2-40B4-BE49-F238E27FC236}">
                <a16:creationId xmlns:a16="http://schemas.microsoft.com/office/drawing/2014/main" id="{84AD6D04-6353-A665-251B-7E82085966E5}"/>
              </a:ext>
            </a:extLst>
          </p:cNvPr>
          <p:cNvSpPr>
            <a:spLocks noGrp="1"/>
          </p:cNvSpPr>
          <p:nvPr>
            <p:ph idx="1"/>
          </p:nvPr>
        </p:nvSpPr>
        <p:spPr/>
        <p:txBody>
          <a:bodyPr/>
          <a:lstStyle/>
          <a:p>
            <a:r>
              <a:rPr lang="en-US" dirty="0">
                <a:solidFill>
                  <a:srgbClr val="00B0F0"/>
                </a:solidFill>
              </a:rPr>
              <a:t>M</a:t>
            </a:r>
            <a:r>
              <a:rPr lang="en-CN" dirty="0">
                <a:solidFill>
                  <a:srgbClr val="00B0F0"/>
                </a:solidFill>
              </a:rPr>
              <a:t>ake common case fast</a:t>
            </a:r>
          </a:p>
          <a:p>
            <a:endParaRPr lang="en-CN" dirty="0"/>
          </a:p>
          <a:p>
            <a:r>
              <a:rPr lang="en-CN" dirty="0"/>
              <a:t>Example 1: speedup of 20 on 10%       1/(0.9+0.1/20) = 1.11      </a:t>
            </a:r>
          </a:p>
          <a:p>
            <a:endParaRPr lang="en-CN" dirty="0"/>
          </a:p>
          <a:p>
            <a:r>
              <a:rPr lang="en-CN" dirty="0"/>
              <a:t>Example 2: speedup of 1.6 on 80%     1/(0.2+0.8/1.6) = 1.43</a:t>
            </a:r>
          </a:p>
          <a:p>
            <a:endParaRPr lang="en-CN" dirty="0"/>
          </a:p>
          <a:p>
            <a:endParaRPr lang="en-CN" dirty="0"/>
          </a:p>
        </p:txBody>
      </p:sp>
    </p:spTree>
    <p:extLst>
      <p:ext uri="{BB962C8B-B14F-4D97-AF65-F5344CB8AC3E}">
        <p14:creationId xmlns:p14="http://schemas.microsoft.com/office/powerpoint/2010/main" val="14744878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49B4F6-EC47-43E4-DFD7-12DECC322F4A}"/>
              </a:ext>
            </a:extLst>
          </p:cNvPr>
          <p:cNvSpPr>
            <a:spLocks noGrp="1"/>
          </p:cNvSpPr>
          <p:nvPr>
            <p:ph type="title"/>
          </p:nvPr>
        </p:nvSpPr>
        <p:spPr/>
        <p:txBody>
          <a:bodyPr/>
          <a:lstStyle/>
          <a:p>
            <a:r>
              <a:rPr lang="en-CN" dirty="0"/>
              <a:t>Lhadma’s Law</a:t>
            </a:r>
          </a:p>
        </p:txBody>
      </p:sp>
      <p:sp>
        <p:nvSpPr>
          <p:cNvPr id="3" name="Content Placeholder 2">
            <a:extLst>
              <a:ext uri="{FF2B5EF4-FFF2-40B4-BE49-F238E27FC236}">
                <a16:creationId xmlns:a16="http://schemas.microsoft.com/office/drawing/2014/main" id="{84AD6D04-6353-A665-251B-7E82085966E5}"/>
              </a:ext>
            </a:extLst>
          </p:cNvPr>
          <p:cNvSpPr>
            <a:spLocks noGrp="1"/>
          </p:cNvSpPr>
          <p:nvPr>
            <p:ph idx="1"/>
          </p:nvPr>
        </p:nvSpPr>
        <p:spPr/>
        <p:txBody>
          <a:bodyPr/>
          <a:lstStyle/>
          <a:p>
            <a:r>
              <a:rPr lang="en-US" dirty="0">
                <a:solidFill>
                  <a:srgbClr val="ED008C"/>
                </a:solidFill>
              </a:rPr>
              <a:t>Yet uncomment case not so slow</a:t>
            </a:r>
          </a:p>
          <a:p>
            <a:endParaRPr lang="en-US" dirty="0"/>
          </a:p>
          <a:p>
            <a:r>
              <a:rPr lang="en-US" dirty="0"/>
              <a:t>Example:                                          improvement of 2x on 90%                 slow down the rest by 10x                  </a:t>
            </a:r>
            <a:r>
              <a:rPr lang="en-CN" dirty="0"/>
              <a:t> speedup = 1/(0.1/0.1+0.9/2) = 0.69</a:t>
            </a:r>
            <a:endParaRPr lang="en-US" dirty="0"/>
          </a:p>
        </p:txBody>
      </p:sp>
    </p:spTree>
    <p:extLst>
      <p:ext uri="{BB962C8B-B14F-4D97-AF65-F5344CB8AC3E}">
        <p14:creationId xmlns:p14="http://schemas.microsoft.com/office/powerpoint/2010/main" val="264975871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4"/>
          <p:cNvSpPr>
            <a:spLocks noChangeArrowheads="1"/>
          </p:cNvSpPr>
          <p:nvPr/>
        </p:nvSpPr>
        <p:spPr bwMode="auto">
          <a:xfrm>
            <a:off x="0" y="259080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4400" b="1">
                <a:solidFill>
                  <a:schemeClr val="tx2"/>
                </a:solidFill>
                <a:latin typeface="Verdana" panose="020B0604030504040204" pitchFamily="34" charset="0"/>
              </a:rPr>
              <a:t>What types of computers?</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pPr eaLnBrk="1" hangingPunct="1"/>
            <a:r>
              <a:rPr lang="en-US" altLang="zh-CN" dirty="0"/>
              <a:t>5 Classes of Computers</a:t>
            </a:r>
          </a:p>
        </p:txBody>
      </p:sp>
      <p:sp>
        <p:nvSpPr>
          <p:cNvPr id="7171" name="Rectangle 3"/>
          <p:cNvSpPr>
            <a:spLocks noGrp="1" noChangeArrowheads="1"/>
          </p:cNvSpPr>
          <p:nvPr>
            <p:ph type="body" idx="1"/>
          </p:nvPr>
        </p:nvSpPr>
        <p:spPr/>
        <p:txBody>
          <a:bodyPr/>
          <a:lstStyle/>
          <a:p>
            <a:pPr eaLnBrk="1" hangingPunct="1"/>
            <a:r>
              <a:rPr lang="en-US" altLang="zh-CN" dirty="0"/>
              <a:t>PMD: Personal Mobile Device</a:t>
            </a:r>
          </a:p>
          <a:p>
            <a:pPr eaLnBrk="1" hangingPunct="1"/>
            <a:r>
              <a:rPr lang="en-US" altLang="zh-CN" dirty="0"/>
              <a:t>Desktop</a:t>
            </a:r>
          </a:p>
          <a:p>
            <a:pPr eaLnBrk="1" hangingPunct="1"/>
            <a:r>
              <a:rPr lang="en-US" altLang="zh-CN" dirty="0"/>
              <a:t>Server</a:t>
            </a:r>
          </a:p>
          <a:p>
            <a:pPr eaLnBrk="1" hangingPunct="1"/>
            <a:r>
              <a:rPr lang="en-US" altLang="zh-CN" dirty="0"/>
              <a:t>Cluster/WSC (Warehouse-Scale Computer)</a:t>
            </a:r>
          </a:p>
          <a:p>
            <a:pPr eaLnBrk="1" hangingPunct="1"/>
            <a:r>
              <a:rPr lang="en-US" altLang="zh-CN" dirty="0"/>
              <a:t>Embedded/IoT computer</a:t>
            </a:r>
          </a:p>
          <a:p>
            <a:pPr eaLnBrk="1" hangingPunct="1"/>
            <a:endParaRPr lang="en-US" altLang="zh-CN" dirty="0"/>
          </a:p>
          <a:p>
            <a:pPr eaLnBrk="1" hangingPunct="1"/>
            <a:endParaRPr lang="en-US" altLang="zh-CN"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ctrTitle"/>
          </p:nvPr>
        </p:nvSpPr>
        <p:spPr>
          <a:xfrm>
            <a:off x="0" y="2130425"/>
            <a:ext cx="9144000" cy="1470025"/>
          </a:xfrm>
        </p:spPr>
        <p:txBody>
          <a:bodyPr/>
          <a:lstStyle/>
          <a:p>
            <a:pPr algn="l" eaLnBrk="1" hangingPunct="1"/>
            <a:r>
              <a:rPr lang="en-US" altLang="zh-CN" sz="4800"/>
              <a:t>Fundamentals of </a:t>
            </a:r>
            <a:br>
              <a:rPr lang="en-US" altLang="zh-CN" sz="4800"/>
            </a:br>
            <a:r>
              <a:rPr lang="en-US" altLang="zh-CN" sz="4800"/>
              <a:t>Computer Design - Basics</a:t>
            </a:r>
          </a:p>
        </p:txBody>
      </p:sp>
      <p:sp>
        <p:nvSpPr>
          <p:cNvPr id="6" name="Rectangle 3"/>
          <p:cNvSpPr txBox="1">
            <a:spLocks noChangeArrowheads="1"/>
          </p:cNvSpPr>
          <p:nvPr/>
        </p:nvSpPr>
        <p:spPr bwMode="auto">
          <a:xfrm>
            <a:off x="0" y="3810000"/>
            <a:ext cx="9144000" cy="3048000"/>
          </a:xfrm>
          <a:prstGeom prst="rect">
            <a:avLst/>
          </a:prstGeom>
          <a:noFill/>
          <a:ln w="9525">
            <a:noFill/>
            <a:miter lim="800000"/>
            <a:headEnd/>
            <a:tailEnd/>
          </a:ln>
        </p:spPr>
        <p:txBody>
          <a:bodyPr/>
          <a:lstStyle/>
          <a:p>
            <a:pPr>
              <a:spcBef>
                <a:spcPct val="20000"/>
              </a:spcBef>
              <a:defRPr/>
            </a:pPr>
            <a:r>
              <a:rPr lang="en-US" altLang="zh-CN" sz="3200" kern="0" dirty="0">
                <a:solidFill>
                  <a:srgbClr val="00B0F0"/>
                </a:solidFill>
                <a:latin typeface="+mn-lt"/>
                <a:ea typeface="+mn-ea"/>
              </a:rPr>
              <a:t>which types of computers?</a:t>
            </a:r>
          </a:p>
          <a:p>
            <a:pPr>
              <a:spcBef>
                <a:spcPct val="20000"/>
              </a:spcBef>
              <a:defRPr/>
            </a:pPr>
            <a:r>
              <a:rPr lang="en-US" altLang="zh-CN" sz="3200" kern="0" dirty="0">
                <a:solidFill>
                  <a:srgbClr val="00B0F0"/>
                </a:solidFill>
                <a:latin typeface="+mn-lt"/>
                <a:ea typeface="+mn-ea"/>
              </a:rPr>
              <a:t>why are computers so fast?</a:t>
            </a:r>
          </a:p>
          <a:p>
            <a:pPr>
              <a:spcBef>
                <a:spcPct val="20000"/>
              </a:spcBef>
              <a:defRPr/>
            </a:pPr>
            <a:r>
              <a:rPr lang="en-US" altLang="zh-CN" sz="3200" kern="0" dirty="0">
                <a:solidFill>
                  <a:srgbClr val="00B0F0"/>
                </a:solidFill>
                <a:latin typeface="+mn-lt"/>
                <a:ea typeface="+mn-ea"/>
              </a:rPr>
              <a:t>what is computer architecture?</a:t>
            </a:r>
          </a:p>
          <a:p>
            <a:pPr>
              <a:spcBef>
                <a:spcPct val="20000"/>
              </a:spcBef>
              <a:defRPr/>
            </a:pPr>
            <a:endParaRPr lang="en-US" altLang="zh-CN" sz="3200" kern="0" dirty="0">
              <a:latin typeface="+mn-lt"/>
              <a:ea typeface="+mn-ea"/>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eaLnBrk="1" hangingPunct="1"/>
            <a:r>
              <a:rPr lang="en-US" altLang="zh-CN" dirty="0"/>
              <a:t>PMD:</a:t>
            </a:r>
            <a:r>
              <a:rPr lang="en-US" altLang="zh-CN" sz="4000" dirty="0"/>
              <a:t> Personal Mobile Device</a:t>
            </a:r>
            <a:endParaRPr lang="en-US" altLang="zh-CN" sz="3600" dirty="0"/>
          </a:p>
        </p:txBody>
      </p:sp>
      <p:pic>
        <p:nvPicPr>
          <p:cNvPr id="8195" name="Picture 4" descr="HTC-ProductDetail-Hero-slide-0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2954338"/>
            <a:ext cx="5267325" cy="4689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7" name="Rectangle 3"/>
          <p:cNvSpPr>
            <a:spLocks noGrp="1" noChangeArrowheads="1"/>
          </p:cNvSpPr>
          <p:nvPr>
            <p:ph type="body" idx="1"/>
          </p:nvPr>
        </p:nvSpPr>
        <p:spPr/>
        <p:txBody>
          <a:bodyPr/>
          <a:lstStyle/>
          <a:p>
            <a:pPr eaLnBrk="1" hangingPunct="1"/>
            <a:r>
              <a:rPr lang="en-US" altLang="zh-CN" dirty="0"/>
              <a:t>Wireless devices with multimedia user interfaces</a:t>
            </a:r>
          </a:p>
          <a:p>
            <a:pPr eaLnBrk="1" hangingPunct="1"/>
            <a:r>
              <a:rPr lang="en-US" altLang="zh-CN" dirty="0"/>
              <a:t>cell phones, tablet computers, etc.</a:t>
            </a:r>
          </a:p>
          <a:p>
            <a:pPr eaLnBrk="1" hangingPunct="1"/>
            <a:r>
              <a:rPr lang="en-US" altLang="zh-CN" dirty="0"/>
              <a:t>a few hundred dollars </a:t>
            </a:r>
          </a:p>
        </p:txBody>
      </p:sp>
      <p:pic>
        <p:nvPicPr>
          <p:cNvPr id="3" name="Picture 2">
            <a:extLst>
              <a:ext uri="{FF2B5EF4-FFF2-40B4-BE49-F238E27FC236}">
                <a16:creationId xmlns:a16="http://schemas.microsoft.com/office/drawing/2014/main" id="{30536B4F-D1C0-8543-A61C-CE3DDAE372A6}"/>
              </a:ext>
            </a:extLst>
          </p:cNvPr>
          <p:cNvPicPr>
            <a:picLocks noChangeAspect="1"/>
          </p:cNvPicPr>
          <p:nvPr/>
        </p:nvPicPr>
        <p:blipFill>
          <a:blip r:embed="rId4"/>
          <a:stretch>
            <a:fillRect/>
          </a:stretch>
        </p:blipFill>
        <p:spPr>
          <a:xfrm>
            <a:off x="5664200" y="3683000"/>
            <a:ext cx="3175000" cy="3175000"/>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pPr eaLnBrk="1" hangingPunct="1"/>
            <a:r>
              <a:rPr lang="en-US" altLang="zh-CN" dirty="0"/>
              <a:t>PMD Characteristics</a:t>
            </a:r>
          </a:p>
        </p:txBody>
      </p:sp>
      <p:sp>
        <p:nvSpPr>
          <p:cNvPr id="9219" name="Rectangle 3"/>
          <p:cNvSpPr>
            <a:spLocks noGrp="1" noChangeArrowheads="1"/>
          </p:cNvSpPr>
          <p:nvPr>
            <p:ph type="body" idx="1"/>
          </p:nvPr>
        </p:nvSpPr>
        <p:spPr/>
        <p:txBody>
          <a:bodyPr/>
          <a:lstStyle/>
          <a:p>
            <a:pPr eaLnBrk="1" hangingPunct="1"/>
            <a:r>
              <a:rPr lang="en-US" altLang="zh-CN" dirty="0"/>
              <a:t>Cost effectiveness</a:t>
            </a:r>
          </a:p>
          <a:p>
            <a:pPr eaLnBrk="1" hangingPunct="1">
              <a:buFontTx/>
              <a:buNone/>
            </a:pPr>
            <a:r>
              <a:rPr lang="en-US" altLang="zh-CN" sz="3600" dirty="0"/>
              <a:t>	</a:t>
            </a:r>
            <a:r>
              <a:rPr lang="en-US" altLang="zh-CN" dirty="0"/>
              <a:t>less expensive packaging</a:t>
            </a:r>
          </a:p>
          <a:p>
            <a:pPr eaLnBrk="1" hangingPunct="1">
              <a:buFontTx/>
              <a:buNone/>
            </a:pPr>
            <a:r>
              <a:rPr lang="en-US" altLang="zh-CN" dirty="0"/>
              <a:t>	absence of fan for cooling</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pPr eaLnBrk="1" hangingPunct="1"/>
            <a:r>
              <a:rPr lang="en-US" altLang="zh-CN" dirty="0"/>
              <a:t>PMD Characteristics</a:t>
            </a:r>
          </a:p>
        </p:txBody>
      </p:sp>
      <p:sp>
        <p:nvSpPr>
          <p:cNvPr id="10243" name="Rectangle 3"/>
          <p:cNvSpPr>
            <a:spLocks noGrp="1" noChangeArrowheads="1"/>
          </p:cNvSpPr>
          <p:nvPr>
            <p:ph type="body" idx="1"/>
          </p:nvPr>
        </p:nvSpPr>
        <p:spPr/>
        <p:txBody>
          <a:bodyPr/>
          <a:lstStyle/>
          <a:p>
            <a:pPr eaLnBrk="1" hangingPunct="1"/>
            <a:r>
              <a:rPr lang="en-US" altLang="zh-CN" dirty="0"/>
              <a:t>Responsiveness &amp; Predictability</a:t>
            </a:r>
          </a:p>
          <a:p>
            <a:pPr eaLnBrk="1" hangingPunct="1">
              <a:buFontTx/>
              <a:buNone/>
            </a:pPr>
            <a:r>
              <a:rPr lang="en-US" altLang="zh-CN" dirty="0"/>
              <a:t>	</a:t>
            </a:r>
            <a:r>
              <a:rPr lang="en-US" altLang="zh-CN" b="1" dirty="0">
                <a:solidFill>
                  <a:srgbClr val="00B0F0"/>
                </a:solidFill>
              </a:rPr>
              <a:t>real-time </a:t>
            </a:r>
            <a:r>
              <a:rPr lang="en-US" altLang="zh-CN" b="1" dirty="0"/>
              <a:t>performance:</a:t>
            </a:r>
            <a:r>
              <a:rPr lang="en-US" altLang="zh-CN" dirty="0"/>
              <a:t> </a:t>
            </a:r>
          </a:p>
          <a:p>
            <a:pPr eaLnBrk="1" hangingPunct="1">
              <a:buFontTx/>
              <a:buNone/>
            </a:pPr>
            <a:r>
              <a:rPr lang="en-US" altLang="zh-CN" dirty="0"/>
              <a:t>	a maximum execution time for each </a:t>
            </a:r>
          </a:p>
          <a:p>
            <a:pPr eaLnBrk="1" hangingPunct="1">
              <a:buFontTx/>
              <a:buNone/>
            </a:pPr>
            <a:r>
              <a:rPr lang="en-US" altLang="zh-CN" dirty="0"/>
              <a:t>	application segment</a:t>
            </a:r>
          </a:p>
          <a:p>
            <a:pPr eaLnBrk="1" hangingPunct="1">
              <a:buFontTx/>
              <a:buNone/>
            </a:pPr>
            <a:endParaRPr lang="en-US" altLang="zh-CN" dirty="0"/>
          </a:p>
          <a:p>
            <a:pPr eaLnBrk="1" hangingPunct="1">
              <a:buFontTx/>
              <a:buNone/>
            </a:pPr>
            <a:r>
              <a:rPr lang="en-US" altLang="zh-CN" dirty="0"/>
              <a:t>	example: time to process each video frame should bel limited as processor must accept and process the next frame shortly</a:t>
            </a:r>
          </a:p>
          <a:p>
            <a:pPr eaLnBrk="1" hangingPunct="1">
              <a:buFontTx/>
              <a:buNone/>
            </a:pPr>
            <a:r>
              <a:rPr lang="en-US" altLang="zh-CN" sz="2800" dirty="0"/>
              <a:t>	</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pPr eaLnBrk="1" hangingPunct="1"/>
            <a:r>
              <a:rPr lang="en-US" altLang="zh-CN" dirty="0"/>
              <a:t>PMD Characteristics</a:t>
            </a:r>
          </a:p>
        </p:txBody>
      </p:sp>
      <p:sp>
        <p:nvSpPr>
          <p:cNvPr id="11267" name="Rectangle 3"/>
          <p:cNvSpPr>
            <a:spLocks noGrp="1" noChangeArrowheads="1"/>
          </p:cNvSpPr>
          <p:nvPr>
            <p:ph type="body" idx="1"/>
          </p:nvPr>
        </p:nvSpPr>
        <p:spPr>
          <a:xfrm>
            <a:off x="457200" y="1600200"/>
            <a:ext cx="8915400" cy="5257800"/>
          </a:xfrm>
        </p:spPr>
        <p:txBody>
          <a:bodyPr/>
          <a:lstStyle/>
          <a:p>
            <a:pPr eaLnBrk="1" hangingPunct="1"/>
            <a:r>
              <a:rPr lang="en-US" altLang="zh-CN" dirty="0"/>
              <a:t>Responsiveness &amp; Predictability</a:t>
            </a:r>
          </a:p>
          <a:p>
            <a:pPr eaLnBrk="1" hangingPunct="1">
              <a:buFontTx/>
              <a:buNone/>
            </a:pPr>
            <a:r>
              <a:rPr lang="en-US" altLang="zh-CN" dirty="0"/>
              <a:t>	</a:t>
            </a:r>
            <a:r>
              <a:rPr lang="en-US" altLang="zh-CN" b="1" dirty="0"/>
              <a:t>real-time performance:</a:t>
            </a:r>
            <a:r>
              <a:rPr lang="en-US" altLang="zh-CN" dirty="0"/>
              <a:t> </a:t>
            </a:r>
          </a:p>
          <a:p>
            <a:pPr eaLnBrk="1" hangingPunct="1">
              <a:buFontTx/>
              <a:buNone/>
            </a:pPr>
            <a:r>
              <a:rPr lang="en-US" altLang="zh-CN" dirty="0"/>
              <a:t>	a maximum execution time for each </a:t>
            </a:r>
          </a:p>
          <a:p>
            <a:pPr eaLnBrk="1" hangingPunct="1">
              <a:buFontTx/>
              <a:buNone/>
            </a:pPr>
            <a:r>
              <a:rPr lang="en-US" altLang="zh-CN" dirty="0"/>
              <a:t>	application segment</a:t>
            </a:r>
          </a:p>
          <a:p>
            <a:pPr eaLnBrk="1" hangingPunct="1">
              <a:buFontTx/>
              <a:buNone/>
            </a:pPr>
            <a:r>
              <a:rPr lang="en-US" altLang="zh-CN" dirty="0"/>
              <a:t>	</a:t>
            </a:r>
            <a:r>
              <a:rPr lang="en-US" altLang="zh-CN" b="1" dirty="0">
                <a:solidFill>
                  <a:srgbClr val="00B0F0"/>
                </a:solidFill>
              </a:rPr>
              <a:t>soft real-time</a:t>
            </a:r>
            <a:r>
              <a:rPr lang="en-US" altLang="zh-CN" b="1" dirty="0"/>
              <a:t>:</a:t>
            </a:r>
            <a:r>
              <a:rPr lang="en-US" altLang="zh-CN" dirty="0"/>
              <a:t> </a:t>
            </a:r>
          </a:p>
          <a:p>
            <a:pPr eaLnBrk="1" hangingPunct="1">
              <a:buFontTx/>
              <a:buNone/>
            </a:pPr>
            <a:r>
              <a:rPr lang="en-US" altLang="zh-CN" dirty="0"/>
              <a:t>	trade time of a certain event for others’;</a:t>
            </a:r>
          </a:p>
          <a:p>
            <a:pPr eaLnBrk="1" hangingPunct="1">
              <a:buFontTx/>
              <a:buNone/>
            </a:pPr>
            <a:r>
              <a:rPr lang="en-US" altLang="zh-CN" dirty="0"/>
              <a:t>	tolerate occasionally missed time constraint on an event, </a:t>
            </a:r>
          </a:p>
          <a:p>
            <a:pPr eaLnBrk="1" hangingPunct="1">
              <a:buFontTx/>
              <a:buNone/>
            </a:pPr>
            <a:r>
              <a:rPr lang="en-US" altLang="zh-CN" dirty="0"/>
              <a:t>	as long as not too many are missed;</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pPr eaLnBrk="1" hangingPunct="1"/>
            <a:r>
              <a:rPr lang="en-US" altLang="zh-CN" dirty="0"/>
              <a:t>PMD Characteristics</a:t>
            </a:r>
          </a:p>
        </p:txBody>
      </p:sp>
      <p:sp>
        <p:nvSpPr>
          <p:cNvPr id="12291" name="Rectangle 3"/>
          <p:cNvSpPr>
            <a:spLocks noGrp="1" noChangeArrowheads="1"/>
          </p:cNvSpPr>
          <p:nvPr>
            <p:ph type="body" idx="1"/>
          </p:nvPr>
        </p:nvSpPr>
        <p:spPr/>
        <p:txBody>
          <a:bodyPr/>
          <a:lstStyle/>
          <a:p>
            <a:pPr eaLnBrk="1" hangingPunct="1"/>
            <a:r>
              <a:rPr lang="en-US" altLang="zh-CN" b="1" dirty="0"/>
              <a:t>Memory efficiency</a:t>
            </a:r>
          </a:p>
          <a:p>
            <a:pPr eaLnBrk="1" hangingPunct="1">
              <a:buFontTx/>
              <a:buNone/>
            </a:pPr>
            <a:r>
              <a:rPr lang="en-US" altLang="zh-CN" dirty="0"/>
              <a:t>	optimize code size</a:t>
            </a:r>
          </a:p>
          <a:p>
            <a:pPr eaLnBrk="1" hangingPunct="1"/>
            <a:r>
              <a:rPr lang="en-US" altLang="zh-CN" b="1" dirty="0"/>
              <a:t>Energy efficiency</a:t>
            </a:r>
          </a:p>
          <a:p>
            <a:pPr eaLnBrk="1" hangingPunct="1">
              <a:buFontTx/>
              <a:buNone/>
            </a:pPr>
            <a:r>
              <a:rPr lang="en-US" altLang="zh-CN" dirty="0"/>
              <a:t>	battery power</a:t>
            </a:r>
          </a:p>
          <a:p>
            <a:pPr eaLnBrk="1" hangingPunct="1">
              <a:buFontTx/>
              <a:buNone/>
            </a:pPr>
            <a:r>
              <a:rPr lang="en-US" altLang="zh-CN" dirty="0"/>
              <a:t>	heat dissipation</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4" descr="HP-Updates-Mini-110-and-Mini-210-Netbooks-to-Intel-Cedar-Trail-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3646488"/>
            <a:ext cx="4267200" cy="3627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5" name="Picture 5" descr="apple_mac_pr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14800" y="3849688"/>
            <a:ext cx="5029200" cy="3008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6" name="Rectangle 2"/>
          <p:cNvSpPr>
            <a:spLocks noGrp="1" noChangeArrowheads="1"/>
          </p:cNvSpPr>
          <p:nvPr>
            <p:ph type="title"/>
          </p:nvPr>
        </p:nvSpPr>
        <p:spPr/>
        <p:txBody>
          <a:bodyPr/>
          <a:lstStyle/>
          <a:p>
            <a:pPr eaLnBrk="1" hangingPunct="1"/>
            <a:r>
              <a:rPr lang="en-US" altLang="zh-CN" dirty="0"/>
              <a:t>Desktop Computing</a:t>
            </a:r>
          </a:p>
        </p:txBody>
      </p:sp>
      <p:sp>
        <p:nvSpPr>
          <p:cNvPr id="13317" name="Rectangle 3"/>
          <p:cNvSpPr>
            <a:spLocks noGrp="1" noChangeArrowheads="1"/>
          </p:cNvSpPr>
          <p:nvPr>
            <p:ph type="body" idx="1"/>
          </p:nvPr>
        </p:nvSpPr>
        <p:spPr/>
        <p:txBody>
          <a:bodyPr/>
          <a:lstStyle/>
          <a:p>
            <a:pPr eaLnBrk="1" hangingPunct="1"/>
            <a:r>
              <a:rPr lang="en-US" altLang="zh-CN" dirty="0"/>
              <a:t>Largest market share</a:t>
            </a:r>
          </a:p>
          <a:p>
            <a:pPr eaLnBrk="1" hangingPunct="1"/>
            <a:r>
              <a:rPr lang="en-US" altLang="zh-CN" dirty="0"/>
              <a:t>low-end netbooks: $x00</a:t>
            </a:r>
          </a:p>
          <a:p>
            <a:pPr eaLnBrk="1" hangingPunct="1"/>
            <a:r>
              <a:rPr lang="en-US" altLang="zh-CN" dirty="0"/>
              <a:t>high-end workstations: $x000</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pPr eaLnBrk="1" hangingPunct="1"/>
            <a:r>
              <a:rPr lang="en-US" altLang="zh-CN" dirty="0"/>
              <a:t>Desktop Characteristics</a:t>
            </a:r>
          </a:p>
        </p:txBody>
      </p:sp>
      <p:sp>
        <p:nvSpPr>
          <p:cNvPr id="14339" name="Rectangle 3"/>
          <p:cNvSpPr>
            <a:spLocks noGrp="1" noChangeArrowheads="1"/>
          </p:cNvSpPr>
          <p:nvPr>
            <p:ph type="body" idx="1"/>
          </p:nvPr>
        </p:nvSpPr>
        <p:spPr/>
        <p:txBody>
          <a:bodyPr/>
          <a:lstStyle/>
          <a:p>
            <a:pPr eaLnBrk="1" hangingPunct="1"/>
            <a:r>
              <a:rPr lang="en-US" altLang="zh-CN" b="1" dirty="0"/>
              <a:t>Price-Performance</a:t>
            </a:r>
          </a:p>
          <a:p>
            <a:pPr eaLnBrk="1" hangingPunct="1">
              <a:buFontTx/>
              <a:buNone/>
            </a:pPr>
            <a:r>
              <a:rPr lang="en-US" altLang="zh-CN" dirty="0"/>
              <a:t>	combination of performance and price;</a:t>
            </a:r>
          </a:p>
          <a:p>
            <a:pPr eaLnBrk="1" hangingPunct="1">
              <a:buFontTx/>
              <a:buNone/>
            </a:pPr>
            <a:r>
              <a:rPr lang="en-US" altLang="zh-CN" dirty="0"/>
              <a:t>	compute performance</a:t>
            </a:r>
          </a:p>
          <a:p>
            <a:pPr eaLnBrk="1" hangingPunct="1">
              <a:buFontTx/>
              <a:buNone/>
            </a:pPr>
            <a:r>
              <a:rPr lang="en-US" altLang="zh-CN" dirty="0"/>
              <a:t>	graphics performance</a:t>
            </a:r>
          </a:p>
          <a:p>
            <a:pPr eaLnBrk="1" hangingPunct="1">
              <a:buFontTx/>
              <a:buNone/>
            </a:pPr>
            <a:endParaRPr lang="en-US" altLang="zh-CN" dirty="0"/>
          </a:p>
          <a:p>
            <a:pPr eaLnBrk="1" hangingPunct="1"/>
            <a:r>
              <a:rPr lang="en-US" altLang="zh-CN" dirty="0"/>
              <a:t>The </a:t>
            </a:r>
            <a:r>
              <a:rPr lang="en-US" altLang="zh-CN" b="1" dirty="0"/>
              <a:t>most important</a:t>
            </a:r>
            <a:r>
              <a:rPr lang="en-US" altLang="zh-CN" dirty="0"/>
              <a:t> to customers,</a:t>
            </a:r>
          </a:p>
          <a:p>
            <a:pPr eaLnBrk="1" hangingPunct="1">
              <a:buFontTx/>
              <a:buNone/>
            </a:pPr>
            <a:r>
              <a:rPr lang="en-US" altLang="zh-CN" dirty="0"/>
              <a:t>	and hence to computer designers</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4" descr="ibm-cloud-computing-server-scaled100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43400" y="3657600"/>
            <a:ext cx="4800600" cy="320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3" name="Rectangle 2"/>
          <p:cNvSpPr>
            <a:spLocks noGrp="1" noChangeArrowheads="1"/>
          </p:cNvSpPr>
          <p:nvPr>
            <p:ph type="title"/>
          </p:nvPr>
        </p:nvSpPr>
        <p:spPr/>
        <p:txBody>
          <a:bodyPr/>
          <a:lstStyle/>
          <a:p>
            <a:pPr eaLnBrk="1" hangingPunct="1"/>
            <a:r>
              <a:rPr lang="en-US" altLang="zh-CN"/>
              <a:t>Servers</a:t>
            </a:r>
          </a:p>
        </p:txBody>
      </p:sp>
      <p:sp>
        <p:nvSpPr>
          <p:cNvPr id="15364" name="Rectangle 3"/>
          <p:cNvSpPr>
            <a:spLocks noGrp="1" noChangeArrowheads="1"/>
          </p:cNvSpPr>
          <p:nvPr>
            <p:ph type="body" idx="1"/>
          </p:nvPr>
        </p:nvSpPr>
        <p:spPr/>
        <p:txBody>
          <a:bodyPr/>
          <a:lstStyle/>
          <a:p>
            <a:pPr eaLnBrk="1" hangingPunct="1"/>
            <a:r>
              <a:rPr lang="en-US" altLang="zh-CN"/>
              <a:t>Provide large-scale and reliable file and computing services (to desktops)</a:t>
            </a:r>
          </a:p>
          <a:p>
            <a:pPr eaLnBrk="1" hangingPunct="1"/>
            <a:r>
              <a:rPr lang="en-US" altLang="zh-CN"/>
              <a:t>Constitute the backbone of large-scale enterprise computing</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2"/>
          <p:cNvSpPr>
            <a:spLocks noGrp="1" noChangeArrowheads="1"/>
          </p:cNvSpPr>
          <p:nvPr>
            <p:ph type="title"/>
          </p:nvPr>
        </p:nvSpPr>
        <p:spPr/>
        <p:txBody>
          <a:bodyPr/>
          <a:lstStyle/>
          <a:p>
            <a:pPr eaLnBrk="1" hangingPunct="1"/>
            <a:r>
              <a:rPr lang="en-US" altLang="zh-CN"/>
              <a:t>Servers Characteristics</a:t>
            </a:r>
          </a:p>
        </p:txBody>
      </p:sp>
      <p:sp>
        <p:nvSpPr>
          <p:cNvPr id="16388" name="Rectangle 3"/>
          <p:cNvSpPr>
            <a:spLocks noGrp="1" noChangeArrowheads="1"/>
          </p:cNvSpPr>
          <p:nvPr>
            <p:ph type="body" idx="1"/>
          </p:nvPr>
        </p:nvSpPr>
        <p:spPr/>
        <p:txBody>
          <a:bodyPr/>
          <a:lstStyle/>
          <a:p>
            <a:pPr eaLnBrk="1" hangingPunct="1"/>
            <a:r>
              <a:rPr lang="en-US" altLang="zh-CN" b="1"/>
              <a:t>Availability</a:t>
            </a:r>
          </a:p>
          <a:p>
            <a:pPr eaLnBrk="1" hangingPunct="1">
              <a:buFontTx/>
              <a:buNone/>
            </a:pPr>
            <a:r>
              <a:rPr lang="en-US" altLang="zh-CN"/>
              <a:t>	against high-cost server failure</a:t>
            </a:r>
            <a:endParaRPr lang="en-US" altLang="zh-CN" b="1"/>
          </a:p>
          <a:p>
            <a:pPr eaLnBrk="1" hangingPunct="1">
              <a:buFontTx/>
              <a:buNone/>
            </a:pPr>
            <a:r>
              <a:rPr lang="en-US" altLang="zh-CN"/>
              <a:t>	</a:t>
            </a:r>
          </a:p>
        </p:txBody>
      </p:sp>
      <p:pic>
        <p:nvPicPr>
          <p:cNvPr id="7" name="Picture 6">
            <a:extLst>
              <a:ext uri="{FF2B5EF4-FFF2-40B4-BE49-F238E27FC236}">
                <a16:creationId xmlns:a16="http://schemas.microsoft.com/office/drawing/2014/main" id="{853CD9C5-0183-F644-B092-E546E50998E3}"/>
              </a:ext>
            </a:extLst>
          </p:cNvPr>
          <p:cNvPicPr>
            <a:picLocks noChangeAspect="1"/>
          </p:cNvPicPr>
          <p:nvPr/>
        </p:nvPicPr>
        <p:blipFill>
          <a:blip r:embed="rId3"/>
          <a:stretch>
            <a:fillRect/>
          </a:stretch>
        </p:blipFill>
        <p:spPr>
          <a:xfrm>
            <a:off x="0" y="2819400"/>
            <a:ext cx="9144000" cy="4032504"/>
          </a:xfrm>
          <a:prstGeom prst="rect">
            <a:avLst/>
          </a:prstGeom>
        </p:spPr>
      </p:pic>
      <p:sp>
        <p:nvSpPr>
          <p:cNvPr id="6" name="Line 6">
            <a:extLst>
              <a:ext uri="{FF2B5EF4-FFF2-40B4-BE49-F238E27FC236}">
                <a16:creationId xmlns:a16="http://schemas.microsoft.com/office/drawing/2014/main" id="{4C437964-3261-D24A-9884-C5C945E76DDB}"/>
              </a:ext>
            </a:extLst>
          </p:cNvPr>
          <p:cNvSpPr>
            <a:spLocks noChangeShapeType="1"/>
          </p:cNvSpPr>
          <p:nvPr/>
        </p:nvSpPr>
        <p:spPr bwMode="auto">
          <a:xfrm>
            <a:off x="914400" y="6172200"/>
            <a:ext cx="4876800" cy="0"/>
          </a:xfrm>
          <a:prstGeom prst="line">
            <a:avLst/>
          </a:prstGeom>
          <a:noFill/>
          <a:ln w="762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Tree>
    <p:extLst>
      <p:ext uri="{BB962C8B-B14F-4D97-AF65-F5344CB8AC3E}">
        <p14:creationId xmlns:p14="http://schemas.microsoft.com/office/powerpoint/2010/main" val="239378464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pPr eaLnBrk="1" hangingPunct="1"/>
            <a:r>
              <a:rPr lang="en-US" altLang="zh-CN"/>
              <a:t>Servers Characteristics</a:t>
            </a:r>
          </a:p>
        </p:txBody>
      </p:sp>
      <p:sp>
        <p:nvSpPr>
          <p:cNvPr id="17411" name="Rectangle 3"/>
          <p:cNvSpPr>
            <a:spLocks noGrp="1" noChangeArrowheads="1"/>
          </p:cNvSpPr>
          <p:nvPr>
            <p:ph type="body" idx="1"/>
          </p:nvPr>
        </p:nvSpPr>
        <p:spPr/>
        <p:txBody>
          <a:bodyPr/>
          <a:lstStyle/>
          <a:p>
            <a:pPr eaLnBrk="1" hangingPunct="1"/>
            <a:r>
              <a:rPr lang="en-US" altLang="zh-CN" b="1" dirty="0"/>
              <a:t>Scalability</a:t>
            </a:r>
          </a:p>
          <a:p>
            <a:pPr eaLnBrk="1" hangingPunct="1">
              <a:buFontTx/>
              <a:buNone/>
            </a:pPr>
            <a:r>
              <a:rPr lang="en-US" altLang="zh-CN" dirty="0"/>
              <a:t>	in response to increasing demand with scaling up computing capacity, memory, storage, and I/O bandwidth</a:t>
            </a:r>
          </a:p>
          <a:p>
            <a:pPr eaLnBrk="1" hangingPunct="1">
              <a:buFontTx/>
              <a:buNone/>
            </a:pPr>
            <a:endParaRPr lang="en-US" altLang="zh-CN" dirty="0"/>
          </a:p>
          <a:p>
            <a:pPr eaLnBrk="1" hangingPunct="1"/>
            <a:r>
              <a:rPr lang="en-US" altLang="zh-CN" b="1" dirty="0"/>
              <a:t>High throughput</a:t>
            </a:r>
          </a:p>
          <a:p>
            <a:pPr eaLnBrk="1" hangingPunct="1">
              <a:buFontTx/>
              <a:buNone/>
            </a:pPr>
            <a:r>
              <a:rPr lang="en-US" altLang="zh-CN" dirty="0"/>
              <a:t>	handling more requests in a unit time:</a:t>
            </a:r>
          </a:p>
          <a:p>
            <a:pPr eaLnBrk="1" hangingPunct="1">
              <a:buFontTx/>
              <a:buNone/>
            </a:pPr>
            <a:r>
              <a:rPr lang="en-US" altLang="zh-CN" dirty="0"/>
              <a:t>	in terms of transactions per minute or web pages served per second</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4"/>
          <p:cNvSpPr>
            <a:spLocks noChangeArrowheads="1"/>
          </p:cNvSpPr>
          <p:nvPr/>
        </p:nvSpPr>
        <p:spPr bwMode="auto">
          <a:xfrm>
            <a:off x="1524000" y="2667000"/>
            <a:ext cx="7620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4400" b="1">
                <a:solidFill>
                  <a:schemeClr val="tx2"/>
                </a:solidFill>
                <a:latin typeface="Verdana" panose="020B0604030504040204" pitchFamily="34" charset="0"/>
              </a:rPr>
              <a:t>     </a:t>
            </a:r>
            <a:r>
              <a:rPr lang="en-US" altLang="zh-CN" sz="4000" b="1">
                <a:solidFill>
                  <a:schemeClr val="tx2"/>
                </a:solidFill>
                <a:latin typeface="Verdana" panose="020B0604030504040204" pitchFamily="34" charset="0"/>
              </a:rPr>
              <a:t> </a:t>
            </a:r>
            <a:r>
              <a:rPr lang="en-US" altLang="zh-CN" sz="4400" b="1">
                <a:solidFill>
                  <a:schemeClr val="tx2"/>
                </a:solidFill>
                <a:latin typeface="Verdana" panose="020B0604030504040204" pitchFamily="34" charset="0"/>
              </a:rPr>
              <a:t>too many </a:t>
            </a:r>
          </a:p>
          <a:p>
            <a:pPr algn="ctr" eaLnBrk="1" hangingPunct="1"/>
            <a:r>
              <a:rPr lang="en-US" altLang="zh-CN" sz="4400" b="1">
                <a:solidFill>
                  <a:schemeClr val="tx2"/>
                </a:solidFill>
                <a:latin typeface="Verdana" panose="020B0604030504040204" pitchFamily="34" charset="0"/>
              </a:rPr>
              <a:t>  concepts ahead</a:t>
            </a:r>
          </a:p>
        </p:txBody>
      </p:sp>
      <p:pic>
        <p:nvPicPr>
          <p:cNvPr id="5123" name="图片 2" descr="Revitlink Damien WArnings.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524000"/>
            <a:ext cx="3505200" cy="350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4" descr="smtp-serv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0287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5" name="Rectangle 2"/>
          <p:cNvSpPr>
            <a:spLocks noGrp="1" noChangeArrowheads="1"/>
          </p:cNvSpPr>
          <p:nvPr>
            <p:ph type="title"/>
          </p:nvPr>
        </p:nvSpPr>
        <p:spPr/>
        <p:txBody>
          <a:bodyPr/>
          <a:lstStyle/>
          <a:p>
            <a:pPr eaLnBrk="1" hangingPunct="1"/>
            <a:r>
              <a:rPr lang="en-US" altLang="zh-CN">
                <a:solidFill>
                  <a:schemeClr val="bg1"/>
                </a:solidFill>
              </a:rPr>
              <a:t>Clusters/WSCs</a:t>
            </a:r>
            <a:endParaRPr lang="en-US" altLang="zh-CN" sz="1600">
              <a:solidFill>
                <a:schemeClr val="bg1"/>
              </a:solidFill>
            </a:endParaRPr>
          </a:p>
        </p:txBody>
      </p:sp>
      <p:sp>
        <p:nvSpPr>
          <p:cNvPr id="18436" name="Rectangle 3"/>
          <p:cNvSpPr>
            <a:spLocks noGrp="1" noChangeArrowheads="1"/>
          </p:cNvSpPr>
          <p:nvPr>
            <p:ph type="body" idx="1"/>
          </p:nvPr>
        </p:nvSpPr>
        <p:spPr>
          <a:xfrm>
            <a:off x="0" y="1600200"/>
            <a:ext cx="9144000" cy="5257800"/>
          </a:xfrm>
        </p:spPr>
        <p:txBody>
          <a:bodyPr/>
          <a:lstStyle/>
          <a:p>
            <a:pPr eaLnBrk="1" hangingPunct="1">
              <a:buFontTx/>
              <a:buNone/>
            </a:pPr>
            <a:r>
              <a:rPr lang="en-US" altLang="zh-CN" b="1">
                <a:solidFill>
                  <a:schemeClr val="bg1"/>
                </a:solidFill>
              </a:rPr>
              <a:t>Warehouse-Scale Computers</a:t>
            </a:r>
          </a:p>
          <a:p>
            <a:pPr eaLnBrk="1" hangingPunct="1">
              <a:buFontTx/>
              <a:buNone/>
            </a:pPr>
            <a:r>
              <a:rPr lang="en-US" altLang="zh-CN">
                <a:solidFill>
                  <a:schemeClr val="bg1"/>
                </a:solidFill>
              </a:rPr>
              <a:t>collections of desktop computers or servers</a:t>
            </a:r>
          </a:p>
          <a:p>
            <a:pPr eaLnBrk="1" hangingPunct="1">
              <a:buFontTx/>
              <a:buNone/>
            </a:pPr>
            <a:r>
              <a:rPr lang="en-US" altLang="zh-CN">
                <a:solidFill>
                  <a:schemeClr val="bg1"/>
                </a:solidFill>
              </a:rPr>
              <a:t>connected by local area networks (LANs)</a:t>
            </a:r>
          </a:p>
          <a:p>
            <a:pPr eaLnBrk="1" hangingPunct="1">
              <a:buFontTx/>
              <a:buNone/>
            </a:pPr>
            <a:r>
              <a:rPr lang="en-US" altLang="zh-CN">
                <a:solidFill>
                  <a:schemeClr val="bg1"/>
                </a:solidFill>
              </a:rPr>
              <a:t>to act as a </a:t>
            </a:r>
            <a:r>
              <a:rPr lang="en-US" altLang="zh-CN" sz="3600" b="1">
                <a:solidFill>
                  <a:schemeClr val="bg1"/>
                </a:solidFill>
              </a:rPr>
              <a:t>single larger computer</a:t>
            </a:r>
          </a:p>
          <a:p>
            <a:pPr eaLnBrk="1" hangingPunct="1">
              <a:buFontTx/>
              <a:buNone/>
            </a:pPr>
            <a:endParaRPr lang="en-US" altLang="zh-CN" b="1">
              <a:solidFill>
                <a:schemeClr val="bg1"/>
              </a:solidFill>
            </a:endParaRPr>
          </a:p>
          <a:p>
            <a:pPr eaLnBrk="1" hangingPunct="1">
              <a:buFontTx/>
              <a:buNone/>
            </a:pPr>
            <a:r>
              <a:rPr lang="en-US" altLang="zh-CN" b="1">
                <a:solidFill>
                  <a:schemeClr val="bg1"/>
                </a:solidFill>
              </a:rPr>
              <a:t>Characteristics</a:t>
            </a:r>
          </a:p>
          <a:p>
            <a:pPr eaLnBrk="1" hangingPunct="1">
              <a:buFontTx/>
              <a:buNone/>
            </a:pPr>
            <a:r>
              <a:rPr lang="en-US" altLang="zh-CN">
                <a:solidFill>
                  <a:schemeClr val="bg1"/>
                </a:solidFill>
              </a:rPr>
              <a:t>price-performance, availability, power</a:t>
            </a:r>
          </a:p>
          <a:p>
            <a:pPr eaLnBrk="1" hangingPunct="1">
              <a:buFontTx/>
              <a:buNone/>
            </a:pPr>
            <a:endParaRPr lang="en-US" altLang="zh-CN">
              <a:solidFill>
                <a:schemeClr val="bg1"/>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pPr eaLnBrk="1" hangingPunct="1"/>
            <a:r>
              <a:rPr lang="en-US" altLang="zh-CN" dirty="0"/>
              <a:t>Clusters/WSCs</a:t>
            </a:r>
          </a:p>
        </p:txBody>
      </p:sp>
      <p:sp>
        <p:nvSpPr>
          <p:cNvPr id="17411" name="Rectangle 3"/>
          <p:cNvSpPr>
            <a:spLocks noGrp="1" noChangeArrowheads="1"/>
          </p:cNvSpPr>
          <p:nvPr>
            <p:ph type="body" idx="1"/>
          </p:nvPr>
        </p:nvSpPr>
        <p:spPr/>
        <p:txBody>
          <a:bodyPr/>
          <a:lstStyle/>
          <a:p>
            <a:pPr eaLnBrk="1" hangingPunct="1"/>
            <a:r>
              <a:rPr lang="en-US" altLang="zh-CN" b="1" dirty="0"/>
              <a:t>(Difference from) Supercomputers</a:t>
            </a:r>
          </a:p>
          <a:p>
            <a:pPr eaLnBrk="1" hangingPunct="1">
              <a:buFontTx/>
              <a:buNone/>
            </a:pPr>
            <a:r>
              <a:rPr lang="en-US" altLang="zh-CN" dirty="0"/>
              <a:t>	emphasize floating-point performance;</a:t>
            </a:r>
          </a:p>
          <a:p>
            <a:pPr eaLnBrk="1" hangingPunct="1">
              <a:buFontTx/>
              <a:buNone/>
            </a:pPr>
            <a:r>
              <a:rPr lang="en-US" altLang="zh-CN" dirty="0"/>
              <a:t>	run large, communication-intensive batch programs that can run for weeks at a time; </a:t>
            </a:r>
          </a:p>
          <a:p>
            <a:pPr eaLnBrk="1" hangingPunct="1"/>
            <a:r>
              <a:rPr lang="en-US" altLang="zh-CN" b="1" dirty="0"/>
              <a:t>WSCs</a:t>
            </a:r>
          </a:p>
          <a:p>
            <a:pPr eaLnBrk="1" hangingPunct="1">
              <a:buFontTx/>
              <a:buNone/>
            </a:pPr>
            <a:r>
              <a:rPr lang="en-US" altLang="zh-CN" dirty="0"/>
              <a:t>	emphasize interactive applications, large-scale storage, dependability, and high Internet bandwidth</a:t>
            </a:r>
          </a:p>
        </p:txBody>
      </p:sp>
    </p:spTree>
    <p:extLst>
      <p:ext uri="{BB962C8B-B14F-4D97-AF65-F5344CB8AC3E}">
        <p14:creationId xmlns:p14="http://schemas.microsoft.com/office/powerpoint/2010/main" val="386376733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64" name="Picture 8" descr="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67250" y="63165"/>
            <a:ext cx="4476750" cy="4476751"/>
          </a:xfrm>
          <a:prstGeom prst="rect">
            <a:avLst/>
          </a:prstGeom>
          <a:noFill/>
          <a:extLst>
            <a:ext uri="{909E8E84-426E-40DD-AFC4-6F175D3DCCD1}">
              <a14:hiddenFill xmlns:a14="http://schemas.microsoft.com/office/drawing/2010/main">
                <a:solidFill>
                  <a:srgbClr val="FFFFFF"/>
                </a:solidFill>
              </a14:hiddenFill>
            </a:ext>
          </a:extLst>
        </p:spPr>
      </p:pic>
      <p:sp>
        <p:nvSpPr>
          <p:cNvPr id="19458" name="Rectangle 2"/>
          <p:cNvSpPr>
            <a:spLocks noGrp="1" noChangeArrowheads="1"/>
          </p:cNvSpPr>
          <p:nvPr>
            <p:ph type="title"/>
          </p:nvPr>
        </p:nvSpPr>
        <p:spPr/>
        <p:txBody>
          <a:bodyPr/>
          <a:lstStyle/>
          <a:p>
            <a:pPr eaLnBrk="1" hangingPunct="1"/>
            <a:r>
              <a:rPr lang="en-US" altLang="zh-CN" dirty="0"/>
              <a:t>Embedded Computers</a:t>
            </a:r>
          </a:p>
        </p:txBody>
      </p:sp>
      <p:sp>
        <p:nvSpPr>
          <p:cNvPr id="19459" name="Rectangle 3"/>
          <p:cNvSpPr>
            <a:spLocks noGrp="1" noChangeArrowheads="1"/>
          </p:cNvSpPr>
          <p:nvPr>
            <p:ph type="body" idx="1"/>
          </p:nvPr>
        </p:nvSpPr>
        <p:spPr>
          <a:xfrm>
            <a:off x="0" y="1600200"/>
            <a:ext cx="9144000" cy="5257800"/>
          </a:xfrm>
        </p:spPr>
        <p:txBody>
          <a:bodyPr/>
          <a:lstStyle/>
          <a:p>
            <a:pPr algn="ctr" eaLnBrk="1" hangingPunct="1">
              <a:buFontTx/>
              <a:buNone/>
            </a:pPr>
            <a:r>
              <a:rPr lang="en-US" altLang="zh-CN" dirty="0"/>
              <a:t>hide everywhere</a:t>
            </a:r>
          </a:p>
        </p:txBody>
      </p:sp>
      <p:pic>
        <p:nvPicPr>
          <p:cNvPr id="19460" name="Picture 6" descr="image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4572000"/>
            <a:ext cx="2176463"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1" name="Picture 11" descr="arm-car-chip-540x33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2000" y="4032250"/>
            <a:ext cx="4572000" cy="282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2" name="Picture 5" descr="pandigital-zink-printe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21" y="2287128"/>
            <a:ext cx="4762500" cy="2228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64" name="Picture 8" descr="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67250" y="63165"/>
            <a:ext cx="4476750" cy="4476751"/>
          </a:xfrm>
          <a:prstGeom prst="rect">
            <a:avLst/>
          </a:prstGeom>
          <a:noFill/>
          <a:extLst>
            <a:ext uri="{909E8E84-426E-40DD-AFC4-6F175D3DCCD1}">
              <a14:hiddenFill xmlns:a14="http://schemas.microsoft.com/office/drawing/2010/main">
                <a:solidFill>
                  <a:srgbClr val="FFFFFF"/>
                </a:solidFill>
              </a14:hiddenFill>
            </a:ext>
          </a:extLst>
        </p:spPr>
      </p:pic>
      <p:sp>
        <p:nvSpPr>
          <p:cNvPr id="19458" name="Rectangle 2"/>
          <p:cNvSpPr>
            <a:spLocks noGrp="1" noChangeArrowheads="1"/>
          </p:cNvSpPr>
          <p:nvPr>
            <p:ph type="title"/>
          </p:nvPr>
        </p:nvSpPr>
        <p:spPr/>
        <p:txBody>
          <a:bodyPr/>
          <a:lstStyle/>
          <a:p>
            <a:pPr eaLnBrk="1" hangingPunct="1"/>
            <a:r>
              <a:rPr lang="en-US" altLang="zh-CN" dirty="0"/>
              <a:t>Embedded Computers</a:t>
            </a:r>
          </a:p>
        </p:txBody>
      </p:sp>
      <p:pic>
        <p:nvPicPr>
          <p:cNvPr id="19460" name="Picture 6" descr="image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4572000"/>
            <a:ext cx="2176463"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1" name="Picture 11" descr="arm-car-chip-540x33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2000" y="4032250"/>
            <a:ext cx="4572000" cy="282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2" name="Picture 5" descr="pandigital-zink-printe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21" y="2287128"/>
            <a:ext cx="4762500" cy="2228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59" name="Rectangle 3"/>
          <p:cNvSpPr>
            <a:spLocks noGrp="1" noChangeArrowheads="1"/>
          </p:cNvSpPr>
          <p:nvPr>
            <p:ph type="body" idx="1"/>
          </p:nvPr>
        </p:nvSpPr>
        <p:spPr>
          <a:xfrm>
            <a:off x="0" y="1600200"/>
            <a:ext cx="9144000" cy="5257800"/>
          </a:xfrm>
        </p:spPr>
        <p:txBody>
          <a:bodyPr/>
          <a:lstStyle/>
          <a:p>
            <a:pPr algn="ctr" eaLnBrk="1" hangingPunct="1">
              <a:buFontTx/>
              <a:buNone/>
            </a:pPr>
            <a:r>
              <a:rPr lang="en-US" altLang="zh-CN" dirty="0">
                <a:solidFill>
                  <a:srgbClr val="00B0F0"/>
                </a:solidFill>
              </a:rPr>
              <a:t>Internet of Things (IoT)</a:t>
            </a:r>
          </a:p>
          <a:p>
            <a:pPr algn="ctr" eaLnBrk="1" hangingPunct="1">
              <a:buFontTx/>
              <a:buNone/>
            </a:pPr>
            <a:r>
              <a:rPr lang="en-US" altLang="zh-CN" dirty="0"/>
              <a:t>connected to Internet wirelessly</a:t>
            </a:r>
          </a:p>
        </p:txBody>
      </p:sp>
      <p:pic>
        <p:nvPicPr>
          <p:cNvPr id="3" name="Picture 2">
            <a:extLst>
              <a:ext uri="{FF2B5EF4-FFF2-40B4-BE49-F238E27FC236}">
                <a16:creationId xmlns:a16="http://schemas.microsoft.com/office/drawing/2014/main" id="{21A7BA32-E874-844F-B160-05929DB8680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770521" y="2946400"/>
            <a:ext cx="1625600" cy="1625600"/>
          </a:xfrm>
          <a:prstGeom prst="rect">
            <a:avLst/>
          </a:prstGeom>
        </p:spPr>
      </p:pic>
    </p:spTree>
    <p:extLst>
      <p:ext uri="{BB962C8B-B14F-4D97-AF65-F5344CB8AC3E}">
        <p14:creationId xmlns:p14="http://schemas.microsoft.com/office/powerpoint/2010/main" val="145202264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pPr eaLnBrk="1" hangingPunct="1"/>
            <a:r>
              <a:rPr lang="en-US" altLang="zh-CN"/>
              <a:t>Embedded</a:t>
            </a:r>
            <a:r>
              <a:rPr lang="en-US" altLang="zh-CN" sz="3600"/>
              <a:t> vs </a:t>
            </a:r>
            <a:r>
              <a:rPr lang="en-US" altLang="zh-CN"/>
              <a:t>Non-embedded</a:t>
            </a:r>
          </a:p>
        </p:txBody>
      </p:sp>
      <p:sp>
        <p:nvSpPr>
          <p:cNvPr id="20483" name="Rectangle 3"/>
          <p:cNvSpPr>
            <a:spLocks noGrp="1" noChangeArrowheads="1"/>
          </p:cNvSpPr>
          <p:nvPr>
            <p:ph type="body" idx="1"/>
          </p:nvPr>
        </p:nvSpPr>
        <p:spPr/>
        <p:txBody>
          <a:bodyPr/>
          <a:lstStyle/>
          <a:p>
            <a:pPr eaLnBrk="1" hangingPunct="1"/>
            <a:r>
              <a:rPr lang="en-US" altLang="zh-CN" dirty="0"/>
              <a:t>Dividing line:</a:t>
            </a:r>
          </a:p>
          <a:p>
            <a:pPr eaLnBrk="1" hangingPunct="1">
              <a:buFontTx/>
              <a:buNone/>
            </a:pPr>
            <a:r>
              <a:rPr lang="en-US" altLang="zh-CN" dirty="0"/>
              <a:t>	the ability to run third-party software</a:t>
            </a:r>
          </a:p>
          <a:p>
            <a:pPr eaLnBrk="1" hangingPunct="1">
              <a:buFontTx/>
              <a:buNone/>
            </a:pPr>
            <a:endParaRPr lang="en-US" altLang="zh-CN" dirty="0"/>
          </a:p>
          <a:p>
            <a:pPr eaLnBrk="1" hangingPunct="1"/>
            <a:r>
              <a:rPr lang="en-US" altLang="zh-CN" dirty="0"/>
              <a:t>Embedded computers’ primary goal:</a:t>
            </a:r>
          </a:p>
          <a:p>
            <a:pPr eaLnBrk="1" hangingPunct="1">
              <a:buFontTx/>
              <a:buNone/>
            </a:pPr>
            <a:r>
              <a:rPr lang="en-US" altLang="zh-CN" dirty="0"/>
              <a:t>	meet the performance need at a minimum price;</a:t>
            </a:r>
          </a:p>
          <a:p>
            <a:pPr eaLnBrk="1" hangingPunct="1">
              <a:buFontTx/>
              <a:buNone/>
            </a:pPr>
            <a:r>
              <a:rPr lang="en-US" altLang="zh-CN" dirty="0"/>
              <a:t>	rather than achieve higher performance at a higher price</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22B61A-3116-AA46-AD0D-38170C188DF3}"/>
              </a:ext>
            </a:extLst>
          </p:cNvPr>
          <p:cNvSpPr>
            <a:spLocks noGrp="1"/>
          </p:cNvSpPr>
          <p:nvPr>
            <p:ph type="title"/>
          </p:nvPr>
        </p:nvSpPr>
        <p:spPr/>
        <p:txBody>
          <a:bodyPr/>
          <a:lstStyle/>
          <a:p>
            <a:r>
              <a:rPr lang="en-US" dirty="0"/>
              <a:t>S</a:t>
            </a:r>
            <a:r>
              <a:rPr lang="en-CN" dirty="0"/>
              <a:t>ummary &amp; Comparison</a:t>
            </a:r>
          </a:p>
        </p:txBody>
      </p:sp>
      <p:pic>
        <p:nvPicPr>
          <p:cNvPr id="4" name="Picture 2" descr="Z:\WOMAT\Production\Artfinal\0000000038\MKCAD\978-0-12-811905-1\0003165540\XMLLowres\f01-02-9780128119051.jpg">
            <a:extLst>
              <a:ext uri="{FF2B5EF4-FFF2-40B4-BE49-F238E27FC236}">
                <a16:creationId xmlns:a16="http://schemas.microsoft.com/office/drawing/2014/main" id="{041E0BA7-2081-B142-A807-B229737F30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362200"/>
            <a:ext cx="9179119" cy="2620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2209028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22B61A-3116-AA46-AD0D-38170C188DF3}"/>
              </a:ext>
            </a:extLst>
          </p:cNvPr>
          <p:cNvSpPr>
            <a:spLocks noGrp="1"/>
          </p:cNvSpPr>
          <p:nvPr>
            <p:ph type="title"/>
          </p:nvPr>
        </p:nvSpPr>
        <p:spPr/>
        <p:txBody>
          <a:bodyPr/>
          <a:lstStyle/>
          <a:p>
            <a:r>
              <a:rPr lang="en-US" dirty="0"/>
              <a:t>S</a:t>
            </a:r>
            <a:r>
              <a:rPr lang="en-CN" dirty="0"/>
              <a:t>ummary &amp; Comparison</a:t>
            </a:r>
          </a:p>
        </p:txBody>
      </p:sp>
      <p:pic>
        <p:nvPicPr>
          <p:cNvPr id="4" name="Picture 2" descr="Z:\WOMAT\Production\Artfinal\0000000038\MKCAD\978-0-12-811905-1\0003165540\XMLLowres\f01-02-9780128119051.jpg">
            <a:extLst>
              <a:ext uri="{FF2B5EF4-FFF2-40B4-BE49-F238E27FC236}">
                <a16:creationId xmlns:a16="http://schemas.microsoft.com/office/drawing/2014/main" id="{041E0BA7-2081-B142-A807-B229737F30A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362200"/>
            <a:ext cx="9179119" cy="2620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Graphic 7" descr="Lightning bolt">
            <a:extLst>
              <a:ext uri="{FF2B5EF4-FFF2-40B4-BE49-F238E27FC236}">
                <a16:creationId xmlns:a16="http://schemas.microsoft.com/office/drawing/2014/main" id="{C8DFC93B-C9CA-0B42-9484-777225A0F57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171700" y="4343400"/>
            <a:ext cx="457200" cy="457200"/>
          </a:xfrm>
          <a:prstGeom prst="rect">
            <a:avLst/>
          </a:prstGeom>
        </p:spPr>
      </p:pic>
      <p:pic>
        <p:nvPicPr>
          <p:cNvPr id="9" name="Graphic 8" descr="Lightning bolt">
            <a:extLst>
              <a:ext uri="{FF2B5EF4-FFF2-40B4-BE49-F238E27FC236}">
                <a16:creationId xmlns:a16="http://schemas.microsoft.com/office/drawing/2014/main" id="{BE0EF750-2D86-9A41-A611-2EEF73FF95B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581400" y="4114800"/>
            <a:ext cx="457200" cy="457200"/>
          </a:xfrm>
          <a:prstGeom prst="rect">
            <a:avLst/>
          </a:prstGeom>
        </p:spPr>
      </p:pic>
      <p:pic>
        <p:nvPicPr>
          <p:cNvPr id="10" name="Graphic 9" descr="Lightning bolt">
            <a:extLst>
              <a:ext uri="{FF2B5EF4-FFF2-40B4-BE49-F238E27FC236}">
                <a16:creationId xmlns:a16="http://schemas.microsoft.com/office/drawing/2014/main" id="{2BF02F06-56BD-944D-A446-2DA5940B6A3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025390" y="3851910"/>
            <a:ext cx="457200" cy="457200"/>
          </a:xfrm>
          <a:prstGeom prst="rect">
            <a:avLst/>
          </a:prstGeom>
        </p:spPr>
      </p:pic>
      <p:pic>
        <p:nvPicPr>
          <p:cNvPr id="11" name="Graphic 10" descr="Lightning bolt">
            <a:extLst>
              <a:ext uri="{FF2B5EF4-FFF2-40B4-BE49-F238E27FC236}">
                <a16:creationId xmlns:a16="http://schemas.microsoft.com/office/drawing/2014/main" id="{33EE8006-C1F0-D141-A8BC-58FEEEC8806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239000" y="3851910"/>
            <a:ext cx="457200" cy="457200"/>
          </a:xfrm>
          <a:prstGeom prst="rect">
            <a:avLst/>
          </a:prstGeom>
        </p:spPr>
      </p:pic>
      <p:pic>
        <p:nvPicPr>
          <p:cNvPr id="12" name="Graphic 11" descr="Lightning bolt">
            <a:extLst>
              <a:ext uri="{FF2B5EF4-FFF2-40B4-BE49-F238E27FC236}">
                <a16:creationId xmlns:a16="http://schemas.microsoft.com/office/drawing/2014/main" id="{69CB560C-8C0D-924D-B477-E67CDFEEDCD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839200" y="4502193"/>
            <a:ext cx="457200" cy="457200"/>
          </a:xfrm>
          <a:prstGeom prst="rect">
            <a:avLst/>
          </a:prstGeom>
        </p:spPr>
      </p:pic>
      <p:sp>
        <p:nvSpPr>
          <p:cNvPr id="13" name="Rectangle 2">
            <a:extLst>
              <a:ext uri="{FF2B5EF4-FFF2-40B4-BE49-F238E27FC236}">
                <a16:creationId xmlns:a16="http://schemas.microsoft.com/office/drawing/2014/main" id="{D2E28645-6C79-CF49-BD2D-9F26C7E74C78}"/>
              </a:ext>
            </a:extLst>
          </p:cNvPr>
          <p:cNvSpPr>
            <a:spLocks noChangeArrowheads="1"/>
          </p:cNvSpPr>
          <p:nvPr/>
        </p:nvSpPr>
        <p:spPr bwMode="auto">
          <a:xfrm>
            <a:off x="0" y="495300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3200" b="1" dirty="0">
                <a:solidFill>
                  <a:srgbClr val="00B0F0"/>
                </a:solidFill>
                <a:latin typeface="Verdana" panose="020B0604030504040204" pitchFamily="34" charset="0"/>
              </a:rPr>
              <a:t>performance matters</a:t>
            </a:r>
          </a:p>
        </p:txBody>
      </p:sp>
    </p:spTree>
    <p:extLst>
      <p:ext uri="{BB962C8B-B14F-4D97-AF65-F5344CB8AC3E}">
        <p14:creationId xmlns:p14="http://schemas.microsoft.com/office/powerpoint/2010/main" val="420299712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ChangeArrowheads="1"/>
          </p:cNvSpPr>
          <p:nvPr/>
        </p:nvSpPr>
        <p:spPr bwMode="auto">
          <a:xfrm>
            <a:off x="0" y="259080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4400" b="1" dirty="0">
                <a:solidFill>
                  <a:schemeClr val="tx2"/>
                </a:solidFill>
                <a:latin typeface="Verdana" panose="020B0604030504040204" pitchFamily="34" charset="0"/>
              </a:rPr>
              <a:t>What makes computers fast?</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pPr eaLnBrk="1" hangingPunct="1"/>
            <a:r>
              <a:rPr lang="en-US" altLang="zh-CN" dirty="0"/>
              <a:t>Parallelism</a:t>
            </a:r>
          </a:p>
        </p:txBody>
      </p:sp>
      <p:sp>
        <p:nvSpPr>
          <p:cNvPr id="22531" name="Rectangle 3"/>
          <p:cNvSpPr>
            <a:spLocks noGrp="1" noChangeArrowheads="1"/>
          </p:cNvSpPr>
          <p:nvPr>
            <p:ph type="body" idx="1"/>
          </p:nvPr>
        </p:nvSpPr>
        <p:spPr/>
        <p:txBody>
          <a:bodyPr/>
          <a:lstStyle/>
          <a:p>
            <a:pPr eaLnBrk="1" hangingPunct="1"/>
            <a:r>
              <a:rPr lang="en-US" altLang="zh-CN" dirty="0"/>
              <a:t>Multi-task simultaneously takes effect</a:t>
            </a:r>
          </a:p>
          <a:p>
            <a:pPr eaLnBrk="1" hangingPunct="1"/>
            <a:endParaRPr lang="en-US" altLang="zh-CN" dirty="0"/>
          </a:p>
          <a:p>
            <a:pPr eaLnBrk="1" hangingPunct="1">
              <a:buFontTx/>
              <a:buNone/>
            </a:pPr>
            <a:r>
              <a:rPr lang="en-US" altLang="zh-CN" dirty="0"/>
              <a:t>	application parallelism</a:t>
            </a:r>
          </a:p>
          <a:p>
            <a:pPr eaLnBrk="1" hangingPunct="1">
              <a:buFontTx/>
              <a:buNone/>
            </a:pPr>
            <a:r>
              <a:rPr lang="en-US" altLang="zh-CN" dirty="0"/>
              <a:t>	hardware parallelism</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pPr eaLnBrk="1" hangingPunct="1"/>
            <a:r>
              <a:rPr lang="en-US" altLang="zh-CN"/>
              <a:t>Application Parallelism</a:t>
            </a:r>
          </a:p>
        </p:txBody>
      </p:sp>
      <p:sp>
        <p:nvSpPr>
          <p:cNvPr id="23555" name="Rectangle 3"/>
          <p:cNvSpPr>
            <a:spLocks noGrp="1" noChangeArrowheads="1"/>
          </p:cNvSpPr>
          <p:nvPr>
            <p:ph type="body" idx="1"/>
          </p:nvPr>
        </p:nvSpPr>
        <p:spPr/>
        <p:txBody>
          <a:bodyPr/>
          <a:lstStyle/>
          <a:p>
            <a:pPr eaLnBrk="1" hangingPunct="1"/>
            <a:r>
              <a:rPr lang="en-US" altLang="zh-CN" b="1" dirty="0"/>
              <a:t>DLP: Data-Level Parallelism</a:t>
            </a:r>
          </a:p>
          <a:p>
            <a:pPr eaLnBrk="1" hangingPunct="1">
              <a:buFontTx/>
              <a:buNone/>
            </a:pPr>
            <a:r>
              <a:rPr lang="en-US" altLang="zh-CN" dirty="0"/>
              <a:t>	many data items being operated on    at the same time</a:t>
            </a:r>
          </a:p>
          <a:p>
            <a:pPr eaLnBrk="1" hangingPunct="1">
              <a:buFontTx/>
              <a:buNone/>
            </a:pPr>
            <a:endParaRPr lang="en-US" altLang="zh-CN" dirty="0"/>
          </a:p>
          <a:p>
            <a:pPr eaLnBrk="1" hangingPunct="1"/>
            <a:r>
              <a:rPr lang="en-US" altLang="zh-CN" b="1" dirty="0"/>
              <a:t>TLP: Task-Level Parallelism</a:t>
            </a:r>
          </a:p>
          <a:p>
            <a:pPr eaLnBrk="1" hangingPunct="1">
              <a:buFontTx/>
              <a:buNone/>
            </a:pPr>
            <a:r>
              <a:rPr lang="en-US" altLang="zh-CN" dirty="0"/>
              <a:t>	tasks of work created to operate independently and largely in parallel</a:t>
            </a:r>
          </a:p>
          <a:p>
            <a:pPr eaLnBrk="1" hangingPunct="1">
              <a:buFontTx/>
              <a:buNone/>
            </a:pPr>
            <a:endParaRPr lang="en-US" altLang="zh-CN" dirty="0"/>
          </a:p>
          <a:p>
            <a:pPr eaLnBrk="1" hangingPunct="1">
              <a:buFontTx/>
              <a:buNone/>
            </a:pPr>
            <a:endParaRPr lang="en-US" altLang="zh-CN" dirty="0"/>
          </a:p>
        </p:txBody>
      </p:sp>
      <p:sp>
        <p:nvSpPr>
          <p:cNvPr id="4" name="TextBox 3"/>
          <p:cNvSpPr txBox="1"/>
          <p:nvPr/>
        </p:nvSpPr>
        <p:spPr>
          <a:xfrm>
            <a:off x="3513613" y="6211888"/>
            <a:ext cx="5630387" cy="707886"/>
          </a:xfrm>
          <a:prstGeom prst="rect">
            <a:avLst/>
          </a:prstGeom>
          <a:noFill/>
        </p:spPr>
        <p:txBody>
          <a:bodyPr wrap="none">
            <a:spAutoFit/>
          </a:bodyPr>
          <a:lstStyle/>
          <a:p>
            <a:pPr algn="r">
              <a:defRPr/>
            </a:pPr>
            <a:r>
              <a:rPr lang="zh-CN" altLang="en-US" sz="2000" dirty="0">
                <a:solidFill>
                  <a:srgbClr val="00B0F0"/>
                </a:solidFill>
                <a:latin typeface="+mn-lt"/>
              </a:rPr>
              <a:t>*</a:t>
            </a:r>
            <a:r>
              <a:rPr lang="en-US" altLang="zh-CN" sz="2000" dirty="0">
                <a:solidFill>
                  <a:srgbClr val="00B0F0"/>
                </a:solidFill>
                <a:latin typeface="+mn-lt"/>
              </a:rPr>
              <a:t>parallelization across multiple processors</a:t>
            </a:r>
          </a:p>
          <a:p>
            <a:pPr algn="r">
              <a:defRPr/>
            </a:pPr>
            <a:r>
              <a:rPr lang="en-US" altLang="zh-CN" sz="2000" dirty="0">
                <a:solidFill>
                  <a:srgbClr val="00B0F0"/>
                </a:solidFill>
                <a:latin typeface="+mn-lt"/>
              </a:rPr>
              <a:t>in parallel computing environments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233506-E70D-EB43-83E6-BC0E754F49AA}"/>
              </a:ext>
            </a:extLst>
          </p:cNvPr>
          <p:cNvSpPr>
            <a:spLocks noGrp="1"/>
          </p:cNvSpPr>
          <p:nvPr>
            <p:ph type="title"/>
          </p:nvPr>
        </p:nvSpPr>
        <p:spPr/>
        <p:txBody>
          <a:bodyPr/>
          <a:lstStyle/>
          <a:p>
            <a:r>
              <a:rPr lang="en-CN" dirty="0"/>
              <a:t>Processor Perf Growth</a:t>
            </a:r>
          </a:p>
        </p:txBody>
      </p:sp>
      <p:pic>
        <p:nvPicPr>
          <p:cNvPr id="5" name="Picture 5" descr="Z:\WOMAT\Production\Artfinal\0000000038\MKCAD\978-0-12-811905-1\0003165540\XMLLowres\f01-01-9780128119051.jpg">
            <a:extLst>
              <a:ext uri="{FF2B5EF4-FFF2-40B4-BE49-F238E27FC236}">
                <a16:creationId xmlns:a16="http://schemas.microsoft.com/office/drawing/2014/main" id="{730803E5-0D7E-FB44-9500-57DD5EE12D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 y="1943141"/>
            <a:ext cx="9067800" cy="4838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itle 1">
            <a:extLst>
              <a:ext uri="{FF2B5EF4-FFF2-40B4-BE49-F238E27FC236}">
                <a16:creationId xmlns:a16="http://schemas.microsoft.com/office/drawing/2014/main" id="{9419FF53-0B66-EB4F-9D34-C0E3F95D9DBA}"/>
              </a:ext>
            </a:extLst>
          </p:cNvPr>
          <p:cNvSpPr txBox="1">
            <a:spLocks/>
          </p:cNvSpPr>
          <p:nvPr/>
        </p:nvSpPr>
        <p:spPr bwMode="auto">
          <a:xfrm>
            <a:off x="0" y="846138"/>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pitchFamily="2" charset="-122"/>
              </a:defRPr>
            </a:lvl2pPr>
            <a:lvl3pPr algn="ctr" rtl="0" eaLnBrk="0" fontAlgn="base" hangingPunct="0">
              <a:spcBef>
                <a:spcPct val="0"/>
              </a:spcBef>
              <a:spcAft>
                <a:spcPct val="0"/>
              </a:spcAft>
              <a:defRPr sz="4400" b="1">
                <a:solidFill>
                  <a:schemeClr val="tx2"/>
                </a:solidFill>
                <a:latin typeface="Verdana" pitchFamily="34" charset="0"/>
                <a:ea typeface="宋体" pitchFamily="2" charset="-122"/>
              </a:defRPr>
            </a:lvl3pPr>
            <a:lvl4pPr algn="ctr" rtl="0" eaLnBrk="0" fontAlgn="base" hangingPunct="0">
              <a:spcBef>
                <a:spcPct val="0"/>
              </a:spcBef>
              <a:spcAft>
                <a:spcPct val="0"/>
              </a:spcAft>
              <a:defRPr sz="4400" b="1">
                <a:solidFill>
                  <a:schemeClr val="tx2"/>
                </a:solidFill>
                <a:latin typeface="Verdana" pitchFamily="34" charset="0"/>
                <a:ea typeface="宋体" pitchFamily="2" charset="-122"/>
              </a:defRPr>
            </a:lvl4pPr>
            <a:lvl5pPr algn="ctr" rtl="0" eaLnBrk="0" fontAlgn="base" hangingPunct="0">
              <a:spcBef>
                <a:spcPct val="0"/>
              </a:spcBef>
              <a:spcAft>
                <a:spcPct val="0"/>
              </a:spcAft>
              <a:defRPr sz="4400" b="1">
                <a:solidFill>
                  <a:schemeClr val="tx2"/>
                </a:solidFill>
                <a:latin typeface="Verdana" pitchFamily="34" charset="0"/>
                <a:ea typeface="宋体" pitchFamily="2" charset="-122"/>
              </a:defRPr>
            </a:lvl5pPr>
            <a:lvl6pPr marL="457200" algn="ctr" rtl="0" fontAlgn="base">
              <a:spcBef>
                <a:spcPct val="0"/>
              </a:spcBef>
              <a:spcAft>
                <a:spcPct val="0"/>
              </a:spcAft>
              <a:defRPr sz="4400" b="1">
                <a:solidFill>
                  <a:schemeClr val="tx2"/>
                </a:solidFill>
                <a:latin typeface="Verdana" pitchFamily="34" charset="0"/>
                <a:ea typeface="宋体" pitchFamily="2" charset="-122"/>
              </a:defRPr>
            </a:lvl6pPr>
            <a:lvl7pPr marL="914400" algn="ctr" rtl="0" fontAlgn="base">
              <a:spcBef>
                <a:spcPct val="0"/>
              </a:spcBef>
              <a:spcAft>
                <a:spcPct val="0"/>
              </a:spcAft>
              <a:defRPr sz="4400" b="1">
                <a:solidFill>
                  <a:schemeClr val="tx2"/>
                </a:solidFill>
                <a:latin typeface="Verdana" pitchFamily="34" charset="0"/>
                <a:ea typeface="宋体" pitchFamily="2" charset="-122"/>
              </a:defRPr>
            </a:lvl7pPr>
            <a:lvl8pPr marL="1371600" algn="ctr" rtl="0" fontAlgn="base">
              <a:spcBef>
                <a:spcPct val="0"/>
              </a:spcBef>
              <a:spcAft>
                <a:spcPct val="0"/>
              </a:spcAft>
              <a:defRPr sz="4400" b="1">
                <a:solidFill>
                  <a:schemeClr val="tx2"/>
                </a:solidFill>
                <a:latin typeface="Verdana" pitchFamily="34" charset="0"/>
                <a:ea typeface="宋体" pitchFamily="2" charset="-122"/>
              </a:defRPr>
            </a:lvl8pPr>
            <a:lvl9pPr marL="1828800" algn="ctr" rtl="0" fontAlgn="base">
              <a:spcBef>
                <a:spcPct val="0"/>
              </a:spcBef>
              <a:spcAft>
                <a:spcPct val="0"/>
              </a:spcAft>
              <a:defRPr sz="4400" b="1">
                <a:solidFill>
                  <a:schemeClr val="tx2"/>
                </a:solidFill>
                <a:latin typeface="Verdana" pitchFamily="34" charset="0"/>
                <a:ea typeface="宋体" pitchFamily="2" charset="-122"/>
              </a:defRPr>
            </a:lvl9pPr>
          </a:lstStyle>
          <a:p>
            <a:r>
              <a:rPr lang="en-CN" sz="3600" kern="0" dirty="0">
                <a:solidFill>
                  <a:srgbClr val="00B0F0"/>
                </a:solidFill>
              </a:rPr>
              <a:t>A 40-Year Lookback</a:t>
            </a:r>
          </a:p>
        </p:txBody>
      </p:sp>
    </p:spTree>
    <p:extLst>
      <p:ext uri="{BB962C8B-B14F-4D97-AF65-F5344CB8AC3E}">
        <p14:creationId xmlns:p14="http://schemas.microsoft.com/office/powerpoint/2010/main" val="275524852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pPr eaLnBrk="1" hangingPunct="1"/>
            <a:r>
              <a:rPr lang="en-US" altLang="zh-CN"/>
              <a:t>Application Parallelism</a:t>
            </a:r>
          </a:p>
        </p:txBody>
      </p:sp>
      <p:sp>
        <p:nvSpPr>
          <p:cNvPr id="24579" name="Rectangle 3"/>
          <p:cNvSpPr>
            <a:spLocks noGrp="1" noChangeArrowheads="1"/>
          </p:cNvSpPr>
          <p:nvPr>
            <p:ph type="body" idx="1"/>
          </p:nvPr>
        </p:nvSpPr>
        <p:spPr/>
        <p:txBody>
          <a:bodyPr/>
          <a:lstStyle/>
          <a:p>
            <a:pPr eaLnBrk="1" hangingPunct="1"/>
            <a:r>
              <a:rPr lang="en-US" altLang="zh-CN" b="1" dirty="0">
                <a:solidFill>
                  <a:srgbClr val="00B0F0"/>
                </a:solidFill>
              </a:rPr>
              <a:t>DLP: Data-Level Parallelism</a:t>
            </a:r>
          </a:p>
          <a:p>
            <a:pPr eaLnBrk="1" hangingPunct="1">
              <a:buFontTx/>
              <a:buNone/>
            </a:pPr>
            <a:r>
              <a:rPr lang="en-US" altLang="zh-CN" dirty="0"/>
              <a:t>	many data items being operated on    at the same time;</a:t>
            </a:r>
          </a:p>
          <a:p>
            <a:pPr eaLnBrk="1" hangingPunct="1">
              <a:buFontTx/>
              <a:buNone/>
            </a:pPr>
            <a:r>
              <a:rPr lang="en-US" altLang="zh-CN" dirty="0"/>
              <a:t>	distribute the same data across different processors;</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图片 3" descr="Sequential_vs._Data_Parallel_job_execution.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362575" y="4352925"/>
            <a:ext cx="3781425" cy="2505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3" name="Rectangle 2"/>
          <p:cNvSpPr>
            <a:spLocks noGrp="1" noChangeArrowheads="1"/>
          </p:cNvSpPr>
          <p:nvPr>
            <p:ph type="title"/>
          </p:nvPr>
        </p:nvSpPr>
        <p:spPr/>
        <p:txBody>
          <a:bodyPr/>
          <a:lstStyle/>
          <a:p>
            <a:pPr eaLnBrk="1" hangingPunct="1"/>
            <a:r>
              <a:rPr lang="en-US" altLang="zh-CN"/>
              <a:t>Application Parallelism</a:t>
            </a:r>
          </a:p>
        </p:txBody>
      </p:sp>
      <p:sp>
        <p:nvSpPr>
          <p:cNvPr id="25604" name="Rectangle 3"/>
          <p:cNvSpPr>
            <a:spLocks noGrp="1" noChangeArrowheads="1"/>
          </p:cNvSpPr>
          <p:nvPr>
            <p:ph type="body" idx="1"/>
          </p:nvPr>
        </p:nvSpPr>
        <p:spPr/>
        <p:txBody>
          <a:bodyPr/>
          <a:lstStyle/>
          <a:p>
            <a:pPr eaLnBrk="1" hangingPunct="1"/>
            <a:r>
              <a:rPr lang="en-US" altLang="zh-CN" b="1" dirty="0">
                <a:solidFill>
                  <a:srgbClr val="00B0F0"/>
                </a:solidFill>
              </a:rPr>
              <a:t>DLP: Data-Level Parallelism</a:t>
            </a:r>
          </a:p>
          <a:p>
            <a:pPr eaLnBrk="1" hangingPunct="1">
              <a:buFontTx/>
              <a:buNone/>
            </a:pPr>
            <a:r>
              <a:rPr lang="en-US" altLang="zh-CN" dirty="0"/>
              <a:t>	many data items being operated on    at the same time;</a:t>
            </a:r>
          </a:p>
          <a:p>
            <a:pPr eaLnBrk="1" hangingPunct="1">
              <a:buFontTx/>
              <a:buNone/>
            </a:pPr>
            <a:r>
              <a:rPr lang="en-US" altLang="zh-CN" dirty="0"/>
              <a:t>	distribute the same data across different processors;</a:t>
            </a:r>
          </a:p>
          <a:p>
            <a:pPr eaLnBrk="1" hangingPunct="1">
              <a:buFontTx/>
              <a:buNone/>
            </a:pPr>
            <a:endParaRPr lang="en-US" altLang="zh-CN" dirty="0"/>
          </a:p>
          <a:p>
            <a:pPr eaLnBrk="1" hangingPunct="1">
              <a:buFontTx/>
              <a:buNone/>
            </a:pPr>
            <a:r>
              <a:rPr lang="en-US" altLang="zh-CN" sz="2400" dirty="0"/>
              <a:t>	</a:t>
            </a:r>
            <a:r>
              <a:rPr lang="en-US" altLang="zh-CN" sz="2400" b="1" dirty="0"/>
              <a:t>Example 1:</a:t>
            </a:r>
            <a:r>
              <a:rPr lang="en-US" altLang="zh-CN" sz="2400" dirty="0"/>
              <a:t> </a:t>
            </a:r>
          </a:p>
          <a:p>
            <a:pPr eaLnBrk="1" hangingPunct="1">
              <a:buFontTx/>
              <a:buNone/>
            </a:pPr>
            <a:r>
              <a:rPr lang="en-US" altLang="zh-CN" sz="2400" dirty="0"/>
              <a:t>	add elements in an array;</a:t>
            </a:r>
          </a:p>
          <a:p>
            <a:pPr eaLnBrk="1" hangingPunct="1">
              <a:buFontTx/>
              <a:buNone/>
            </a:pPr>
            <a:r>
              <a:rPr lang="en-US" altLang="zh-CN" sz="2400" dirty="0"/>
              <a:t>	each addition takes Ta time units;</a:t>
            </a:r>
          </a:p>
          <a:p>
            <a:pPr eaLnBrk="1" hangingPunct="1">
              <a:buFontTx/>
              <a:buNone/>
            </a:pPr>
            <a:r>
              <a:rPr lang="en-US" altLang="zh-CN" sz="2400" dirty="0"/>
              <a:t>	1 processor vs 4 processors</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图片 5" descr="Data_Parallelism_in_matrix_multiplication.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222500" y="4724400"/>
            <a:ext cx="6921500" cy="264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27" name="Rectangle 3"/>
          <p:cNvSpPr>
            <a:spLocks noGrp="1" noChangeArrowheads="1"/>
          </p:cNvSpPr>
          <p:nvPr>
            <p:ph type="body" idx="1"/>
          </p:nvPr>
        </p:nvSpPr>
        <p:spPr/>
        <p:txBody>
          <a:bodyPr/>
          <a:lstStyle/>
          <a:p>
            <a:pPr eaLnBrk="1" hangingPunct="1"/>
            <a:r>
              <a:rPr lang="en-US" altLang="zh-CN" b="1" dirty="0">
                <a:solidFill>
                  <a:srgbClr val="00B0F0"/>
                </a:solidFill>
              </a:rPr>
              <a:t>DLP: Data-Level Parallelism</a:t>
            </a:r>
          </a:p>
          <a:p>
            <a:pPr eaLnBrk="1" hangingPunct="1">
              <a:buFontTx/>
              <a:buNone/>
            </a:pPr>
            <a:r>
              <a:rPr lang="en-US" altLang="zh-CN" dirty="0"/>
              <a:t>	many data items being operated on    at the same time;</a:t>
            </a:r>
          </a:p>
          <a:p>
            <a:pPr eaLnBrk="1" hangingPunct="1">
              <a:buFontTx/>
              <a:buNone/>
            </a:pPr>
            <a:r>
              <a:rPr lang="en-US" altLang="zh-CN" dirty="0"/>
              <a:t>	distribute the same data across different processors;</a:t>
            </a:r>
          </a:p>
          <a:p>
            <a:pPr eaLnBrk="1" hangingPunct="1">
              <a:buFontTx/>
              <a:buNone/>
            </a:pPr>
            <a:endParaRPr lang="en-US" altLang="zh-CN" dirty="0"/>
          </a:p>
          <a:p>
            <a:pPr eaLnBrk="1" hangingPunct="1">
              <a:buFontTx/>
              <a:buNone/>
            </a:pPr>
            <a:r>
              <a:rPr lang="en-US" altLang="zh-CN" sz="2400" dirty="0"/>
              <a:t>	</a:t>
            </a:r>
            <a:r>
              <a:rPr lang="en-US" altLang="zh-CN" sz="2400" b="1" dirty="0"/>
              <a:t>Example 2:</a:t>
            </a:r>
            <a:r>
              <a:rPr lang="en-US" altLang="zh-CN" sz="2400" dirty="0"/>
              <a:t> </a:t>
            </a:r>
          </a:p>
          <a:p>
            <a:pPr eaLnBrk="1" hangingPunct="1">
              <a:buFontTx/>
              <a:buNone/>
            </a:pPr>
            <a:r>
              <a:rPr lang="en-US" altLang="zh-CN" sz="2400" dirty="0"/>
              <a:t>	matrix </a:t>
            </a:r>
          </a:p>
          <a:p>
            <a:pPr eaLnBrk="1" hangingPunct="1">
              <a:buFontTx/>
              <a:buNone/>
            </a:pPr>
            <a:r>
              <a:rPr lang="en-US" altLang="zh-CN" sz="2400" dirty="0"/>
              <a:t>	multiplication</a:t>
            </a:r>
          </a:p>
          <a:p>
            <a:pPr eaLnBrk="1" hangingPunct="1">
              <a:buFontTx/>
              <a:buNone/>
            </a:pPr>
            <a:r>
              <a:rPr lang="en-US" altLang="zh-CN" sz="2400" dirty="0"/>
              <a:t>	1 processor vs 6 processors</a:t>
            </a:r>
          </a:p>
        </p:txBody>
      </p:sp>
      <p:sp>
        <p:nvSpPr>
          <p:cNvPr id="26628" name="Rectangle 2"/>
          <p:cNvSpPr>
            <a:spLocks noGrp="1" noChangeArrowheads="1"/>
          </p:cNvSpPr>
          <p:nvPr>
            <p:ph type="title"/>
          </p:nvPr>
        </p:nvSpPr>
        <p:spPr/>
        <p:txBody>
          <a:bodyPr/>
          <a:lstStyle/>
          <a:p>
            <a:pPr eaLnBrk="1" hangingPunct="1"/>
            <a:r>
              <a:rPr lang="en-US" altLang="zh-CN"/>
              <a:t>Application Parallelism</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3"/>
          <p:cNvSpPr>
            <a:spLocks noGrp="1" noChangeArrowheads="1"/>
          </p:cNvSpPr>
          <p:nvPr>
            <p:ph type="body" idx="1"/>
          </p:nvPr>
        </p:nvSpPr>
        <p:spPr/>
        <p:txBody>
          <a:bodyPr/>
          <a:lstStyle/>
          <a:p>
            <a:pPr eaLnBrk="1" hangingPunct="1"/>
            <a:r>
              <a:rPr lang="en-US" altLang="zh-CN" b="1">
                <a:solidFill>
                  <a:srgbClr val="00B0F0"/>
                </a:solidFill>
              </a:rPr>
              <a:t>TLP: Task-Level Parallelism</a:t>
            </a:r>
          </a:p>
          <a:p>
            <a:pPr eaLnBrk="1" hangingPunct="1">
              <a:buFontTx/>
              <a:buNone/>
            </a:pPr>
            <a:r>
              <a:rPr lang="en-US" altLang="zh-CN"/>
              <a:t>	tasks of work created to operate independently and largely in parallel;</a:t>
            </a:r>
          </a:p>
          <a:p>
            <a:pPr eaLnBrk="1" hangingPunct="1">
              <a:buFontTx/>
              <a:buNone/>
            </a:pPr>
            <a:r>
              <a:rPr lang="en-US" altLang="zh-CN"/>
              <a:t>	run many different tasks at the same time on the same data;</a:t>
            </a:r>
          </a:p>
          <a:p>
            <a:pPr eaLnBrk="1" hangingPunct="1">
              <a:buFontTx/>
              <a:buNone/>
            </a:pPr>
            <a:endParaRPr lang="en-US" altLang="zh-CN"/>
          </a:p>
          <a:p>
            <a:pPr eaLnBrk="1" hangingPunct="1">
              <a:buFontTx/>
              <a:buNone/>
            </a:pPr>
            <a:r>
              <a:rPr lang="en-US" altLang="zh-CN" sz="2400"/>
              <a:t>	</a:t>
            </a:r>
            <a:r>
              <a:rPr lang="en-US" altLang="zh-CN" sz="2400" b="1"/>
              <a:t>Example:</a:t>
            </a:r>
            <a:r>
              <a:rPr lang="en-US" altLang="zh-CN" sz="2400"/>
              <a:t> </a:t>
            </a:r>
          </a:p>
          <a:p>
            <a:pPr eaLnBrk="1" hangingPunct="1">
              <a:buFontTx/>
              <a:buNone/>
            </a:pPr>
            <a:r>
              <a:rPr lang="en-US" altLang="zh-CN" sz="2400"/>
              <a:t>	input a bitstring to two processors;</a:t>
            </a:r>
          </a:p>
          <a:p>
            <a:pPr eaLnBrk="1" hangingPunct="1">
              <a:buFontTx/>
              <a:buNone/>
            </a:pPr>
            <a:r>
              <a:rPr lang="en-US" altLang="zh-CN" sz="2400"/>
              <a:t>	processor A counts bit 0 or 1;</a:t>
            </a:r>
          </a:p>
          <a:p>
            <a:pPr eaLnBrk="1" hangingPunct="1">
              <a:buFontTx/>
              <a:buNone/>
            </a:pPr>
            <a:r>
              <a:rPr lang="en-US" altLang="zh-CN" sz="2400"/>
              <a:t>	processor B computes its complement;</a:t>
            </a:r>
          </a:p>
        </p:txBody>
      </p:sp>
      <p:sp>
        <p:nvSpPr>
          <p:cNvPr id="27651" name="Rectangle 2"/>
          <p:cNvSpPr>
            <a:spLocks noGrp="1" noChangeArrowheads="1"/>
          </p:cNvSpPr>
          <p:nvPr>
            <p:ph type="title"/>
          </p:nvPr>
        </p:nvSpPr>
        <p:spPr/>
        <p:txBody>
          <a:bodyPr/>
          <a:lstStyle/>
          <a:p>
            <a:pPr eaLnBrk="1" hangingPunct="1"/>
            <a:r>
              <a:rPr lang="en-US" altLang="zh-CN"/>
              <a:t>Application Parallelism</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pPr eaLnBrk="1" hangingPunct="1"/>
            <a:r>
              <a:rPr lang="en-US" altLang="zh-CN"/>
              <a:t>Hardware Parallelism</a:t>
            </a:r>
          </a:p>
        </p:txBody>
      </p:sp>
      <p:sp>
        <p:nvSpPr>
          <p:cNvPr id="28675" name="Rectangle 3"/>
          <p:cNvSpPr>
            <a:spLocks noGrp="1" noChangeArrowheads="1"/>
          </p:cNvSpPr>
          <p:nvPr>
            <p:ph type="body" idx="1"/>
          </p:nvPr>
        </p:nvSpPr>
        <p:spPr>
          <a:xfrm>
            <a:off x="457200" y="1600200"/>
            <a:ext cx="9448800" cy="5257800"/>
          </a:xfrm>
        </p:spPr>
        <p:txBody>
          <a:bodyPr/>
          <a:lstStyle/>
          <a:p>
            <a:pPr eaLnBrk="1" hangingPunct="1"/>
            <a:r>
              <a:rPr lang="en-US" altLang="zh-CN" dirty="0"/>
              <a:t>Hardware exploits app parallelism </a:t>
            </a:r>
          </a:p>
          <a:p>
            <a:pPr eaLnBrk="1" hangingPunct="1">
              <a:buFontTx/>
              <a:buNone/>
            </a:pPr>
            <a:r>
              <a:rPr lang="en-US" altLang="zh-CN" dirty="0"/>
              <a:t>	in </a:t>
            </a:r>
            <a:r>
              <a:rPr lang="en-US" altLang="zh-CN" b="1" dirty="0"/>
              <a:t>four</a:t>
            </a:r>
            <a:r>
              <a:rPr lang="en-US" altLang="zh-CN" dirty="0"/>
              <a:t> ways:</a:t>
            </a:r>
          </a:p>
          <a:p>
            <a:pPr eaLnBrk="1" hangingPunct="1">
              <a:buFontTx/>
              <a:buNone/>
            </a:pPr>
            <a:r>
              <a:rPr lang="en-US" altLang="zh-CN" dirty="0"/>
              <a:t>	</a:t>
            </a:r>
          </a:p>
          <a:p>
            <a:pPr eaLnBrk="1" hangingPunct="1">
              <a:buFontTx/>
              <a:buNone/>
            </a:pPr>
            <a:r>
              <a:rPr lang="en-US" altLang="zh-CN" dirty="0"/>
              <a:t>	ILP: Instruction-Level Parallelism</a:t>
            </a:r>
          </a:p>
          <a:p>
            <a:pPr eaLnBrk="1" hangingPunct="1">
              <a:buFontTx/>
              <a:buNone/>
            </a:pPr>
            <a:r>
              <a:rPr lang="en-US" altLang="zh-CN" dirty="0"/>
              <a:t>	Vector Architectures, GPUs, and MM</a:t>
            </a:r>
          </a:p>
          <a:p>
            <a:pPr eaLnBrk="1" hangingPunct="1">
              <a:buFontTx/>
              <a:buNone/>
            </a:pPr>
            <a:r>
              <a:rPr lang="en-US" altLang="zh-CN" dirty="0"/>
              <a:t>	TLP: Thread-Level Parallelism</a:t>
            </a:r>
          </a:p>
          <a:p>
            <a:pPr eaLnBrk="1" hangingPunct="1">
              <a:buFontTx/>
              <a:buNone/>
            </a:pPr>
            <a:r>
              <a:rPr lang="en-US" altLang="zh-CN" dirty="0"/>
              <a:t>	RLP: Request-Level Parallelism</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pPr eaLnBrk="1" hangingPunct="1"/>
            <a:r>
              <a:rPr lang="en-US" altLang="zh-CN"/>
              <a:t>Hardware Parallelism</a:t>
            </a:r>
          </a:p>
        </p:txBody>
      </p:sp>
      <p:sp>
        <p:nvSpPr>
          <p:cNvPr id="29699" name="Rectangle 3"/>
          <p:cNvSpPr>
            <a:spLocks noGrp="1" noChangeArrowheads="1"/>
          </p:cNvSpPr>
          <p:nvPr>
            <p:ph type="body" idx="1"/>
          </p:nvPr>
        </p:nvSpPr>
        <p:spPr/>
        <p:txBody>
          <a:bodyPr/>
          <a:lstStyle/>
          <a:p>
            <a:pPr eaLnBrk="1" hangingPunct="1"/>
            <a:r>
              <a:rPr lang="en-US" altLang="zh-CN" b="1" dirty="0">
                <a:solidFill>
                  <a:srgbClr val="00B0F0"/>
                </a:solidFill>
              </a:rPr>
              <a:t>ILP: Instruction-Level Parallelism</a:t>
            </a:r>
          </a:p>
          <a:p>
            <a:pPr eaLnBrk="1" hangingPunct="1">
              <a:buFontTx/>
              <a:buNone/>
            </a:pPr>
            <a:r>
              <a:rPr lang="en-US" altLang="zh-CN" dirty="0"/>
              <a:t>	exploits data-level parallelism</a:t>
            </a:r>
          </a:p>
          <a:p>
            <a:pPr eaLnBrk="1" hangingPunct="1">
              <a:buFontTx/>
              <a:buNone/>
            </a:pPr>
            <a:r>
              <a:rPr lang="en-US" altLang="zh-CN" dirty="0"/>
              <a:t>	at modest levels – </a:t>
            </a:r>
            <a:r>
              <a:rPr lang="en-US" altLang="zh-CN" b="1" dirty="0"/>
              <a:t>pipelining</a:t>
            </a:r>
          </a:p>
          <a:p>
            <a:pPr eaLnBrk="1" hangingPunct="1">
              <a:buFontTx/>
              <a:buNone/>
            </a:pPr>
            <a:r>
              <a:rPr lang="en-US" altLang="zh-CN" b="1" dirty="0"/>
              <a:t>					       </a:t>
            </a:r>
            <a:r>
              <a:rPr lang="en-US" altLang="zh-CN" sz="2800" i="1" dirty="0"/>
              <a:t>divide a task to steps;</a:t>
            </a:r>
          </a:p>
          <a:p>
            <a:pPr eaLnBrk="1" hangingPunct="1">
              <a:buFontTx/>
              <a:buNone/>
            </a:pPr>
            <a:r>
              <a:rPr lang="en-US" altLang="zh-CN" sz="2800" i="1" dirty="0"/>
              <a:t>		           simultaneously run different steps</a:t>
            </a:r>
          </a:p>
          <a:p>
            <a:pPr eaLnBrk="1" hangingPunct="1">
              <a:buFontTx/>
              <a:buNone/>
            </a:pPr>
            <a:r>
              <a:rPr lang="en-US" altLang="zh-CN" sz="2800" i="1" dirty="0"/>
              <a:t>                                           of different tasks.</a:t>
            </a:r>
            <a:endParaRPr lang="en-US" altLang="zh-CN" sz="2800" dirty="0"/>
          </a:p>
          <a:p>
            <a:pPr eaLnBrk="1" hangingPunct="1">
              <a:buFontTx/>
              <a:buNone/>
            </a:pPr>
            <a:r>
              <a:rPr lang="en-US" altLang="zh-CN" dirty="0"/>
              <a:t>	at medium levels – </a:t>
            </a:r>
            <a:r>
              <a:rPr lang="en-US" altLang="zh-CN" b="1" dirty="0"/>
              <a:t>speculative exec</a:t>
            </a:r>
            <a:r>
              <a:rPr lang="en-US" altLang="zh-CN" sz="800" b="1" dirty="0"/>
              <a:t>ution</a:t>
            </a:r>
          </a:p>
          <a:p>
            <a:pPr eaLnBrk="1" hangingPunct="1">
              <a:buFontTx/>
              <a:buNone/>
            </a:pPr>
            <a:r>
              <a:rPr lang="en-US" altLang="zh-CN" b="1" dirty="0"/>
              <a:t>					 </a:t>
            </a:r>
            <a:r>
              <a:rPr lang="en-US" altLang="zh-CN" sz="2800" i="1" dirty="0"/>
              <a:t>do some work in advance;</a:t>
            </a:r>
          </a:p>
          <a:p>
            <a:pPr eaLnBrk="1" hangingPunct="1">
              <a:buFontTx/>
              <a:buNone/>
            </a:pPr>
            <a:r>
              <a:rPr lang="en-US" altLang="zh-CN" sz="2800" i="1" dirty="0"/>
              <a:t>		    prevent delay when the work is needed.</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EECB6A0-26F9-7040-9CEB-5B8E8169E1B5}"/>
              </a:ext>
            </a:extLst>
          </p:cNvPr>
          <p:cNvPicPr>
            <a:picLocks noChangeAspect="1"/>
          </p:cNvPicPr>
          <p:nvPr/>
        </p:nvPicPr>
        <p:blipFill>
          <a:blip r:embed="rId3"/>
          <a:stretch>
            <a:fillRect/>
          </a:stretch>
        </p:blipFill>
        <p:spPr>
          <a:xfrm>
            <a:off x="0" y="3102480"/>
            <a:ext cx="9144000" cy="3754833"/>
          </a:xfrm>
          <a:prstGeom prst="rect">
            <a:avLst/>
          </a:prstGeom>
        </p:spPr>
      </p:pic>
      <p:sp>
        <p:nvSpPr>
          <p:cNvPr id="2" name="Title 1">
            <a:extLst>
              <a:ext uri="{FF2B5EF4-FFF2-40B4-BE49-F238E27FC236}">
                <a16:creationId xmlns:a16="http://schemas.microsoft.com/office/drawing/2014/main" id="{96C78917-3BC0-6748-A575-737A6566C1AC}"/>
              </a:ext>
            </a:extLst>
          </p:cNvPr>
          <p:cNvSpPr>
            <a:spLocks noGrp="1"/>
          </p:cNvSpPr>
          <p:nvPr>
            <p:ph type="title"/>
          </p:nvPr>
        </p:nvSpPr>
        <p:spPr/>
        <p:txBody>
          <a:bodyPr/>
          <a:lstStyle/>
          <a:p>
            <a:r>
              <a:rPr lang="en-CN" dirty="0">
                <a:solidFill>
                  <a:schemeClr val="tx1"/>
                </a:solidFill>
              </a:rPr>
              <a:t>Pipelining</a:t>
            </a:r>
          </a:p>
        </p:txBody>
      </p:sp>
      <p:sp>
        <p:nvSpPr>
          <p:cNvPr id="3" name="Content Placeholder 2">
            <a:extLst>
              <a:ext uri="{FF2B5EF4-FFF2-40B4-BE49-F238E27FC236}">
                <a16:creationId xmlns:a16="http://schemas.microsoft.com/office/drawing/2014/main" id="{46B4B637-3AF0-DF44-B16F-A8D58D563106}"/>
              </a:ext>
            </a:extLst>
          </p:cNvPr>
          <p:cNvSpPr>
            <a:spLocks noGrp="1"/>
          </p:cNvSpPr>
          <p:nvPr>
            <p:ph idx="1"/>
          </p:nvPr>
        </p:nvSpPr>
        <p:spPr>
          <a:xfrm>
            <a:off x="457200" y="1600200"/>
            <a:ext cx="8686800" cy="5257800"/>
          </a:xfrm>
        </p:spPr>
        <p:txBody>
          <a:bodyPr/>
          <a:lstStyle/>
          <a:p>
            <a:r>
              <a:rPr lang="en-US" dirty="0"/>
              <a:t>Divide instruction execution into stages</a:t>
            </a:r>
          </a:p>
          <a:p>
            <a:r>
              <a:rPr lang="en-US" dirty="0"/>
              <a:t>Start next instruction before prior one completes</a:t>
            </a:r>
          </a:p>
        </p:txBody>
      </p:sp>
      <p:sp>
        <p:nvSpPr>
          <p:cNvPr id="7" name="Rounded Rectangle 6">
            <a:extLst>
              <a:ext uri="{FF2B5EF4-FFF2-40B4-BE49-F238E27FC236}">
                <a16:creationId xmlns:a16="http://schemas.microsoft.com/office/drawing/2014/main" id="{B6AE2711-A211-3140-B216-E287C12A2B65}"/>
              </a:ext>
            </a:extLst>
          </p:cNvPr>
          <p:cNvSpPr/>
          <p:nvPr/>
        </p:nvSpPr>
        <p:spPr>
          <a:xfrm>
            <a:off x="-3858" y="6400801"/>
            <a:ext cx="9144000" cy="457200"/>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8" name="Rounded Rectangle 7">
            <a:extLst>
              <a:ext uri="{FF2B5EF4-FFF2-40B4-BE49-F238E27FC236}">
                <a16:creationId xmlns:a16="http://schemas.microsoft.com/office/drawing/2014/main" id="{BBAEC987-727E-5844-9982-8B0E6B3568B4}"/>
              </a:ext>
            </a:extLst>
          </p:cNvPr>
          <p:cNvSpPr/>
          <p:nvPr/>
        </p:nvSpPr>
        <p:spPr>
          <a:xfrm>
            <a:off x="8870400" y="6254988"/>
            <a:ext cx="252000" cy="457200"/>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9" name="TextBox 21">
            <a:extLst>
              <a:ext uri="{FF2B5EF4-FFF2-40B4-BE49-F238E27FC236}">
                <a16:creationId xmlns:a16="http://schemas.microsoft.com/office/drawing/2014/main" id="{9990F1D7-8678-8A48-923F-528AE9719EFA}"/>
              </a:ext>
            </a:extLst>
          </p:cNvPr>
          <p:cNvSpPr txBox="1">
            <a:spLocks noChangeArrowheads="1"/>
          </p:cNvSpPr>
          <p:nvPr/>
        </p:nvSpPr>
        <p:spPr bwMode="auto">
          <a:xfrm>
            <a:off x="60325" y="6534150"/>
            <a:ext cx="9083675" cy="323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8" tIns="45719" rIns="91438" bIns="45719">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r">
              <a:spcBef>
                <a:spcPct val="0"/>
              </a:spcBef>
              <a:buFontTx/>
              <a:buNone/>
            </a:pPr>
            <a:r>
              <a:rPr lang="en-US" altLang="zh-CN" sz="1500" dirty="0">
                <a:solidFill>
                  <a:srgbClr val="00B0F0"/>
                </a:solidFill>
              </a:rPr>
              <a:t>http://</a:t>
            </a:r>
            <a:r>
              <a:rPr lang="en-US" altLang="zh-CN" sz="1500" dirty="0" err="1">
                <a:solidFill>
                  <a:srgbClr val="00B0F0"/>
                </a:solidFill>
              </a:rPr>
              <a:t>eleclass.princeton.edu</a:t>
            </a:r>
            <a:r>
              <a:rPr lang="en-US" altLang="zh-CN" sz="1500" dirty="0">
                <a:solidFill>
                  <a:srgbClr val="00B0F0"/>
                </a:solidFill>
              </a:rPr>
              <a:t>/classes/ele475/fall_2016/lib/exe/</a:t>
            </a:r>
            <a:r>
              <a:rPr lang="en-US" altLang="zh-CN" sz="1500" dirty="0" err="1">
                <a:solidFill>
                  <a:srgbClr val="00B0F0"/>
                </a:solidFill>
              </a:rPr>
              <a:t>fetch.php?media</a:t>
            </a:r>
            <a:r>
              <a:rPr lang="en-US" altLang="zh-CN" sz="1500" dirty="0">
                <a:solidFill>
                  <a:srgbClr val="00B0F0"/>
                </a:solidFill>
              </a:rPr>
              <a:t>=sd2.pdf</a:t>
            </a:r>
          </a:p>
        </p:txBody>
      </p:sp>
    </p:spTree>
    <p:extLst>
      <p:ext uri="{BB962C8B-B14F-4D97-AF65-F5344CB8AC3E}">
        <p14:creationId xmlns:p14="http://schemas.microsoft.com/office/powerpoint/2010/main" val="268001900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C78917-3BC0-6748-A575-737A6566C1AC}"/>
              </a:ext>
            </a:extLst>
          </p:cNvPr>
          <p:cNvSpPr>
            <a:spLocks noGrp="1"/>
          </p:cNvSpPr>
          <p:nvPr>
            <p:ph type="title"/>
          </p:nvPr>
        </p:nvSpPr>
        <p:spPr/>
        <p:txBody>
          <a:bodyPr/>
          <a:lstStyle/>
          <a:p>
            <a:r>
              <a:rPr lang="en-CN" dirty="0">
                <a:solidFill>
                  <a:schemeClr val="tx1"/>
                </a:solidFill>
              </a:rPr>
              <a:t>Pipelining</a:t>
            </a:r>
          </a:p>
        </p:txBody>
      </p:sp>
      <p:sp>
        <p:nvSpPr>
          <p:cNvPr id="3" name="Content Placeholder 2">
            <a:extLst>
              <a:ext uri="{FF2B5EF4-FFF2-40B4-BE49-F238E27FC236}">
                <a16:creationId xmlns:a16="http://schemas.microsoft.com/office/drawing/2014/main" id="{46B4B637-3AF0-DF44-B16F-A8D58D563106}"/>
              </a:ext>
            </a:extLst>
          </p:cNvPr>
          <p:cNvSpPr>
            <a:spLocks noGrp="1"/>
          </p:cNvSpPr>
          <p:nvPr>
            <p:ph idx="1"/>
          </p:nvPr>
        </p:nvSpPr>
        <p:spPr/>
        <p:txBody>
          <a:bodyPr/>
          <a:lstStyle/>
          <a:p>
            <a:r>
              <a:rPr lang="en-US" dirty="0"/>
              <a:t>Overlap execution of multi-instruction</a:t>
            </a:r>
            <a:endParaRPr lang="en-CN" dirty="0"/>
          </a:p>
          <a:p>
            <a:r>
              <a:rPr lang="en-CN" dirty="0"/>
              <a:t>CPI &gt;= 1</a:t>
            </a:r>
          </a:p>
        </p:txBody>
      </p:sp>
      <p:pic>
        <p:nvPicPr>
          <p:cNvPr id="7" name="Picture 2">
            <a:extLst>
              <a:ext uri="{FF2B5EF4-FFF2-40B4-BE49-F238E27FC236}">
                <a16:creationId xmlns:a16="http://schemas.microsoft.com/office/drawing/2014/main" id="{1E1A7EEB-0FF4-4644-85D7-EF44D4E4A8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819400"/>
            <a:ext cx="9144000" cy="3676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8503600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FA136F-52B3-214F-AF59-4E4544AB8303}"/>
              </a:ext>
            </a:extLst>
          </p:cNvPr>
          <p:cNvSpPr>
            <a:spLocks noGrp="1"/>
          </p:cNvSpPr>
          <p:nvPr>
            <p:ph type="title"/>
          </p:nvPr>
        </p:nvSpPr>
        <p:spPr/>
        <p:txBody>
          <a:bodyPr/>
          <a:lstStyle/>
          <a:p>
            <a:r>
              <a:rPr lang="en-CN" dirty="0"/>
              <a:t>Speculative Execution</a:t>
            </a:r>
          </a:p>
        </p:txBody>
      </p:sp>
      <p:sp>
        <p:nvSpPr>
          <p:cNvPr id="3" name="Content Placeholder 2">
            <a:extLst>
              <a:ext uri="{FF2B5EF4-FFF2-40B4-BE49-F238E27FC236}">
                <a16:creationId xmlns:a16="http://schemas.microsoft.com/office/drawing/2014/main" id="{704045BA-8897-7546-82F6-3646C6FF08F3}"/>
              </a:ext>
            </a:extLst>
          </p:cNvPr>
          <p:cNvSpPr>
            <a:spLocks noGrp="1"/>
          </p:cNvSpPr>
          <p:nvPr>
            <p:ph idx="1"/>
          </p:nvPr>
        </p:nvSpPr>
        <p:spPr/>
        <p:txBody>
          <a:bodyPr/>
          <a:lstStyle/>
          <a:p>
            <a:r>
              <a:rPr lang="en-US" dirty="0"/>
              <a:t>Guess what code will be executed and execute it speculatively</a:t>
            </a:r>
          </a:p>
          <a:p>
            <a:r>
              <a:rPr lang="en-US" dirty="0"/>
              <a:t>Improve performance, </a:t>
            </a:r>
            <a:r>
              <a:rPr lang="en-US" dirty="0">
                <a:solidFill>
                  <a:srgbClr val="00B0F0"/>
                </a:solidFill>
              </a:rPr>
              <a:t>if it takes a long time to access account-balance</a:t>
            </a:r>
            <a:endParaRPr lang="en-CN" dirty="0">
              <a:solidFill>
                <a:srgbClr val="00B0F0"/>
              </a:solidFill>
            </a:endParaRPr>
          </a:p>
        </p:txBody>
      </p:sp>
      <p:pic>
        <p:nvPicPr>
          <p:cNvPr id="4" name="Picture 3">
            <a:extLst>
              <a:ext uri="{FF2B5EF4-FFF2-40B4-BE49-F238E27FC236}">
                <a16:creationId xmlns:a16="http://schemas.microsoft.com/office/drawing/2014/main" id="{FDD4B0A5-55A9-B24B-BDE5-08E80C66718D}"/>
              </a:ext>
            </a:extLst>
          </p:cNvPr>
          <p:cNvPicPr>
            <a:picLocks noChangeAspect="1"/>
          </p:cNvPicPr>
          <p:nvPr/>
        </p:nvPicPr>
        <p:blipFill>
          <a:blip r:embed="rId2"/>
          <a:stretch>
            <a:fillRect/>
          </a:stretch>
        </p:blipFill>
        <p:spPr>
          <a:xfrm>
            <a:off x="914400" y="3759660"/>
            <a:ext cx="5918200" cy="3085640"/>
          </a:xfrm>
          <a:prstGeom prst="rect">
            <a:avLst/>
          </a:prstGeom>
        </p:spPr>
      </p:pic>
      <p:sp>
        <p:nvSpPr>
          <p:cNvPr id="5" name="TextBox 21">
            <a:extLst>
              <a:ext uri="{FF2B5EF4-FFF2-40B4-BE49-F238E27FC236}">
                <a16:creationId xmlns:a16="http://schemas.microsoft.com/office/drawing/2014/main" id="{BEAA10CE-6E17-E143-8EA8-DE65A0864AFD}"/>
              </a:ext>
            </a:extLst>
          </p:cNvPr>
          <p:cNvSpPr txBox="1">
            <a:spLocks noChangeArrowheads="1"/>
          </p:cNvSpPr>
          <p:nvPr/>
        </p:nvSpPr>
        <p:spPr bwMode="auto">
          <a:xfrm>
            <a:off x="60325" y="6324600"/>
            <a:ext cx="9083675" cy="553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8" tIns="45719" rIns="91438" bIns="45719">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r">
              <a:spcBef>
                <a:spcPct val="0"/>
              </a:spcBef>
              <a:buFontTx/>
              <a:buNone/>
            </a:pPr>
            <a:r>
              <a:rPr lang="en-US" altLang="zh-CN" sz="1500" dirty="0">
                <a:solidFill>
                  <a:srgbClr val="00B0F0"/>
                </a:solidFill>
              </a:rPr>
              <a:t>https://</a:t>
            </a:r>
            <a:r>
              <a:rPr lang="en-US" altLang="zh-CN" sz="1500" dirty="0" err="1">
                <a:solidFill>
                  <a:srgbClr val="00B0F0"/>
                </a:solidFill>
              </a:rPr>
              <a:t>safari.ethz.ch</a:t>
            </a:r>
            <a:r>
              <a:rPr lang="en-US" altLang="zh-CN" sz="1500" dirty="0">
                <a:solidFill>
                  <a:srgbClr val="00B0F0"/>
                </a:solidFill>
              </a:rPr>
              <a:t>/</a:t>
            </a:r>
            <a:r>
              <a:rPr lang="en-US" altLang="zh-CN" sz="1500" dirty="0" err="1">
                <a:solidFill>
                  <a:srgbClr val="00B0F0"/>
                </a:solidFill>
              </a:rPr>
              <a:t>digitaltechnik</a:t>
            </a:r>
            <a:r>
              <a:rPr lang="en-US" altLang="zh-CN" sz="1500" dirty="0">
                <a:solidFill>
                  <a:srgbClr val="00B0F0"/>
                </a:solidFill>
              </a:rPr>
              <a:t>/spring2021/lib/exe/</a:t>
            </a:r>
            <a:r>
              <a:rPr lang="en-US" altLang="zh-CN" sz="1500" dirty="0" err="1">
                <a:solidFill>
                  <a:srgbClr val="00B0F0"/>
                </a:solidFill>
              </a:rPr>
              <a:t>fetch.php?media</a:t>
            </a:r>
            <a:r>
              <a:rPr lang="en-US" altLang="zh-CN" sz="1500" dirty="0">
                <a:solidFill>
                  <a:srgbClr val="00B0F0"/>
                </a:solidFill>
              </a:rPr>
              <a:t>=onur-digitaldesign_comparch-2021-lecture2b-mysteries-afterlecture.pdf</a:t>
            </a:r>
          </a:p>
        </p:txBody>
      </p:sp>
    </p:spTree>
    <p:extLst>
      <p:ext uri="{BB962C8B-B14F-4D97-AF65-F5344CB8AC3E}">
        <p14:creationId xmlns:p14="http://schemas.microsoft.com/office/powerpoint/2010/main" val="188364553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FA136F-52B3-214F-AF59-4E4544AB8303}"/>
              </a:ext>
            </a:extLst>
          </p:cNvPr>
          <p:cNvSpPr>
            <a:spLocks noGrp="1"/>
          </p:cNvSpPr>
          <p:nvPr>
            <p:ph type="title"/>
          </p:nvPr>
        </p:nvSpPr>
        <p:spPr/>
        <p:txBody>
          <a:bodyPr/>
          <a:lstStyle/>
          <a:p>
            <a:r>
              <a:rPr lang="en-CN" dirty="0"/>
              <a:t>Speculative Execution</a:t>
            </a:r>
          </a:p>
        </p:txBody>
      </p:sp>
      <p:sp>
        <p:nvSpPr>
          <p:cNvPr id="3" name="Content Placeholder 2">
            <a:extLst>
              <a:ext uri="{FF2B5EF4-FFF2-40B4-BE49-F238E27FC236}">
                <a16:creationId xmlns:a16="http://schemas.microsoft.com/office/drawing/2014/main" id="{704045BA-8897-7546-82F6-3646C6FF08F3}"/>
              </a:ext>
            </a:extLst>
          </p:cNvPr>
          <p:cNvSpPr>
            <a:spLocks noGrp="1"/>
          </p:cNvSpPr>
          <p:nvPr>
            <p:ph idx="1"/>
          </p:nvPr>
        </p:nvSpPr>
        <p:spPr/>
        <p:txBody>
          <a:bodyPr/>
          <a:lstStyle/>
          <a:p>
            <a:r>
              <a:rPr lang="en-US" dirty="0"/>
              <a:t>Guess what code will be executed and execute it speculatively</a:t>
            </a:r>
          </a:p>
          <a:p>
            <a:r>
              <a:rPr lang="en-US" dirty="0">
                <a:solidFill>
                  <a:srgbClr val="00B0F0"/>
                </a:solidFill>
              </a:rPr>
              <a:t>Upon wrong guess, flush the wrong instructions &amp; execute the correct code</a:t>
            </a:r>
            <a:endParaRPr lang="en-CN" dirty="0">
              <a:solidFill>
                <a:srgbClr val="00B0F0"/>
              </a:solidFill>
            </a:endParaRPr>
          </a:p>
        </p:txBody>
      </p:sp>
      <p:pic>
        <p:nvPicPr>
          <p:cNvPr id="4" name="Picture 3">
            <a:extLst>
              <a:ext uri="{FF2B5EF4-FFF2-40B4-BE49-F238E27FC236}">
                <a16:creationId xmlns:a16="http://schemas.microsoft.com/office/drawing/2014/main" id="{FDD4B0A5-55A9-B24B-BDE5-08E80C66718D}"/>
              </a:ext>
            </a:extLst>
          </p:cNvPr>
          <p:cNvPicPr>
            <a:picLocks noChangeAspect="1"/>
          </p:cNvPicPr>
          <p:nvPr/>
        </p:nvPicPr>
        <p:blipFill>
          <a:blip r:embed="rId2"/>
          <a:stretch>
            <a:fillRect/>
          </a:stretch>
        </p:blipFill>
        <p:spPr>
          <a:xfrm>
            <a:off x="914400" y="3759660"/>
            <a:ext cx="5918200" cy="3085640"/>
          </a:xfrm>
          <a:prstGeom prst="rect">
            <a:avLst/>
          </a:prstGeom>
        </p:spPr>
      </p:pic>
      <p:sp>
        <p:nvSpPr>
          <p:cNvPr id="5" name="TextBox 21">
            <a:extLst>
              <a:ext uri="{FF2B5EF4-FFF2-40B4-BE49-F238E27FC236}">
                <a16:creationId xmlns:a16="http://schemas.microsoft.com/office/drawing/2014/main" id="{90C8642C-2696-8E40-AA29-099998D830C1}"/>
              </a:ext>
            </a:extLst>
          </p:cNvPr>
          <p:cNvSpPr txBox="1">
            <a:spLocks noChangeArrowheads="1"/>
          </p:cNvSpPr>
          <p:nvPr/>
        </p:nvSpPr>
        <p:spPr bwMode="auto">
          <a:xfrm>
            <a:off x="60325" y="6324600"/>
            <a:ext cx="9083675" cy="553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8" tIns="45719" rIns="91438" bIns="45719">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r">
              <a:spcBef>
                <a:spcPct val="0"/>
              </a:spcBef>
              <a:buFontTx/>
              <a:buNone/>
            </a:pPr>
            <a:r>
              <a:rPr lang="en-US" altLang="zh-CN" sz="1500" dirty="0">
                <a:solidFill>
                  <a:srgbClr val="00B0F0"/>
                </a:solidFill>
              </a:rPr>
              <a:t>https://</a:t>
            </a:r>
            <a:r>
              <a:rPr lang="en-US" altLang="zh-CN" sz="1500" dirty="0" err="1">
                <a:solidFill>
                  <a:srgbClr val="00B0F0"/>
                </a:solidFill>
              </a:rPr>
              <a:t>safari.ethz.ch</a:t>
            </a:r>
            <a:r>
              <a:rPr lang="en-US" altLang="zh-CN" sz="1500" dirty="0">
                <a:solidFill>
                  <a:srgbClr val="00B0F0"/>
                </a:solidFill>
              </a:rPr>
              <a:t>/</a:t>
            </a:r>
            <a:r>
              <a:rPr lang="en-US" altLang="zh-CN" sz="1500" dirty="0" err="1">
                <a:solidFill>
                  <a:srgbClr val="00B0F0"/>
                </a:solidFill>
              </a:rPr>
              <a:t>digitaltechnik</a:t>
            </a:r>
            <a:r>
              <a:rPr lang="en-US" altLang="zh-CN" sz="1500" dirty="0">
                <a:solidFill>
                  <a:srgbClr val="00B0F0"/>
                </a:solidFill>
              </a:rPr>
              <a:t>/spring2021/lib/exe/</a:t>
            </a:r>
            <a:r>
              <a:rPr lang="en-US" altLang="zh-CN" sz="1500" dirty="0" err="1">
                <a:solidFill>
                  <a:srgbClr val="00B0F0"/>
                </a:solidFill>
              </a:rPr>
              <a:t>fetch.php?media</a:t>
            </a:r>
            <a:r>
              <a:rPr lang="en-US" altLang="zh-CN" sz="1500" dirty="0">
                <a:solidFill>
                  <a:srgbClr val="00B0F0"/>
                </a:solidFill>
              </a:rPr>
              <a:t>=onur-digitaldesign_comparch-2021-lecture2b-mysteries-afterlecture.pdf</a:t>
            </a:r>
          </a:p>
        </p:txBody>
      </p:sp>
    </p:spTree>
    <p:extLst>
      <p:ext uri="{BB962C8B-B14F-4D97-AF65-F5344CB8AC3E}">
        <p14:creationId xmlns:p14="http://schemas.microsoft.com/office/powerpoint/2010/main" val="19600402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233506-E70D-EB43-83E6-BC0E754F49AA}"/>
              </a:ext>
            </a:extLst>
          </p:cNvPr>
          <p:cNvSpPr>
            <a:spLocks noGrp="1"/>
          </p:cNvSpPr>
          <p:nvPr>
            <p:ph type="title"/>
          </p:nvPr>
        </p:nvSpPr>
        <p:spPr/>
        <p:txBody>
          <a:bodyPr/>
          <a:lstStyle/>
          <a:p>
            <a:r>
              <a:rPr lang="en-CN" dirty="0"/>
              <a:t>Processor Perf Growth</a:t>
            </a:r>
          </a:p>
        </p:txBody>
      </p:sp>
      <p:pic>
        <p:nvPicPr>
          <p:cNvPr id="5" name="Picture 5" descr="Z:\WOMAT\Production\Artfinal\0000000038\MKCAD\978-0-12-811905-1\0003165540\XMLLowres\f01-01-9780128119051.jpg">
            <a:extLst>
              <a:ext uri="{FF2B5EF4-FFF2-40B4-BE49-F238E27FC236}">
                <a16:creationId xmlns:a16="http://schemas.microsoft.com/office/drawing/2014/main" id="{730803E5-0D7E-FB44-9500-57DD5EE12D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 y="1943141"/>
            <a:ext cx="9067800" cy="4838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itle 1">
            <a:extLst>
              <a:ext uri="{FF2B5EF4-FFF2-40B4-BE49-F238E27FC236}">
                <a16:creationId xmlns:a16="http://schemas.microsoft.com/office/drawing/2014/main" id="{9419FF53-0B66-EB4F-9D34-C0E3F95D9DBA}"/>
              </a:ext>
            </a:extLst>
          </p:cNvPr>
          <p:cNvSpPr txBox="1">
            <a:spLocks/>
          </p:cNvSpPr>
          <p:nvPr/>
        </p:nvSpPr>
        <p:spPr bwMode="auto">
          <a:xfrm>
            <a:off x="0" y="846138"/>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pitchFamily="2" charset="-122"/>
              </a:defRPr>
            </a:lvl2pPr>
            <a:lvl3pPr algn="ctr" rtl="0" eaLnBrk="0" fontAlgn="base" hangingPunct="0">
              <a:spcBef>
                <a:spcPct val="0"/>
              </a:spcBef>
              <a:spcAft>
                <a:spcPct val="0"/>
              </a:spcAft>
              <a:defRPr sz="4400" b="1">
                <a:solidFill>
                  <a:schemeClr val="tx2"/>
                </a:solidFill>
                <a:latin typeface="Verdana" pitchFamily="34" charset="0"/>
                <a:ea typeface="宋体" pitchFamily="2" charset="-122"/>
              </a:defRPr>
            </a:lvl3pPr>
            <a:lvl4pPr algn="ctr" rtl="0" eaLnBrk="0" fontAlgn="base" hangingPunct="0">
              <a:spcBef>
                <a:spcPct val="0"/>
              </a:spcBef>
              <a:spcAft>
                <a:spcPct val="0"/>
              </a:spcAft>
              <a:defRPr sz="4400" b="1">
                <a:solidFill>
                  <a:schemeClr val="tx2"/>
                </a:solidFill>
                <a:latin typeface="Verdana" pitchFamily="34" charset="0"/>
                <a:ea typeface="宋体" pitchFamily="2" charset="-122"/>
              </a:defRPr>
            </a:lvl4pPr>
            <a:lvl5pPr algn="ctr" rtl="0" eaLnBrk="0" fontAlgn="base" hangingPunct="0">
              <a:spcBef>
                <a:spcPct val="0"/>
              </a:spcBef>
              <a:spcAft>
                <a:spcPct val="0"/>
              </a:spcAft>
              <a:defRPr sz="4400" b="1">
                <a:solidFill>
                  <a:schemeClr val="tx2"/>
                </a:solidFill>
                <a:latin typeface="Verdana" pitchFamily="34" charset="0"/>
                <a:ea typeface="宋体" pitchFamily="2" charset="-122"/>
              </a:defRPr>
            </a:lvl5pPr>
            <a:lvl6pPr marL="457200" algn="ctr" rtl="0" fontAlgn="base">
              <a:spcBef>
                <a:spcPct val="0"/>
              </a:spcBef>
              <a:spcAft>
                <a:spcPct val="0"/>
              </a:spcAft>
              <a:defRPr sz="4400" b="1">
                <a:solidFill>
                  <a:schemeClr val="tx2"/>
                </a:solidFill>
                <a:latin typeface="Verdana" pitchFamily="34" charset="0"/>
                <a:ea typeface="宋体" pitchFamily="2" charset="-122"/>
              </a:defRPr>
            </a:lvl6pPr>
            <a:lvl7pPr marL="914400" algn="ctr" rtl="0" fontAlgn="base">
              <a:spcBef>
                <a:spcPct val="0"/>
              </a:spcBef>
              <a:spcAft>
                <a:spcPct val="0"/>
              </a:spcAft>
              <a:defRPr sz="4400" b="1">
                <a:solidFill>
                  <a:schemeClr val="tx2"/>
                </a:solidFill>
                <a:latin typeface="Verdana" pitchFamily="34" charset="0"/>
                <a:ea typeface="宋体" pitchFamily="2" charset="-122"/>
              </a:defRPr>
            </a:lvl7pPr>
            <a:lvl8pPr marL="1371600" algn="ctr" rtl="0" fontAlgn="base">
              <a:spcBef>
                <a:spcPct val="0"/>
              </a:spcBef>
              <a:spcAft>
                <a:spcPct val="0"/>
              </a:spcAft>
              <a:defRPr sz="4400" b="1">
                <a:solidFill>
                  <a:schemeClr val="tx2"/>
                </a:solidFill>
                <a:latin typeface="Verdana" pitchFamily="34" charset="0"/>
                <a:ea typeface="宋体" pitchFamily="2" charset="-122"/>
              </a:defRPr>
            </a:lvl8pPr>
            <a:lvl9pPr marL="1828800" algn="ctr" rtl="0" fontAlgn="base">
              <a:spcBef>
                <a:spcPct val="0"/>
              </a:spcBef>
              <a:spcAft>
                <a:spcPct val="0"/>
              </a:spcAft>
              <a:defRPr sz="4400" b="1">
                <a:solidFill>
                  <a:schemeClr val="tx2"/>
                </a:solidFill>
                <a:latin typeface="Verdana" pitchFamily="34" charset="0"/>
                <a:ea typeface="宋体" pitchFamily="2" charset="-122"/>
              </a:defRPr>
            </a:lvl9pPr>
          </a:lstStyle>
          <a:p>
            <a:r>
              <a:rPr lang="en-CN" sz="3600" kern="0" dirty="0"/>
              <a:t>A 40-Year Lookback</a:t>
            </a:r>
          </a:p>
        </p:txBody>
      </p:sp>
      <p:sp>
        <p:nvSpPr>
          <p:cNvPr id="7" name="Line 6">
            <a:extLst>
              <a:ext uri="{FF2B5EF4-FFF2-40B4-BE49-F238E27FC236}">
                <a16:creationId xmlns:a16="http://schemas.microsoft.com/office/drawing/2014/main" id="{AB986FB4-06A5-F94C-909B-720835DB6266}"/>
              </a:ext>
            </a:extLst>
          </p:cNvPr>
          <p:cNvSpPr>
            <a:spLocks noChangeShapeType="1"/>
          </p:cNvSpPr>
          <p:nvPr/>
        </p:nvSpPr>
        <p:spPr bwMode="auto">
          <a:xfrm flipV="1">
            <a:off x="2590800" y="5943600"/>
            <a:ext cx="0" cy="571500"/>
          </a:xfrm>
          <a:prstGeom prst="line">
            <a:avLst/>
          </a:prstGeom>
          <a:noFill/>
          <a:ln w="76200">
            <a:solidFill>
              <a:srgbClr val="00B0F0"/>
            </a:solidFill>
            <a:round/>
            <a:headEnd/>
            <a:tailEnd/>
          </a:ln>
          <a:extLst>
            <a:ext uri="{909E8E84-426E-40DD-AFC4-6F175D3DCCD1}">
              <a14:hiddenFill xmlns:a14="http://schemas.microsoft.com/office/drawing/2010/main">
                <a:noFill/>
              </a14:hiddenFill>
            </a:ext>
          </a:extLst>
        </p:spPr>
        <p:txBody>
          <a:bodyPr/>
          <a:lstStyle/>
          <a:p>
            <a:endParaRPr lang="zh-CN" altLang="en-US" dirty="0"/>
          </a:p>
        </p:txBody>
      </p:sp>
      <p:sp>
        <p:nvSpPr>
          <p:cNvPr id="8" name="Line 6">
            <a:extLst>
              <a:ext uri="{FF2B5EF4-FFF2-40B4-BE49-F238E27FC236}">
                <a16:creationId xmlns:a16="http://schemas.microsoft.com/office/drawing/2014/main" id="{E518BD04-4376-B94F-88EF-9786D43DD053}"/>
              </a:ext>
            </a:extLst>
          </p:cNvPr>
          <p:cNvSpPr>
            <a:spLocks noChangeShapeType="1"/>
          </p:cNvSpPr>
          <p:nvPr/>
        </p:nvSpPr>
        <p:spPr bwMode="auto">
          <a:xfrm flipH="1" flipV="1">
            <a:off x="5943599" y="3657600"/>
            <a:ext cx="1" cy="2857500"/>
          </a:xfrm>
          <a:prstGeom prst="line">
            <a:avLst/>
          </a:prstGeom>
          <a:noFill/>
          <a:ln w="76200">
            <a:solidFill>
              <a:srgbClr val="00B0F0"/>
            </a:solidFill>
            <a:round/>
            <a:headEnd/>
            <a:tailEnd/>
          </a:ln>
          <a:extLst>
            <a:ext uri="{909E8E84-426E-40DD-AFC4-6F175D3DCCD1}">
              <a14:hiddenFill xmlns:a14="http://schemas.microsoft.com/office/drawing/2010/main">
                <a:noFill/>
              </a14:hiddenFill>
            </a:ext>
          </a:extLst>
        </p:spPr>
        <p:txBody>
          <a:bodyPr/>
          <a:lstStyle/>
          <a:p>
            <a:endParaRPr lang="zh-CN" altLang="en-US" dirty="0"/>
          </a:p>
        </p:txBody>
      </p:sp>
      <p:sp>
        <p:nvSpPr>
          <p:cNvPr id="9" name="Title 1">
            <a:extLst>
              <a:ext uri="{FF2B5EF4-FFF2-40B4-BE49-F238E27FC236}">
                <a16:creationId xmlns:a16="http://schemas.microsoft.com/office/drawing/2014/main" id="{4ACEC1DE-5938-F14B-8ACF-C71B56394409}"/>
              </a:ext>
            </a:extLst>
          </p:cNvPr>
          <p:cNvSpPr txBox="1">
            <a:spLocks/>
          </p:cNvSpPr>
          <p:nvPr/>
        </p:nvSpPr>
        <p:spPr bwMode="auto">
          <a:xfrm>
            <a:off x="0" y="281940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pitchFamily="2" charset="-122"/>
              </a:defRPr>
            </a:lvl2pPr>
            <a:lvl3pPr algn="ctr" rtl="0" eaLnBrk="0" fontAlgn="base" hangingPunct="0">
              <a:spcBef>
                <a:spcPct val="0"/>
              </a:spcBef>
              <a:spcAft>
                <a:spcPct val="0"/>
              </a:spcAft>
              <a:defRPr sz="4400" b="1">
                <a:solidFill>
                  <a:schemeClr val="tx2"/>
                </a:solidFill>
                <a:latin typeface="Verdana" pitchFamily="34" charset="0"/>
                <a:ea typeface="宋体" pitchFamily="2" charset="-122"/>
              </a:defRPr>
            </a:lvl3pPr>
            <a:lvl4pPr algn="ctr" rtl="0" eaLnBrk="0" fontAlgn="base" hangingPunct="0">
              <a:spcBef>
                <a:spcPct val="0"/>
              </a:spcBef>
              <a:spcAft>
                <a:spcPct val="0"/>
              </a:spcAft>
              <a:defRPr sz="4400" b="1">
                <a:solidFill>
                  <a:schemeClr val="tx2"/>
                </a:solidFill>
                <a:latin typeface="Verdana" pitchFamily="34" charset="0"/>
                <a:ea typeface="宋体" pitchFamily="2" charset="-122"/>
              </a:defRPr>
            </a:lvl4pPr>
            <a:lvl5pPr algn="ctr" rtl="0" eaLnBrk="0" fontAlgn="base" hangingPunct="0">
              <a:spcBef>
                <a:spcPct val="0"/>
              </a:spcBef>
              <a:spcAft>
                <a:spcPct val="0"/>
              </a:spcAft>
              <a:defRPr sz="4400" b="1">
                <a:solidFill>
                  <a:schemeClr val="tx2"/>
                </a:solidFill>
                <a:latin typeface="Verdana" pitchFamily="34" charset="0"/>
                <a:ea typeface="宋体" pitchFamily="2" charset="-122"/>
              </a:defRPr>
            </a:lvl5pPr>
            <a:lvl6pPr marL="457200" algn="ctr" rtl="0" fontAlgn="base">
              <a:spcBef>
                <a:spcPct val="0"/>
              </a:spcBef>
              <a:spcAft>
                <a:spcPct val="0"/>
              </a:spcAft>
              <a:defRPr sz="4400" b="1">
                <a:solidFill>
                  <a:schemeClr val="tx2"/>
                </a:solidFill>
                <a:latin typeface="Verdana" pitchFamily="34" charset="0"/>
                <a:ea typeface="宋体" pitchFamily="2" charset="-122"/>
              </a:defRPr>
            </a:lvl6pPr>
            <a:lvl7pPr marL="914400" algn="ctr" rtl="0" fontAlgn="base">
              <a:spcBef>
                <a:spcPct val="0"/>
              </a:spcBef>
              <a:spcAft>
                <a:spcPct val="0"/>
              </a:spcAft>
              <a:defRPr sz="4400" b="1">
                <a:solidFill>
                  <a:schemeClr val="tx2"/>
                </a:solidFill>
                <a:latin typeface="Verdana" pitchFamily="34" charset="0"/>
                <a:ea typeface="宋体" pitchFamily="2" charset="-122"/>
              </a:defRPr>
            </a:lvl7pPr>
            <a:lvl8pPr marL="1371600" algn="ctr" rtl="0" fontAlgn="base">
              <a:spcBef>
                <a:spcPct val="0"/>
              </a:spcBef>
              <a:spcAft>
                <a:spcPct val="0"/>
              </a:spcAft>
              <a:defRPr sz="4400" b="1">
                <a:solidFill>
                  <a:schemeClr val="tx2"/>
                </a:solidFill>
                <a:latin typeface="Verdana" pitchFamily="34" charset="0"/>
                <a:ea typeface="宋体" pitchFamily="2" charset="-122"/>
              </a:defRPr>
            </a:lvl8pPr>
            <a:lvl9pPr marL="1828800" algn="ctr" rtl="0" fontAlgn="base">
              <a:spcBef>
                <a:spcPct val="0"/>
              </a:spcBef>
              <a:spcAft>
                <a:spcPct val="0"/>
              </a:spcAft>
              <a:defRPr sz="4400" b="1">
                <a:solidFill>
                  <a:schemeClr val="tx2"/>
                </a:solidFill>
                <a:latin typeface="Verdana" pitchFamily="34" charset="0"/>
                <a:ea typeface="宋体" pitchFamily="2" charset="-122"/>
              </a:defRPr>
            </a:lvl9pPr>
          </a:lstStyle>
          <a:p>
            <a:r>
              <a:rPr lang="en-US" altLang="zh-CN" sz="3200" kern="0" dirty="0">
                <a:solidFill>
                  <a:srgbClr val="00B0F0"/>
                </a:solidFill>
              </a:rPr>
              <a:t>17 years of sustained growth of 50+%</a:t>
            </a:r>
            <a:endParaRPr lang="en-CN" sz="3200" kern="0" dirty="0">
              <a:solidFill>
                <a:srgbClr val="00B0F0"/>
              </a:solidFill>
            </a:endParaRPr>
          </a:p>
        </p:txBody>
      </p:sp>
    </p:spTree>
    <p:extLst>
      <p:ext uri="{BB962C8B-B14F-4D97-AF65-F5344CB8AC3E}">
        <p14:creationId xmlns:p14="http://schemas.microsoft.com/office/powerpoint/2010/main" val="327054890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pPr eaLnBrk="1" hangingPunct="1"/>
            <a:r>
              <a:rPr lang="en-US" altLang="zh-CN"/>
              <a:t>Hardware Parallelism</a:t>
            </a:r>
          </a:p>
        </p:txBody>
      </p:sp>
      <p:sp>
        <p:nvSpPr>
          <p:cNvPr id="30723" name="Rectangle 3"/>
          <p:cNvSpPr>
            <a:spLocks noGrp="1" noChangeArrowheads="1"/>
          </p:cNvSpPr>
          <p:nvPr>
            <p:ph type="body" idx="1"/>
          </p:nvPr>
        </p:nvSpPr>
        <p:spPr/>
        <p:txBody>
          <a:bodyPr/>
          <a:lstStyle/>
          <a:p>
            <a:pPr eaLnBrk="1" hangingPunct="1"/>
            <a:r>
              <a:rPr lang="en-US" altLang="zh-CN" b="1" dirty="0">
                <a:solidFill>
                  <a:srgbClr val="00B0F0"/>
                </a:solidFill>
              </a:rPr>
              <a:t>Vector Architectures &amp; GPUs &amp; Multimedia Instruction Sets</a:t>
            </a:r>
            <a:r>
              <a:rPr lang="en-US" altLang="zh-CN" dirty="0">
                <a:solidFill>
                  <a:srgbClr val="00B0F0"/>
                </a:solidFill>
              </a:rPr>
              <a:t> </a:t>
            </a:r>
            <a:endParaRPr lang="en-US" altLang="zh-CN" dirty="0"/>
          </a:p>
          <a:p>
            <a:pPr eaLnBrk="1" hangingPunct="1">
              <a:buFontTx/>
              <a:buNone/>
            </a:pPr>
            <a:r>
              <a:rPr lang="en-US" altLang="zh-CN" dirty="0"/>
              <a:t>	exploit data-level parallelism;</a:t>
            </a:r>
          </a:p>
          <a:p>
            <a:pPr eaLnBrk="1" hangingPunct="1">
              <a:buFontTx/>
              <a:buNone/>
            </a:pPr>
            <a:r>
              <a:rPr lang="en-US" altLang="zh-CN" dirty="0"/>
              <a:t>	apply a single instruction to a collection of data in parallel;</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pPr eaLnBrk="1" hangingPunct="1"/>
            <a:r>
              <a:rPr lang="en-US" altLang="zh-CN"/>
              <a:t>Hardware Parallelism</a:t>
            </a:r>
          </a:p>
        </p:txBody>
      </p:sp>
      <p:sp>
        <p:nvSpPr>
          <p:cNvPr id="30723" name="Rectangle 3"/>
          <p:cNvSpPr>
            <a:spLocks noGrp="1" noChangeArrowheads="1"/>
          </p:cNvSpPr>
          <p:nvPr>
            <p:ph type="body" idx="1"/>
          </p:nvPr>
        </p:nvSpPr>
        <p:spPr/>
        <p:txBody>
          <a:bodyPr/>
          <a:lstStyle/>
          <a:p>
            <a:pPr eaLnBrk="1" hangingPunct="1"/>
            <a:r>
              <a:rPr lang="en-US" altLang="zh-CN" b="1" dirty="0">
                <a:solidFill>
                  <a:srgbClr val="00B0F0"/>
                </a:solidFill>
              </a:rPr>
              <a:t>Vector Architectures &amp; GPUs &amp; Multimedia Instruction Sets</a:t>
            </a:r>
            <a:r>
              <a:rPr lang="en-US" altLang="zh-CN" dirty="0">
                <a:solidFill>
                  <a:srgbClr val="00B0F0"/>
                </a:solidFill>
              </a:rPr>
              <a:t> </a:t>
            </a:r>
            <a:endParaRPr lang="en-US" altLang="zh-CN" dirty="0"/>
          </a:p>
          <a:p>
            <a:pPr eaLnBrk="1" hangingPunct="1">
              <a:buFontTx/>
              <a:buNone/>
            </a:pPr>
            <a:r>
              <a:rPr lang="en-US" altLang="zh-CN" dirty="0"/>
              <a:t>	exploit data-level parallelism;</a:t>
            </a:r>
          </a:p>
          <a:p>
            <a:pPr eaLnBrk="1" hangingPunct="1">
              <a:buFontTx/>
              <a:buNone/>
            </a:pPr>
            <a:r>
              <a:rPr lang="en-US" altLang="zh-CN" dirty="0"/>
              <a:t>	apply a single instruction to a collection of data in parallel;</a:t>
            </a:r>
          </a:p>
          <a:p>
            <a:pPr eaLnBrk="1" hangingPunct="1">
              <a:buFontTx/>
              <a:buNone/>
            </a:pPr>
            <a:r>
              <a:rPr lang="en-US" altLang="zh-CN" dirty="0"/>
              <a:t>                                                </a:t>
            </a:r>
            <a:r>
              <a:rPr lang="en-US" altLang="zh-CN" dirty="0">
                <a:solidFill>
                  <a:srgbClr val="00B0F0"/>
                </a:solidFill>
              </a:rPr>
              <a:t>GPU</a:t>
            </a:r>
          </a:p>
          <a:p>
            <a:pPr eaLnBrk="1" hangingPunct="1">
              <a:buFontTx/>
              <a:buNone/>
            </a:pPr>
            <a:r>
              <a:rPr lang="zh-CN" altLang="en-US" dirty="0">
                <a:solidFill>
                  <a:srgbClr val="00B0F0"/>
                </a:solidFill>
              </a:rPr>
              <a:t>                                                </a:t>
            </a:r>
            <a:endParaRPr lang="en-US" altLang="zh-CN" dirty="0">
              <a:solidFill>
                <a:srgbClr val="00B0F0"/>
              </a:solidFill>
            </a:endParaRPr>
          </a:p>
        </p:txBody>
      </p:sp>
      <p:pic>
        <p:nvPicPr>
          <p:cNvPr id="24578" name="Picture 2">
            <a:extLst>
              <a:ext uri="{FF2B5EF4-FFF2-40B4-BE49-F238E27FC236}">
                <a16:creationId xmlns:a16="http://schemas.microsoft.com/office/drawing/2014/main" id="{08398953-8EB7-7242-8F20-8E10E5CBDA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4305168"/>
            <a:ext cx="6248400" cy="2551867"/>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21">
            <a:extLst>
              <a:ext uri="{FF2B5EF4-FFF2-40B4-BE49-F238E27FC236}">
                <a16:creationId xmlns:a16="http://schemas.microsoft.com/office/drawing/2014/main" id="{87E58016-9CB3-0842-B3A4-C1E9FE152FE2}"/>
              </a:ext>
            </a:extLst>
          </p:cNvPr>
          <p:cNvSpPr txBox="1">
            <a:spLocks noChangeArrowheads="1"/>
          </p:cNvSpPr>
          <p:nvPr/>
        </p:nvSpPr>
        <p:spPr bwMode="auto">
          <a:xfrm>
            <a:off x="5135563" y="6583362"/>
            <a:ext cx="3246437" cy="323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8" tIns="45719" rIns="91438" bIns="45719">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r">
              <a:spcBef>
                <a:spcPct val="0"/>
              </a:spcBef>
              <a:buFontTx/>
              <a:buNone/>
            </a:pPr>
            <a:r>
              <a:rPr lang="en-US" altLang="zh-CN" sz="1500" dirty="0">
                <a:solidFill>
                  <a:srgbClr val="00B0F0"/>
                </a:solidFill>
              </a:rPr>
              <a:t>optimized for parallel tasks</a:t>
            </a:r>
          </a:p>
        </p:txBody>
      </p:sp>
      <p:sp>
        <p:nvSpPr>
          <p:cNvPr id="8" name="TextBox 21">
            <a:extLst>
              <a:ext uri="{FF2B5EF4-FFF2-40B4-BE49-F238E27FC236}">
                <a16:creationId xmlns:a16="http://schemas.microsoft.com/office/drawing/2014/main" id="{3F2FC417-18C3-9A4B-9961-5BC45ABB2D10}"/>
              </a:ext>
            </a:extLst>
          </p:cNvPr>
          <p:cNvSpPr txBox="1">
            <a:spLocks noChangeArrowheads="1"/>
          </p:cNvSpPr>
          <p:nvPr/>
        </p:nvSpPr>
        <p:spPr bwMode="auto">
          <a:xfrm>
            <a:off x="1729581" y="6583361"/>
            <a:ext cx="3246437" cy="323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8" tIns="45719" rIns="91438" bIns="45719">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r">
              <a:spcBef>
                <a:spcPct val="0"/>
              </a:spcBef>
              <a:buFontTx/>
              <a:buNone/>
            </a:pPr>
            <a:r>
              <a:rPr lang="en-US" altLang="zh-CN" sz="1500" dirty="0">
                <a:solidFill>
                  <a:srgbClr val="00B0F0"/>
                </a:solidFill>
              </a:rPr>
              <a:t>optimized for serial tasks</a:t>
            </a:r>
          </a:p>
        </p:txBody>
      </p:sp>
    </p:spTree>
    <p:extLst>
      <p:ext uri="{BB962C8B-B14F-4D97-AF65-F5344CB8AC3E}">
        <p14:creationId xmlns:p14="http://schemas.microsoft.com/office/powerpoint/2010/main" val="43119288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pPr eaLnBrk="1" hangingPunct="1"/>
            <a:r>
              <a:rPr lang="en-US" altLang="zh-CN"/>
              <a:t>Hardware Parallelism</a:t>
            </a:r>
          </a:p>
        </p:txBody>
      </p:sp>
      <p:sp>
        <p:nvSpPr>
          <p:cNvPr id="31747" name="Rectangle 3"/>
          <p:cNvSpPr>
            <a:spLocks noGrp="1" noChangeArrowheads="1"/>
          </p:cNvSpPr>
          <p:nvPr>
            <p:ph type="body" idx="1"/>
          </p:nvPr>
        </p:nvSpPr>
        <p:spPr/>
        <p:txBody>
          <a:bodyPr/>
          <a:lstStyle/>
          <a:p>
            <a:pPr eaLnBrk="1" hangingPunct="1"/>
            <a:r>
              <a:rPr lang="en-US" altLang="zh-CN" b="1">
                <a:solidFill>
                  <a:srgbClr val="00B0F0"/>
                </a:solidFill>
              </a:rPr>
              <a:t>TLP: Thread-Level Parallelism</a:t>
            </a:r>
          </a:p>
          <a:p>
            <a:pPr eaLnBrk="1" hangingPunct="1">
              <a:buFontTx/>
              <a:buNone/>
            </a:pPr>
            <a:r>
              <a:rPr lang="en-US" altLang="zh-CN"/>
              <a:t>	exploits either DLP or TLP,</a:t>
            </a:r>
          </a:p>
          <a:p>
            <a:pPr eaLnBrk="1" hangingPunct="1">
              <a:buFontTx/>
              <a:buNone/>
            </a:pPr>
            <a:r>
              <a:rPr lang="en-US" altLang="zh-CN"/>
              <a:t>	in a tightly coupled hardware model</a:t>
            </a:r>
          </a:p>
          <a:p>
            <a:pPr eaLnBrk="1" hangingPunct="1">
              <a:buFontTx/>
              <a:buNone/>
            </a:pPr>
            <a:r>
              <a:rPr lang="en-US" altLang="zh-CN"/>
              <a:t>	that allows for interaction among parallel threads;</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pPr eaLnBrk="1" hangingPunct="1"/>
            <a:r>
              <a:rPr lang="en-US" altLang="zh-CN"/>
              <a:t>Hardware Parallelism</a:t>
            </a:r>
          </a:p>
        </p:txBody>
      </p:sp>
      <p:sp>
        <p:nvSpPr>
          <p:cNvPr id="31747" name="Rectangle 3"/>
          <p:cNvSpPr>
            <a:spLocks noGrp="1" noChangeArrowheads="1"/>
          </p:cNvSpPr>
          <p:nvPr>
            <p:ph type="body" idx="1"/>
          </p:nvPr>
        </p:nvSpPr>
        <p:spPr/>
        <p:txBody>
          <a:bodyPr/>
          <a:lstStyle/>
          <a:p>
            <a:pPr eaLnBrk="1" hangingPunct="1"/>
            <a:r>
              <a:rPr lang="en-US" altLang="zh-CN" b="1" dirty="0">
                <a:solidFill>
                  <a:srgbClr val="00B0F0"/>
                </a:solidFill>
              </a:rPr>
              <a:t>TLP: Thread-Level Parallelism</a:t>
            </a:r>
          </a:p>
          <a:p>
            <a:pPr eaLnBrk="1" hangingPunct="1">
              <a:buFontTx/>
              <a:buNone/>
            </a:pPr>
            <a:r>
              <a:rPr lang="en-US" altLang="zh-CN" dirty="0"/>
              <a:t>	exploits either DLP or TLP,</a:t>
            </a:r>
          </a:p>
          <a:p>
            <a:pPr eaLnBrk="1" hangingPunct="1">
              <a:buFontTx/>
              <a:buNone/>
            </a:pPr>
            <a:r>
              <a:rPr lang="en-US" altLang="zh-CN" dirty="0"/>
              <a:t>	in a tightly coupled hardware model</a:t>
            </a:r>
          </a:p>
          <a:p>
            <a:pPr eaLnBrk="1" hangingPunct="1">
              <a:buFontTx/>
              <a:buNone/>
            </a:pPr>
            <a:r>
              <a:rPr lang="en-US" altLang="zh-CN" dirty="0"/>
              <a:t>	that allows for interaction among parallel threads;</a:t>
            </a:r>
          </a:p>
          <a:p>
            <a:pPr eaLnBrk="1" hangingPunct="1">
              <a:buFontTx/>
              <a:buNone/>
            </a:pPr>
            <a:r>
              <a:rPr lang="zh-CN" altLang="en-US" dirty="0"/>
              <a:t>                                    </a:t>
            </a:r>
            <a:r>
              <a:rPr lang="en-US" altLang="zh-CN" dirty="0">
                <a:solidFill>
                  <a:srgbClr val="00B0F0"/>
                </a:solidFill>
              </a:rPr>
              <a:t>multi-core</a:t>
            </a:r>
          </a:p>
          <a:p>
            <a:pPr eaLnBrk="1" hangingPunct="1">
              <a:buFontTx/>
              <a:buNone/>
            </a:pPr>
            <a:r>
              <a:rPr lang="en-US" altLang="zh-CN" dirty="0">
                <a:solidFill>
                  <a:srgbClr val="00B0F0"/>
                </a:solidFill>
              </a:rPr>
              <a:t>                                    processor</a:t>
            </a:r>
          </a:p>
        </p:txBody>
      </p:sp>
      <p:pic>
        <p:nvPicPr>
          <p:cNvPr id="2" name="Picture 1">
            <a:extLst>
              <a:ext uri="{FF2B5EF4-FFF2-40B4-BE49-F238E27FC236}">
                <a16:creationId xmlns:a16="http://schemas.microsoft.com/office/drawing/2014/main" id="{72B5BDAB-BA9D-C240-B550-CB047DEDBBEB}"/>
              </a:ext>
            </a:extLst>
          </p:cNvPr>
          <p:cNvPicPr>
            <a:picLocks noChangeAspect="1"/>
          </p:cNvPicPr>
          <p:nvPr/>
        </p:nvPicPr>
        <p:blipFill>
          <a:blip r:embed="rId3"/>
          <a:stretch>
            <a:fillRect/>
          </a:stretch>
        </p:blipFill>
        <p:spPr>
          <a:xfrm>
            <a:off x="838200" y="4421400"/>
            <a:ext cx="4724400" cy="2436600"/>
          </a:xfrm>
          <a:prstGeom prst="rect">
            <a:avLst/>
          </a:prstGeom>
        </p:spPr>
      </p:pic>
    </p:spTree>
    <p:extLst>
      <p:ext uri="{BB962C8B-B14F-4D97-AF65-F5344CB8AC3E}">
        <p14:creationId xmlns:p14="http://schemas.microsoft.com/office/powerpoint/2010/main" val="181234301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pPr eaLnBrk="1" hangingPunct="1"/>
            <a:r>
              <a:rPr lang="en-US" altLang="zh-CN"/>
              <a:t>Hardware Parallelism</a:t>
            </a:r>
          </a:p>
        </p:txBody>
      </p:sp>
      <p:sp>
        <p:nvSpPr>
          <p:cNvPr id="32771" name="Rectangle 3"/>
          <p:cNvSpPr>
            <a:spLocks noGrp="1" noChangeArrowheads="1"/>
          </p:cNvSpPr>
          <p:nvPr>
            <p:ph type="body" idx="1"/>
          </p:nvPr>
        </p:nvSpPr>
        <p:spPr/>
        <p:txBody>
          <a:bodyPr/>
          <a:lstStyle/>
          <a:p>
            <a:pPr eaLnBrk="1" hangingPunct="1"/>
            <a:r>
              <a:rPr lang="en-US" altLang="zh-CN" b="1">
                <a:solidFill>
                  <a:srgbClr val="00B0F0"/>
                </a:solidFill>
              </a:rPr>
              <a:t>RLP: Request-Level Parallelism</a:t>
            </a:r>
          </a:p>
          <a:p>
            <a:pPr eaLnBrk="1" hangingPunct="1">
              <a:buFontTx/>
              <a:buNone/>
            </a:pPr>
            <a:r>
              <a:rPr lang="en-US" altLang="zh-CN"/>
              <a:t>	exploits parallelism among </a:t>
            </a:r>
          </a:p>
          <a:p>
            <a:pPr eaLnBrk="1" hangingPunct="1">
              <a:buFontTx/>
              <a:buNone/>
            </a:pPr>
            <a:r>
              <a:rPr lang="en-US" altLang="zh-CN"/>
              <a:t>	largely decoupled tasks </a:t>
            </a:r>
          </a:p>
          <a:p>
            <a:pPr eaLnBrk="1" hangingPunct="1">
              <a:buFontTx/>
              <a:buNone/>
            </a:pPr>
            <a:r>
              <a:rPr lang="en-US" altLang="zh-CN"/>
              <a:t>	specified by the programmer or the OS</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pPr eaLnBrk="1" hangingPunct="1"/>
            <a:r>
              <a:rPr lang="en-US" altLang="zh-CN"/>
              <a:t>Hardware Parallelism</a:t>
            </a:r>
          </a:p>
        </p:txBody>
      </p:sp>
      <p:sp>
        <p:nvSpPr>
          <p:cNvPr id="32771" name="Rectangle 3"/>
          <p:cNvSpPr>
            <a:spLocks noGrp="1" noChangeArrowheads="1"/>
          </p:cNvSpPr>
          <p:nvPr>
            <p:ph type="body" idx="1"/>
          </p:nvPr>
        </p:nvSpPr>
        <p:spPr/>
        <p:txBody>
          <a:bodyPr/>
          <a:lstStyle/>
          <a:p>
            <a:pPr eaLnBrk="1" hangingPunct="1"/>
            <a:r>
              <a:rPr lang="en-US" altLang="zh-CN" b="1" dirty="0">
                <a:solidFill>
                  <a:srgbClr val="00B0F0"/>
                </a:solidFill>
              </a:rPr>
              <a:t>RLP: Request-Level Parallelism</a:t>
            </a:r>
          </a:p>
          <a:p>
            <a:pPr eaLnBrk="1" hangingPunct="1">
              <a:buFontTx/>
              <a:buNone/>
            </a:pPr>
            <a:r>
              <a:rPr lang="en-US" altLang="zh-CN" dirty="0"/>
              <a:t>	exploits parallelism among </a:t>
            </a:r>
          </a:p>
          <a:p>
            <a:pPr eaLnBrk="1" hangingPunct="1">
              <a:buFontTx/>
              <a:buNone/>
            </a:pPr>
            <a:r>
              <a:rPr lang="en-US" altLang="zh-CN" dirty="0"/>
              <a:t>	largely decoupled tasks </a:t>
            </a:r>
          </a:p>
          <a:p>
            <a:pPr eaLnBrk="1" hangingPunct="1">
              <a:buFontTx/>
              <a:buNone/>
            </a:pPr>
            <a:r>
              <a:rPr lang="en-US" altLang="zh-CN" dirty="0"/>
              <a:t>	specified by the programmer or the OS</a:t>
            </a:r>
          </a:p>
          <a:p>
            <a:pPr eaLnBrk="1" hangingPunct="1">
              <a:buFontTx/>
              <a:buNone/>
            </a:pPr>
            <a:r>
              <a:rPr lang="en-US" altLang="zh-CN" dirty="0"/>
              <a:t>                                       </a:t>
            </a:r>
            <a:r>
              <a:rPr lang="en-US" altLang="zh-CN" dirty="0">
                <a:solidFill>
                  <a:srgbClr val="00B0F0"/>
                </a:solidFill>
              </a:rPr>
              <a:t>Google Query</a:t>
            </a:r>
          </a:p>
        </p:txBody>
      </p:sp>
      <p:pic>
        <p:nvPicPr>
          <p:cNvPr id="2" name="Picture 1">
            <a:extLst>
              <a:ext uri="{FF2B5EF4-FFF2-40B4-BE49-F238E27FC236}">
                <a16:creationId xmlns:a16="http://schemas.microsoft.com/office/drawing/2014/main" id="{BC998ECF-43C0-994C-AF3F-A70E6F0EDC5B}"/>
              </a:ext>
            </a:extLst>
          </p:cNvPr>
          <p:cNvPicPr>
            <a:picLocks noChangeAspect="1"/>
          </p:cNvPicPr>
          <p:nvPr/>
        </p:nvPicPr>
        <p:blipFill>
          <a:blip r:embed="rId3"/>
          <a:stretch>
            <a:fillRect/>
          </a:stretch>
        </p:blipFill>
        <p:spPr>
          <a:xfrm>
            <a:off x="914400" y="4030525"/>
            <a:ext cx="4953000" cy="2827474"/>
          </a:xfrm>
          <a:prstGeom prst="rect">
            <a:avLst/>
          </a:prstGeom>
        </p:spPr>
      </p:pic>
      <p:sp>
        <p:nvSpPr>
          <p:cNvPr id="6" name="TextBox 21">
            <a:extLst>
              <a:ext uri="{FF2B5EF4-FFF2-40B4-BE49-F238E27FC236}">
                <a16:creationId xmlns:a16="http://schemas.microsoft.com/office/drawing/2014/main" id="{72ABEC10-37D8-EC41-A4D8-9440568400F3}"/>
              </a:ext>
            </a:extLst>
          </p:cNvPr>
          <p:cNvSpPr txBox="1">
            <a:spLocks noChangeArrowheads="1"/>
          </p:cNvSpPr>
          <p:nvPr/>
        </p:nvSpPr>
        <p:spPr bwMode="auto">
          <a:xfrm>
            <a:off x="60325" y="6534150"/>
            <a:ext cx="9083675" cy="323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8" tIns="45719" rIns="91438" bIns="45719">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r">
              <a:spcBef>
                <a:spcPct val="0"/>
              </a:spcBef>
              <a:buFontTx/>
              <a:buNone/>
            </a:pPr>
            <a:r>
              <a:rPr lang="en-US" altLang="zh-CN" sz="1500" dirty="0">
                <a:solidFill>
                  <a:srgbClr val="00B0F0"/>
                </a:solidFill>
              </a:rPr>
              <a:t>https://</a:t>
            </a:r>
            <a:r>
              <a:rPr lang="en-US" altLang="zh-CN" sz="1500" dirty="0" err="1">
                <a:solidFill>
                  <a:srgbClr val="00B0F0"/>
                </a:solidFill>
              </a:rPr>
              <a:t>inst.eecs.berkeley.edu</a:t>
            </a:r>
            <a:r>
              <a:rPr lang="en-US" altLang="zh-CN" sz="1500" dirty="0">
                <a:solidFill>
                  <a:srgbClr val="00B0F0"/>
                </a:solidFill>
              </a:rPr>
              <a:t>/~cs61c/sp12/lectures/02LecSp12MapReducex6.pdf</a:t>
            </a:r>
          </a:p>
        </p:txBody>
      </p:sp>
    </p:spTree>
    <p:extLst>
      <p:ext uri="{BB962C8B-B14F-4D97-AF65-F5344CB8AC3E}">
        <p14:creationId xmlns:p14="http://schemas.microsoft.com/office/powerpoint/2010/main" val="18881764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pPr eaLnBrk="1" hangingPunct="1"/>
            <a:r>
              <a:rPr lang="en-US" altLang="zh-CN"/>
              <a:t>Classes of Parallel Arch</a:t>
            </a:r>
            <a:r>
              <a:rPr lang="en-US" altLang="zh-CN" sz="2400"/>
              <a:t>itectures</a:t>
            </a:r>
          </a:p>
        </p:txBody>
      </p:sp>
      <p:sp>
        <p:nvSpPr>
          <p:cNvPr id="33795" name="Rectangle 3"/>
          <p:cNvSpPr>
            <a:spLocks noGrp="1" noChangeArrowheads="1"/>
          </p:cNvSpPr>
          <p:nvPr>
            <p:ph type="body" idx="1"/>
          </p:nvPr>
        </p:nvSpPr>
        <p:spPr/>
        <p:txBody>
          <a:bodyPr/>
          <a:lstStyle/>
          <a:p>
            <a:pPr eaLnBrk="1" hangingPunct="1"/>
            <a:r>
              <a:rPr lang="en-US" altLang="zh-CN" dirty="0"/>
              <a:t>by Michael Flynn</a:t>
            </a:r>
          </a:p>
          <a:p>
            <a:pPr eaLnBrk="1" hangingPunct="1">
              <a:buFontTx/>
              <a:buNone/>
            </a:pPr>
            <a:r>
              <a:rPr lang="en-US" altLang="zh-CN" dirty="0"/>
              <a:t>	</a:t>
            </a:r>
            <a:r>
              <a:rPr lang="en-US" altLang="zh-CN" sz="3000" b="1" dirty="0"/>
              <a:t>S</a:t>
            </a:r>
            <a:r>
              <a:rPr lang="en-US" altLang="zh-CN" sz="3000" dirty="0"/>
              <a:t>ingle/</a:t>
            </a:r>
            <a:r>
              <a:rPr lang="en-US" altLang="zh-CN" sz="3000" b="1" dirty="0"/>
              <a:t>M</a:t>
            </a:r>
            <a:r>
              <a:rPr lang="en-US" altLang="zh-CN" sz="3000" dirty="0"/>
              <a:t>ultiple </a:t>
            </a:r>
            <a:r>
              <a:rPr lang="en-US" altLang="zh-CN" sz="3000" b="1" dirty="0"/>
              <a:t>I</a:t>
            </a:r>
            <a:r>
              <a:rPr lang="en-US" altLang="zh-CN" sz="3000" dirty="0"/>
              <a:t>nstruction/</a:t>
            </a:r>
            <a:r>
              <a:rPr lang="en-US" altLang="zh-CN" sz="3000" b="1" dirty="0"/>
              <a:t>D</a:t>
            </a:r>
            <a:r>
              <a:rPr lang="en-US" altLang="zh-CN" sz="3000" dirty="0"/>
              <a:t>ata stream</a:t>
            </a:r>
          </a:p>
          <a:p>
            <a:pPr eaLnBrk="1" hangingPunct="1">
              <a:buFontTx/>
              <a:buNone/>
            </a:pPr>
            <a:r>
              <a:rPr lang="en-US" altLang="zh-CN" sz="2800" dirty="0"/>
              <a:t>	</a:t>
            </a:r>
          </a:p>
          <a:p>
            <a:pPr eaLnBrk="1" hangingPunct="1">
              <a:buFontTx/>
              <a:buNone/>
            </a:pPr>
            <a:r>
              <a:rPr lang="en-US" altLang="zh-CN" dirty="0"/>
              <a:t>	SISD</a:t>
            </a:r>
          </a:p>
          <a:p>
            <a:pPr eaLnBrk="1" hangingPunct="1">
              <a:buFontTx/>
              <a:buNone/>
            </a:pPr>
            <a:r>
              <a:rPr lang="en-US" altLang="zh-CN" dirty="0"/>
              <a:t>	SIMD</a:t>
            </a:r>
          </a:p>
          <a:p>
            <a:pPr eaLnBrk="1" hangingPunct="1">
              <a:buFontTx/>
              <a:buNone/>
            </a:pPr>
            <a:r>
              <a:rPr lang="en-US" altLang="zh-CN" dirty="0"/>
              <a:t>	MISD</a:t>
            </a:r>
          </a:p>
          <a:p>
            <a:pPr eaLnBrk="1" hangingPunct="1">
              <a:buFontTx/>
              <a:buNone/>
            </a:pPr>
            <a:r>
              <a:rPr lang="en-US" altLang="zh-CN" dirty="0"/>
              <a:t>	MIMD</a:t>
            </a:r>
          </a:p>
          <a:p>
            <a:pPr eaLnBrk="1" hangingPunct="1">
              <a:buFontTx/>
              <a:buNone/>
            </a:pPr>
            <a:r>
              <a:rPr lang="en-US" altLang="zh-CN" dirty="0"/>
              <a:t>	</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lstStyle/>
          <a:p>
            <a:pPr eaLnBrk="1" hangingPunct="1"/>
            <a:r>
              <a:rPr lang="en-US" altLang="zh-CN"/>
              <a:t>SISD</a:t>
            </a:r>
          </a:p>
        </p:txBody>
      </p:sp>
      <p:sp>
        <p:nvSpPr>
          <p:cNvPr id="34819" name="Rectangle 3"/>
          <p:cNvSpPr>
            <a:spLocks noGrp="1" noChangeArrowheads="1"/>
          </p:cNvSpPr>
          <p:nvPr>
            <p:ph type="body" idx="1"/>
          </p:nvPr>
        </p:nvSpPr>
        <p:spPr/>
        <p:txBody>
          <a:bodyPr/>
          <a:lstStyle/>
          <a:p>
            <a:pPr eaLnBrk="1" hangingPunct="1"/>
            <a:r>
              <a:rPr lang="en-US" altLang="zh-CN" dirty="0"/>
              <a:t>Single instruction stream, </a:t>
            </a:r>
          </a:p>
          <a:p>
            <a:pPr eaLnBrk="1" hangingPunct="1">
              <a:buFontTx/>
              <a:buNone/>
            </a:pPr>
            <a:r>
              <a:rPr lang="en-US" altLang="zh-CN" dirty="0"/>
              <a:t>	single data stream </a:t>
            </a:r>
          </a:p>
          <a:p>
            <a:pPr eaLnBrk="1" hangingPunct="1">
              <a:buFontTx/>
              <a:buNone/>
            </a:pPr>
            <a:endParaRPr lang="en-US" altLang="zh-CN" dirty="0"/>
          </a:p>
          <a:p>
            <a:pPr eaLnBrk="1" hangingPunct="1">
              <a:buFontTx/>
              <a:buNone/>
            </a:pPr>
            <a:r>
              <a:rPr lang="en-US" altLang="zh-CN" dirty="0"/>
              <a:t>	uniprocessor</a:t>
            </a:r>
          </a:p>
          <a:p>
            <a:pPr eaLnBrk="1" hangingPunct="1"/>
            <a:endParaRPr lang="en-US" altLang="zh-CN" dirty="0"/>
          </a:p>
          <a:p>
            <a:pPr eaLnBrk="1" hangingPunct="1"/>
            <a:r>
              <a:rPr lang="en-US" altLang="zh-CN" dirty="0"/>
              <a:t>Exploit instruction-level parallelism</a:t>
            </a:r>
          </a:p>
          <a:p>
            <a:pPr eaLnBrk="1" hangingPunct="1">
              <a:buFontTx/>
              <a:buNone/>
            </a:pPr>
            <a:r>
              <a:rPr lang="en-US" altLang="zh-CN" dirty="0"/>
              <a:t>	</a:t>
            </a:r>
            <a:r>
              <a:rPr lang="en-US" altLang="zh-CN" dirty="0">
                <a:solidFill>
                  <a:srgbClr val="00B0F0"/>
                </a:solidFill>
              </a:rPr>
              <a:t>Chapter 3: pipeline, superscalar, speculative execution</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lstStyle/>
          <a:p>
            <a:pPr eaLnBrk="1" hangingPunct="1"/>
            <a:r>
              <a:rPr lang="en-US" altLang="zh-CN"/>
              <a:t>SIMD</a:t>
            </a:r>
          </a:p>
        </p:txBody>
      </p:sp>
      <p:sp>
        <p:nvSpPr>
          <p:cNvPr id="35843" name="Rectangle 3"/>
          <p:cNvSpPr>
            <a:spLocks noGrp="1" noChangeArrowheads="1"/>
          </p:cNvSpPr>
          <p:nvPr>
            <p:ph type="body" idx="1"/>
          </p:nvPr>
        </p:nvSpPr>
        <p:spPr/>
        <p:txBody>
          <a:bodyPr/>
          <a:lstStyle/>
          <a:p>
            <a:pPr eaLnBrk="1" hangingPunct="1"/>
            <a:r>
              <a:rPr lang="en-US" altLang="zh-CN" dirty="0"/>
              <a:t>Single instruction stream, </a:t>
            </a:r>
          </a:p>
          <a:p>
            <a:pPr eaLnBrk="1" hangingPunct="1">
              <a:buFontTx/>
              <a:buNone/>
            </a:pPr>
            <a:r>
              <a:rPr lang="en-US" altLang="zh-CN" dirty="0"/>
              <a:t>	multiple data stream</a:t>
            </a:r>
          </a:p>
          <a:p>
            <a:pPr eaLnBrk="1" hangingPunct="1"/>
            <a:r>
              <a:rPr lang="en-US" altLang="zh-CN" dirty="0"/>
              <a:t>The </a:t>
            </a:r>
            <a:r>
              <a:rPr lang="en-US" altLang="zh-CN" b="1" dirty="0"/>
              <a:t>same instruction</a:t>
            </a:r>
            <a:r>
              <a:rPr lang="en-US" altLang="zh-CN" dirty="0"/>
              <a:t> is executed by </a:t>
            </a:r>
            <a:r>
              <a:rPr lang="en-US" altLang="zh-CN" b="1" dirty="0"/>
              <a:t>multiple processors</a:t>
            </a:r>
            <a:r>
              <a:rPr lang="en-US" altLang="zh-CN" dirty="0"/>
              <a:t> using </a:t>
            </a:r>
            <a:r>
              <a:rPr lang="en-US" altLang="zh-CN" b="1" dirty="0"/>
              <a:t>different data streams</a:t>
            </a:r>
            <a:r>
              <a:rPr lang="en-US" altLang="zh-CN" dirty="0"/>
              <a:t>.</a:t>
            </a:r>
          </a:p>
          <a:p>
            <a:pPr eaLnBrk="1" hangingPunct="1"/>
            <a:r>
              <a:rPr lang="en-US" altLang="zh-CN" dirty="0"/>
              <a:t>Exploits data-level parallelism</a:t>
            </a:r>
          </a:p>
          <a:p>
            <a:pPr eaLnBrk="1" hangingPunct="1"/>
            <a:r>
              <a:rPr lang="en-US" altLang="zh-CN" dirty="0"/>
              <a:t>Data memory for each processor;</a:t>
            </a:r>
          </a:p>
          <a:p>
            <a:pPr eaLnBrk="1" hangingPunct="1">
              <a:buFontTx/>
              <a:buNone/>
            </a:pPr>
            <a:r>
              <a:rPr lang="en-US" altLang="zh-CN" dirty="0"/>
              <a:t>	whereas a single instruction memory and control processor.</a:t>
            </a:r>
          </a:p>
          <a:p>
            <a:pPr eaLnBrk="1" hangingPunct="1"/>
            <a:endParaRPr lang="en-US" altLang="zh-CN" dirty="0"/>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lstStyle/>
          <a:p>
            <a:pPr eaLnBrk="1" hangingPunct="1"/>
            <a:r>
              <a:rPr lang="en-US" altLang="zh-CN"/>
              <a:t>SIMD</a:t>
            </a:r>
          </a:p>
        </p:txBody>
      </p:sp>
      <p:sp>
        <p:nvSpPr>
          <p:cNvPr id="35843" name="Rectangle 3"/>
          <p:cNvSpPr>
            <a:spLocks noGrp="1" noChangeArrowheads="1"/>
          </p:cNvSpPr>
          <p:nvPr>
            <p:ph type="body" idx="1"/>
          </p:nvPr>
        </p:nvSpPr>
        <p:spPr/>
        <p:txBody>
          <a:bodyPr/>
          <a:lstStyle/>
          <a:p>
            <a:pPr eaLnBrk="1" hangingPunct="1"/>
            <a:r>
              <a:rPr lang="en-US" altLang="zh-CN" dirty="0"/>
              <a:t>Single instruction stream, </a:t>
            </a:r>
          </a:p>
          <a:p>
            <a:pPr eaLnBrk="1" hangingPunct="1">
              <a:buFontTx/>
              <a:buNone/>
            </a:pPr>
            <a:r>
              <a:rPr lang="en-US" altLang="zh-CN" dirty="0"/>
              <a:t>	multiple data stream</a:t>
            </a:r>
          </a:p>
          <a:p>
            <a:pPr eaLnBrk="1" hangingPunct="1"/>
            <a:r>
              <a:rPr lang="en-US" altLang="zh-CN" dirty="0"/>
              <a:t>The </a:t>
            </a:r>
            <a:r>
              <a:rPr lang="en-US" altLang="zh-CN" b="1" dirty="0"/>
              <a:t>same instruction</a:t>
            </a:r>
            <a:r>
              <a:rPr lang="en-US" altLang="zh-CN" dirty="0"/>
              <a:t> is executed by </a:t>
            </a:r>
            <a:r>
              <a:rPr lang="en-US" altLang="zh-CN" b="1" dirty="0"/>
              <a:t>multiple processors</a:t>
            </a:r>
            <a:r>
              <a:rPr lang="en-US" altLang="zh-CN" dirty="0"/>
              <a:t> using </a:t>
            </a:r>
            <a:r>
              <a:rPr lang="en-US" altLang="zh-CN" b="1" dirty="0"/>
              <a:t>different data streams</a:t>
            </a:r>
            <a:r>
              <a:rPr lang="en-US" altLang="zh-CN" dirty="0"/>
              <a:t>.</a:t>
            </a:r>
          </a:p>
          <a:p>
            <a:pPr eaLnBrk="1" hangingPunct="1"/>
            <a:r>
              <a:rPr lang="en-US" altLang="zh-CN" dirty="0"/>
              <a:t>Exploits data-level parallelism         </a:t>
            </a:r>
            <a:r>
              <a:rPr lang="en-US" altLang="zh-CN" dirty="0">
                <a:solidFill>
                  <a:srgbClr val="00B0F0"/>
                </a:solidFill>
              </a:rPr>
              <a:t>Chapter 4: vector architectures, multimedia instruction sets, GPUs</a:t>
            </a:r>
          </a:p>
        </p:txBody>
      </p:sp>
    </p:spTree>
    <p:extLst>
      <p:ext uri="{BB962C8B-B14F-4D97-AF65-F5344CB8AC3E}">
        <p14:creationId xmlns:p14="http://schemas.microsoft.com/office/powerpoint/2010/main" val="17428873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EFBB06-B52D-BA40-9652-5EB759C12C1B}"/>
              </a:ext>
            </a:extLst>
          </p:cNvPr>
          <p:cNvSpPr>
            <a:spLocks noGrp="1"/>
          </p:cNvSpPr>
          <p:nvPr>
            <p:ph type="title"/>
          </p:nvPr>
        </p:nvSpPr>
        <p:spPr/>
        <p:txBody>
          <a:bodyPr/>
          <a:lstStyle/>
          <a:p>
            <a:r>
              <a:rPr lang="en-US" dirty="0">
                <a:solidFill>
                  <a:srgbClr val="00B0F0"/>
                </a:solidFill>
              </a:rPr>
              <a:t>RISC Architecture</a:t>
            </a:r>
            <a:endParaRPr lang="en-CN" dirty="0">
              <a:solidFill>
                <a:srgbClr val="00B0F0"/>
              </a:solidFill>
            </a:endParaRPr>
          </a:p>
        </p:txBody>
      </p:sp>
      <p:sp>
        <p:nvSpPr>
          <p:cNvPr id="3" name="Content Placeholder 2">
            <a:extLst>
              <a:ext uri="{FF2B5EF4-FFF2-40B4-BE49-F238E27FC236}">
                <a16:creationId xmlns:a16="http://schemas.microsoft.com/office/drawing/2014/main" id="{49B8558E-FF77-A54D-9733-0E72CACBECEB}"/>
              </a:ext>
            </a:extLst>
          </p:cNvPr>
          <p:cNvSpPr>
            <a:spLocks noGrp="1"/>
          </p:cNvSpPr>
          <p:nvPr>
            <p:ph idx="1"/>
          </p:nvPr>
        </p:nvSpPr>
        <p:spPr/>
        <p:txBody>
          <a:bodyPr/>
          <a:lstStyle/>
          <a:p>
            <a:r>
              <a:rPr lang="en-CN" b="1" dirty="0">
                <a:solidFill>
                  <a:srgbClr val="00B0F0"/>
                </a:solidFill>
              </a:rPr>
              <a:t>R</a:t>
            </a:r>
            <a:r>
              <a:rPr lang="en-CN" dirty="0"/>
              <a:t>educed </a:t>
            </a:r>
            <a:r>
              <a:rPr lang="en-CN" b="1" dirty="0">
                <a:solidFill>
                  <a:srgbClr val="00B0F0"/>
                </a:solidFill>
              </a:rPr>
              <a:t>I</a:t>
            </a:r>
            <a:r>
              <a:rPr lang="en-CN" dirty="0"/>
              <a:t>nstruction </a:t>
            </a:r>
            <a:r>
              <a:rPr lang="en-CN" b="1" dirty="0">
                <a:solidFill>
                  <a:srgbClr val="00B0F0"/>
                </a:solidFill>
              </a:rPr>
              <a:t>S</a:t>
            </a:r>
            <a:r>
              <a:rPr lang="en-CN" dirty="0"/>
              <a:t>et </a:t>
            </a:r>
            <a:r>
              <a:rPr lang="en-CN" b="1" dirty="0">
                <a:solidFill>
                  <a:srgbClr val="00B0F0"/>
                </a:solidFill>
              </a:rPr>
              <a:t>C</a:t>
            </a:r>
            <a:r>
              <a:rPr lang="en-CN" dirty="0"/>
              <a:t>omputer</a:t>
            </a:r>
          </a:p>
          <a:p>
            <a:r>
              <a:rPr lang="en-US" dirty="0"/>
              <a:t>Feature simpler instructions</a:t>
            </a:r>
          </a:p>
          <a:p>
            <a:r>
              <a:rPr lang="en-US" dirty="0"/>
              <a:t>Present t</a:t>
            </a:r>
            <a:r>
              <a:rPr lang="en-CN" dirty="0"/>
              <a:t>wo critical perf techniques: instruction-level parallelism (pipelining and multiple instruction issue);            caching</a:t>
            </a:r>
          </a:p>
        </p:txBody>
      </p:sp>
    </p:spTree>
    <p:extLst>
      <p:ext uri="{BB962C8B-B14F-4D97-AF65-F5344CB8AC3E}">
        <p14:creationId xmlns:p14="http://schemas.microsoft.com/office/powerpoint/2010/main" val="106522609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p:txBody>
          <a:bodyPr/>
          <a:lstStyle/>
          <a:p>
            <a:pPr eaLnBrk="1" hangingPunct="1"/>
            <a:r>
              <a:rPr lang="en-US" altLang="zh-CN"/>
              <a:t>MISD</a:t>
            </a:r>
          </a:p>
        </p:txBody>
      </p:sp>
      <p:sp>
        <p:nvSpPr>
          <p:cNvPr id="36867" name="Rectangle 3"/>
          <p:cNvSpPr>
            <a:spLocks noGrp="1" noChangeArrowheads="1"/>
          </p:cNvSpPr>
          <p:nvPr>
            <p:ph type="body" idx="1"/>
          </p:nvPr>
        </p:nvSpPr>
        <p:spPr/>
        <p:txBody>
          <a:bodyPr/>
          <a:lstStyle/>
          <a:p>
            <a:pPr eaLnBrk="1" hangingPunct="1"/>
            <a:r>
              <a:rPr lang="en-US" altLang="zh-CN"/>
              <a:t>Multiple instruction streams, </a:t>
            </a:r>
          </a:p>
          <a:p>
            <a:pPr eaLnBrk="1" hangingPunct="1">
              <a:buFontTx/>
              <a:buNone/>
            </a:pPr>
            <a:r>
              <a:rPr lang="en-US" altLang="zh-CN"/>
              <a:t>	single data stream</a:t>
            </a:r>
          </a:p>
          <a:p>
            <a:pPr eaLnBrk="1" hangingPunct="1">
              <a:buFontTx/>
              <a:buNone/>
            </a:pPr>
            <a:endParaRPr lang="en-US" altLang="zh-CN"/>
          </a:p>
          <a:p>
            <a:pPr eaLnBrk="1" hangingPunct="1">
              <a:buFontTx/>
              <a:buNone/>
            </a:pPr>
            <a:r>
              <a:rPr lang="en-US" altLang="zh-CN"/>
              <a:t>	hard to exploit data-level parallelism</a:t>
            </a:r>
          </a:p>
          <a:p>
            <a:pPr eaLnBrk="1" hangingPunct="1">
              <a:buFontTx/>
              <a:buNone/>
            </a:pPr>
            <a:endParaRPr lang="en-US" altLang="zh-CN"/>
          </a:p>
          <a:p>
            <a:pPr eaLnBrk="1" hangingPunct="1"/>
            <a:r>
              <a:rPr lang="en-US" altLang="zh-CN"/>
              <a:t>No commercial multiprocessor of this type yet</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p:txBody>
          <a:bodyPr/>
          <a:lstStyle/>
          <a:p>
            <a:pPr eaLnBrk="1" hangingPunct="1"/>
            <a:r>
              <a:rPr lang="en-US" altLang="zh-CN"/>
              <a:t>MIMD</a:t>
            </a:r>
          </a:p>
        </p:txBody>
      </p:sp>
      <p:sp>
        <p:nvSpPr>
          <p:cNvPr id="37891" name="Rectangle 3"/>
          <p:cNvSpPr>
            <a:spLocks noGrp="1" noChangeArrowheads="1"/>
          </p:cNvSpPr>
          <p:nvPr>
            <p:ph type="body" idx="1"/>
          </p:nvPr>
        </p:nvSpPr>
        <p:spPr/>
        <p:txBody>
          <a:bodyPr/>
          <a:lstStyle/>
          <a:p>
            <a:pPr eaLnBrk="1" hangingPunct="1"/>
            <a:r>
              <a:rPr lang="en-US" altLang="zh-CN" dirty="0"/>
              <a:t>Multiple instruction streams, </a:t>
            </a:r>
          </a:p>
          <a:p>
            <a:pPr eaLnBrk="1" hangingPunct="1">
              <a:buFontTx/>
              <a:buNone/>
            </a:pPr>
            <a:r>
              <a:rPr lang="en-US" altLang="zh-CN" dirty="0"/>
              <a:t>	multiple data streams</a:t>
            </a:r>
          </a:p>
          <a:p>
            <a:pPr eaLnBrk="1" hangingPunct="1"/>
            <a:r>
              <a:rPr lang="en-US" altLang="zh-CN" dirty="0"/>
              <a:t>Each processor fetches its own instructions and operates on its own data</a:t>
            </a:r>
          </a:p>
          <a:p>
            <a:pPr eaLnBrk="1" hangingPunct="1"/>
            <a:r>
              <a:rPr lang="en-US" altLang="zh-CN" dirty="0"/>
              <a:t>Exploits task-level parallelism         </a:t>
            </a:r>
            <a:r>
              <a:rPr lang="en-US" altLang="zh-CN" dirty="0">
                <a:solidFill>
                  <a:srgbClr val="00B0F0"/>
                </a:solidFill>
              </a:rPr>
              <a:t>Chapter 5: thread-level parallelism Chapter 6: request-level parallelism</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ChangeArrowheads="1"/>
          </p:cNvSpPr>
          <p:nvPr/>
        </p:nvSpPr>
        <p:spPr bwMode="auto">
          <a:xfrm>
            <a:off x="0" y="259080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4000" b="1" dirty="0">
                <a:solidFill>
                  <a:schemeClr val="tx2"/>
                </a:solidFill>
                <a:latin typeface="Verdana" panose="020B0604030504040204" pitchFamily="34" charset="0"/>
              </a:rPr>
              <a:t>What’s computer architecture?</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lstStyle/>
          <a:p>
            <a:pPr eaLnBrk="1" hangingPunct="1"/>
            <a:r>
              <a:rPr lang="en-US" altLang="zh-CN"/>
              <a:t>Computer Architecture</a:t>
            </a:r>
          </a:p>
        </p:txBody>
      </p:sp>
      <p:sp>
        <p:nvSpPr>
          <p:cNvPr id="39939" name="Rectangle 3"/>
          <p:cNvSpPr>
            <a:spLocks noGrp="1" noChangeArrowheads="1"/>
          </p:cNvSpPr>
          <p:nvPr>
            <p:ph type="body" idx="1"/>
          </p:nvPr>
        </p:nvSpPr>
        <p:spPr>
          <a:xfrm>
            <a:off x="457200" y="1600200"/>
            <a:ext cx="8686800" cy="5257800"/>
          </a:xfrm>
        </p:spPr>
        <p:txBody>
          <a:bodyPr/>
          <a:lstStyle/>
          <a:p>
            <a:pPr marL="0" indent="0" eaLnBrk="1" hangingPunct="1">
              <a:buNone/>
            </a:pPr>
            <a:r>
              <a:rPr lang="en-US" altLang="zh-CN" dirty="0"/>
              <a:t>Instruction Set Design &amp; Implementation</a:t>
            </a:r>
          </a:p>
          <a:p>
            <a:pPr eaLnBrk="1" hangingPunct="1"/>
            <a:endParaRPr lang="en-US" altLang="zh-CN" dirty="0"/>
          </a:p>
          <a:p>
            <a:pPr eaLnBrk="1" hangingPunct="1"/>
            <a:r>
              <a:rPr lang="en-US" altLang="zh-CN" dirty="0"/>
              <a:t>Determine important attributes for a new computer</a:t>
            </a:r>
          </a:p>
          <a:p>
            <a:pPr eaLnBrk="1" hangingPunct="1"/>
            <a:r>
              <a:rPr lang="en-US" altLang="zh-CN" dirty="0"/>
              <a:t>Maximize performance and energy efficiency while staying within cost, power, and availability constraints</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ChangeArrowheads="1"/>
          </p:cNvSpPr>
          <p:nvPr/>
        </p:nvSpPr>
        <p:spPr bwMode="auto">
          <a:xfrm>
            <a:off x="0" y="259080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4000" b="1">
                <a:solidFill>
                  <a:schemeClr val="tx2"/>
                </a:solidFill>
                <a:latin typeface="Verdana" panose="020B0604030504040204" pitchFamily="34" charset="0"/>
              </a:rPr>
              <a:t>What’s </a:t>
            </a:r>
            <a:br>
              <a:rPr lang="en-US" altLang="zh-CN" sz="4000" b="1">
                <a:solidFill>
                  <a:schemeClr val="tx2"/>
                </a:solidFill>
                <a:latin typeface="Verdana" panose="020B0604030504040204" pitchFamily="34" charset="0"/>
              </a:rPr>
            </a:br>
            <a:r>
              <a:rPr lang="en-US" altLang="zh-CN" sz="4000" b="1">
                <a:solidFill>
                  <a:schemeClr val="tx2"/>
                </a:solidFill>
                <a:latin typeface="Verdana" panose="020B0604030504040204" pitchFamily="34" charset="0"/>
              </a:rPr>
              <a:t>instruction set architecture?</a:t>
            </a: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pPr eaLnBrk="1" hangingPunct="1"/>
            <a:r>
              <a:rPr lang="en-US" altLang="zh-CN" dirty="0">
                <a:solidFill>
                  <a:srgbClr val="00B0F0"/>
                </a:solidFill>
              </a:rPr>
              <a:t>I</a:t>
            </a:r>
            <a:r>
              <a:rPr lang="en-US" altLang="zh-CN" dirty="0"/>
              <a:t>nstruction </a:t>
            </a:r>
            <a:r>
              <a:rPr lang="en-US" altLang="zh-CN" dirty="0">
                <a:solidFill>
                  <a:srgbClr val="00B0F0"/>
                </a:solidFill>
              </a:rPr>
              <a:t>S</a:t>
            </a:r>
            <a:r>
              <a:rPr lang="en-US" altLang="zh-CN" dirty="0"/>
              <a:t>et </a:t>
            </a:r>
            <a:r>
              <a:rPr lang="en-US" altLang="zh-CN" dirty="0">
                <a:solidFill>
                  <a:srgbClr val="00B0F0"/>
                </a:solidFill>
              </a:rPr>
              <a:t>A</a:t>
            </a:r>
            <a:r>
              <a:rPr lang="en-US" altLang="zh-CN" dirty="0"/>
              <a:t>rchitecture</a:t>
            </a:r>
          </a:p>
        </p:txBody>
      </p:sp>
      <p:sp>
        <p:nvSpPr>
          <p:cNvPr id="41987" name="Rectangle 3"/>
          <p:cNvSpPr>
            <a:spLocks noGrp="1" noChangeArrowheads="1"/>
          </p:cNvSpPr>
          <p:nvPr>
            <p:ph type="body" idx="1"/>
          </p:nvPr>
        </p:nvSpPr>
        <p:spPr/>
        <p:txBody>
          <a:bodyPr/>
          <a:lstStyle/>
          <a:p>
            <a:pPr eaLnBrk="1" hangingPunct="1">
              <a:buFontTx/>
              <a:buNone/>
            </a:pPr>
            <a:r>
              <a:rPr lang="en-US" altLang="zh-CN" b="1" dirty="0">
                <a:solidFill>
                  <a:srgbClr val="00B0F0"/>
                </a:solidFill>
              </a:rPr>
              <a:t>ISA</a:t>
            </a:r>
          </a:p>
          <a:p>
            <a:pPr eaLnBrk="1" hangingPunct="1"/>
            <a:r>
              <a:rPr lang="en-US" altLang="zh-CN" dirty="0"/>
              <a:t>programmer-visible instruction set</a:t>
            </a:r>
          </a:p>
          <a:p>
            <a:pPr eaLnBrk="1" hangingPunct="1"/>
            <a:r>
              <a:rPr lang="en-US" altLang="zh-CN" dirty="0"/>
              <a:t>the boundary between software and hardware</a:t>
            </a: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9137F5-C069-7A4F-891C-453549AD6068}"/>
              </a:ext>
            </a:extLst>
          </p:cNvPr>
          <p:cNvSpPr>
            <a:spLocks noGrp="1"/>
          </p:cNvSpPr>
          <p:nvPr>
            <p:ph type="title"/>
          </p:nvPr>
        </p:nvSpPr>
        <p:spPr/>
        <p:txBody>
          <a:bodyPr/>
          <a:lstStyle/>
          <a:p>
            <a:r>
              <a:rPr lang="en-CN" dirty="0"/>
              <a:t>7 Dimensions of ISA</a:t>
            </a:r>
          </a:p>
        </p:txBody>
      </p:sp>
      <p:sp>
        <p:nvSpPr>
          <p:cNvPr id="3" name="Content Placeholder 2">
            <a:extLst>
              <a:ext uri="{FF2B5EF4-FFF2-40B4-BE49-F238E27FC236}">
                <a16:creationId xmlns:a16="http://schemas.microsoft.com/office/drawing/2014/main" id="{D9DA39C2-77B9-D44F-AD7E-348EA284E709}"/>
              </a:ext>
            </a:extLst>
          </p:cNvPr>
          <p:cNvSpPr>
            <a:spLocks noGrp="1"/>
          </p:cNvSpPr>
          <p:nvPr>
            <p:ph idx="1"/>
          </p:nvPr>
        </p:nvSpPr>
        <p:spPr/>
        <p:txBody>
          <a:bodyPr/>
          <a:lstStyle/>
          <a:p>
            <a:r>
              <a:rPr lang="en-CN" dirty="0"/>
              <a:t>Class of ISA</a:t>
            </a:r>
          </a:p>
          <a:p>
            <a:r>
              <a:rPr lang="en-CN" dirty="0"/>
              <a:t>Memory addressing</a:t>
            </a:r>
          </a:p>
          <a:p>
            <a:r>
              <a:rPr lang="en-CN" dirty="0"/>
              <a:t>Addressing modes</a:t>
            </a:r>
          </a:p>
          <a:p>
            <a:r>
              <a:rPr lang="en-CN" dirty="0"/>
              <a:t>Types and sizes of operands</a:t>
            </a:r>
          </a:p>
          <a:p>
            <a:r>
              <a:rPr lang="en-US" dirty="0"/>
              <a:t>O</a:t>
            </a:r>
            <a:r>
              <a:rPr lang="en-CN" dirty="0"/>
              <a:t>perations</a:t>
            </a:r>
          </a:p>
          <a:p>
            <a:r>
              <a:rPr lang="en-CN" dirty="0"/>
              <a:t>Control flow instructions</a:t>
            </a:r>
          </a:p>
          <a:p>
            <a:r>
              <a:rPr lang="en-CN" dirty="0"/>
              <a:t>Encoding an ISA</a:t>
            </a:r>
          </a:p>
        </p:txBody>
      </p:sp>
    </p:spTree>
    <p:extLst>
      <p:ext uri="{BB962C8B-B14F-4D97-AF65-F5344CB8AC3E}">
        <p14:creationId xmlns:p14="http://schemas.microsoft.com/office/powerpoint/2010/main" val="130251477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p:txBody>
          <a:bodyPr/>
          <a:lstStyle/>
          <a:p>
            <a:pPr eaLnBrk="1" hangingPunct="1"/>
            <a:r>
              <a:rPr lang="en-US" altLang="zh-CN"/>
              <a:t>ISA: Class</a:t>
            </a:r>
          </a:p>
        </p:txBody>
      </p:sp>
      <p:sp>
        <p:nvSpPr>
          <p:cNvPr id="43011" name="Rectangle 3"/>
          <p:cNvSpPr>
            <a:spLocks noGrp="1" noChangeArrowheads="1"/>
          </p:cNvSpPr>
          <p:nvPr>
            <p:ph type="body" idx="1"/>
          </p:nvPr>
        </p:nvSpPr>
        <p:spPr/>
        <p:txBody>
          <a:bodyPr/>
          <a:lstStyle/>
          <a:p>
            <a:pPr eaLnBrk="1" hangingPunct="1">
              <a:lnSpc>
                <a:spcPct val="90000"/>
              </a:lnSpc>
            </a:pPr>
            <a:r>
              <a:rPr lang="en-US" altLang="zh-CN" dirty="0"/>
              <a:t>Most are </a:t>
            </a:r>
            <a:r>
              <a:rPr lang="en-US" altLang="zh-CN" b="1" dirty="0"/>
              <a:t>general-purpose register architectures</a:t>
            </a:r>
            <a:r>
              <a:rPr lang="en-US" altLang="zh-CN" dirty="0"/>
              <a:t> with operands of either registers or memory locations</a:t>
            </a:r>
          </a:p>
          <a:p>
            <a:pPr eaLnBrk="1" hangingPunct="1">
              <a:lnSpc>
                <a:spcPct val="90000"/>
              </a:lnSpc>
            </a:pPr>
            <a:r>
              <a:rPr lang="en-US" altLang="zh-CN" dirty="0"/>
              <a:t>Two popular versions</a:t>
            </a:r>
          </a:p>
          <a:p>
            <a:pPr eaLnBrk="1" hangingPunct="1">
              <a:lnSpc>
                <a:spcPct val="90000"/>
              </a:lnSpc>
              <a:buFontTx/>
              <a:buNone/>
            </a:pPr>
            <a:r>
              <a:rPr lang="en-US" altLang="zh-CN" dirty="0"/>
              <a:t>	</a:t>
            </a:r>
            <a:r>
              <a:rPr lang="en-US" altLang="zh-CN" b="1" dirty="0"/>
              <a:t>register-memory ISA: </a:t>
            </a:r>
            <a:r>
              <a:rPr lang="en-US" altLang="zh-CN" dirty="0"/>
              <a:t>e.g., 80x86</a:t>
            </a:r>
          </a:p>
          <a:p>
            <a:pPr eaLnBrk="1" hangingPunct="1">
              <a:lnSpc>
                <a:spcPct val="90000"/>
              </a:lnSpc>
              <a:buFontTx/>
              <a:buNone/>
            </a:pPr>
            <a:r>
              <a:rPr lang="en-US" altLang="zh-CN" dirty="0"/>
              <a:t>		many instructions can access 	memory</a:t>
            </a:r>
            <a:endParaRPr lang="en-US" altLang="zh-CN" b="1" dirty="0"/>
          </a:p>
          <a:p>
            <a:pPr eaLnBrk="1" hangingPunct="1">
              <a:lnSpc>
                <a:spcPct val="90000"/>
              </a:lnSpc>
              <a:buFontTx/>
              <a:buNone/>
            </a:pPr>
            <a:r>
              <a:rPr lang="en-US" altLang="zh-CN" b="1" dirty="0"/>
              <a:t>	load-store ISA: </a:t>
            </a:r>
            <a:r>
              <a:rPr lang="en-US" altLang="zh-CN" dirty="0"/>
              <a:t>e.g., ARMv8, RISC-V</a:t>
            </a:r>
          </a:p>
          <a:p>
            <a:pPr eaLnBrk="1" hangingPunct="1">
              <a:lnSpc>
                <a:spcPct val="90000"/>
              </a:lnSpc>
              <a:buFontTx/>
              <a:buNone/>
            </a:pPr>
            <a:r>
              <a:rPr lang="en-US" altLang="zh-CN" dirty="0"/>
              <a:t>		only load and store instructions can 	access memory</a:t>
            </a: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p:txBody>
          <a:bodyPr/>
          <a:lstStyle/>
          <a:p>
            <a:pPr eaLnBrk="1" hangingPunct="1"/>
            <a:r>
              <a:rPr lang="en-US" altLang="zh-CN"/>
              <a:t>ISA: Class</a:t>
            </a:r>
          </a:p>
        </p:txBody>
      </p:sp>
      <p:sp>
        <p:nvSpPr>
          <p:cNvPr id="43011" name="Rectangle 3"/>
          <p:cNvSpPr>
            <a:spLocks noGrp="1" noChangeArrowheads="1"/>
          </p:cNvSpPr>
          <p:nvPr>
            <p:ph type="body" idx="1"/>
          </p:nvPr>
        </p:nvSpPr>
        <p:spPr/>
        <p:txBody>
          <a:bodyPr/>
          <a:lstStyle/>
          <a:p>
            <a:pPr eaLnBrk="1" hangingPunct="1">
              <a:lnSpc>
                <a:spcPct val="90000"/>
              </a:lnSpc>
            </a:pPr>
            <a:r>
              <a:rPr lang="en-US" altLang="zh-CN" dirty="0"/>
              <a:t>Most are </a:t>
            </a:r>
            <a:r>
              <a:rPr lang="en-US" altLang="zh-CN" b="1" dirty="0"/>
              <a:t>general-purpose register architectures</a:t>
            </a:r>
            <a:r>
              <a:rPr lang="en-US" altLang="zh-CN" dirty="0"/>
              <a:t> with operands of either registers or memory locations</a:t>
            </a:r>
          </a:p>
          <a:p>
            <a:pPr eaLnBrk="1" hangingPunct="1">
              <a:lnSpc>
                <a:spcPct val="90000"/>
              </a:lnSpc>
            </a:pPr>
            <a:r>
              <a:rPr lang="en-US" altLang="zh-CN" dirty="0"/>
              <a:t>Two popular versions</a:t>
            </a:r>
          </a:p>
          <a:p>
            <a:pPr eaLnBrk="1" hangingPunct="1">
              <a:lnSpc>
                <a:spcPct val="90000"/>
              </a:lnSpc>
              <a:buFontTx/>
              <a:buNone/>
            </a:pPr>
            <a:r>
              <a:rPr lang="en-US" altLang="zh-CN" dirty="0"/>
              <a:t>	</a:t>
            </a:r>
            <a:r>
              <a:rPr lang="en-US" altLang="zh-CN" b="1" dirty="0"/>
              <a:t>register-memory ISA: </a:t>
            </a:r>
            <a:r>
              <a:rPr lang="en-US" altLang="zh-CN" dirty="0"/>
              <a:t>e.g., 80x86</a:t>
            </a:r>
          </a:p>
          <a:p>
            <a:pPr eaLnBrk="1" hangingPunct="1">
              <a:lnSpc>
                <a:spcPct val="90000"/>
              </a:lnSpc>
              <a:buFontTx/>
              <a:buNone/>
            </a:pPr>
            <a:r>
              <a:rPr lang="en-US" altLang="zh-CN" dirty="0"/>
              <a:t>		many instructions can access 	memory</a:t>
            </a:r>
            <a:endParaRPr lang="en-US" altLang="zh-CN" b="1" dirty="0"/>
          </a:p>
          <a:p>
            <a:pPr eaLnBrk="1" hangingPunct="1">
              <a:lnSpc>
                <a:spcPct val="90000"/>
              </a:lnSpc>
              <a:buFontTx/>
              <a:buNone/>
            </a:pPr>
            <a:r>
              <a:rPr lang="en-US" altLang="zh-CN" b="1" dirty="0"/>
              <a:t>	load-store ISA: </a:t>
            </a:r>
            <a:r>
              <a:rPr lang="en-US" altLang="zh-CN" dirty="0"/>
              <a:t>e.g., ARMv8, RISC-V</a:t>
            </a:r>
          </a:p>
          <a:p>
            <a:pPr eaLnBrk="1" hangingPunct="1">
              <a:lnSpc>
                <a:spcPct val="90000"/>
              </a:lnSpc>
              <a:buFontTx/>
              <a:buNone/>
            </a:pPr>
            <a:r>
              <a:rPr lang="en-US" altLang="zh-CN" dirty="0"/>
              <a:t>		only load and store instructions can 	access memory</a:t>
            </a:r>
          </a:p>
        </p:txBody>
      </p:sp>
      <p:sp>
        <p:nvSpPr>
          <p:cNvPr id="4" name="Line 6">
            <a:extLst>
              <a:ext uri="{FF2B5EF4-FFF2-40B4-BE49-F238E27FC236}">
                <a16:creationId xmlns:a16="http://schemas.microsoft.com/office/drawing/2014/main" id="{4B2C928E-5C6B-8A45-90C5-4DDA3B3EE6E3}"/>
              </a:ext>
            </a:extLst>
          </p:cNvPr>
          <p:cNvSpPr>
            <a:spLocks noChangeShapeType="1"/>
          </p:cNvSpPr>
          <p:nvPr/>
        </p:nvSpPr>
        <p:spPr bwMode="auto">
          <a:xfrm>
            <a:off x="838200" y="5562600"/>
            <a:ext cx="3505200" cy="0"/>
          </a:xfrm>
          <a:prstGeom prst="line">
            <a:avLst/>
          </a:prstGeom>
          <a:noFill/>
          <a:ln w="76200">
            <a:solidFill>
              <a:srgbClr val="00B0F0"/>
            </a:solidFill>
            <a:round/>
            <a:headEnd/>
            <a:tailEnd/>
          </a:ln>
          <a:extLst>
            <a:ext uri="{909E8E84-426E-40DD-AFC4-6F175D3DCCD1}">
              <a14:hiddenFill xmlns:a14="http://schemas.microsoft.com/office/drawing/2010/main">
                <a:noFill/>
              </a14:hiddenFill>
            </a:ext>
          </a:extLst>
        </p:spPr>
        <p:txBody>
          <a:bodyPr/>
          <a:lstStyle/>
          <a:p>
            <a:endParaRPr lang="zh-CN" altLang="en-US" dirty="0"/>
          </a:p>
        </p:txBody>
      </p:sp>
      <p:sp>
        <p:nvSpPr>
          <p:cNvPr id="5" name="TextBox 4">
            <a:extLst>
              <a:ext uri="{FF2B5EF4-FFF2-40B4-BE49-F238E27FC236}">
                <a16:creationId xmlns:a16="http://schemas.microsoft.com/office/drawing/2014/main" id="{32C759EA-CA87-AA4A-89A2-BA216742787C}"/>
              </a:ext>
            </a:extLst>
          </p:cNvPr>
          <p:cNvSpPr txBox="1"/>
          <p:nvPr/>
        </p:nvSpPr>
        <p:spPr>
          <a:xfrm>
            <a:off x="4846926" y="6211888"/>
            <a:ext cx="4297074" cy="707886"/>
          </a:xfrm>
          <a:prstGeom prst="rect">
            <a:avLst/>
          </a:prstGeom>
          <a:noFill/>
        </p:spPr>
        <p:txBody>
          <a:bodyPr wrap="none">
            <a:spAutoFit/>
          </a:bodyPr>
          <a:lstStyle/>
          <a:p>
            <a:pPr algn="r">
              <a:defRPr/>
            </a:pPr>
            <a:r>
              <a:rPr lang="en-US" altLang="zh-CN" sz="2000" dirty="0">
                <a:solidFill>
                  <a:srgbClr val="00B0F0"/>
                </a:solidFill>
                <a:latin typeface="+mn-lt"/>
              </a:rPr>
              <a:t>*all ISAs announced since 1985</a:t>
            </a:r>
          </a:p>
          <a:p>
            <a:pPr algn="r">
              <a:defRPr/>
            </a:pPr>
            <a:r>
              <a:rPr lang="en-US" altLang="zh-CN" sz="2000" dirty="0">
                <a:solidFill>
                  <a:srgbClr val="00B0F0"/>
                </a:solidFill>
                <a:latin typeface="+mn-lt"/>
              </a:rPr>
              <a:t>are load-store</a:t>
            </a:r>
          </a:p>
        </p:txBody>
      </p:sp>
    </p:spTree>
    <p:extLst>
      <p:ext uri="{BB962C8B-B14F-4D97-AF65-F5344CB8AC3E}">
        <p14:creationId xmlns:p14="http://schemas.microsoft.com/office/powerpoint/2010/main" val="24487274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p:txBody>
          <a:bodyPr/>
          <a:lstStyle/>
          <a:p>
            <a:pPr eaLnBrk="1" hangingPunct="1"/>
            <a:r>
              <a:rPr lang="en-US" altLang="zh-CN" dirty="0"/>
              <a:t>ISA: Class</a:t>
            </a:r>
          </a:p>
        </p:txBody>
      </p:sp>
      <p:sp>
        <p:nvSpPr>
          <p:cNvPr id="43011" name="Rectangle 3"/>
          <p:cNvSpPr>
            <a:spLocks noGrp="1" noChangeArrowheads="1"/>
          </p:cNvSpPr>
          <p:nvPr>
            <p:ph type="body" idx="1"/>
          </p:nvPr>
        </p:nvSpPr>
        <p:spPr/>
        <p:txBody>
          <a:bodyPr/>
          <a:lstStyle/>
          <a:p>
            <a:pPr eaLnBrk="1" hangingPunct="1">
              <a:lnSpc>
                <a:spcPct val="90000"/>
              </a:lnSpc>
            </a:pPr>
            <a:r>
              <a:rPr lang="en-US" altLang="zh-CN" dirty="0"/>
              <a:t>Most are </a:t>
            </a:r>
            <a:r>
              <a:rPr lang="en-US" altLang="zh-CN" b="1" dirty="0"/>
              <a:t>general-purpose register architectures</a:t>
            </a:r>
            <a:r>
              <a:rPr lang="en-US" altLang="zh-CN" dirty="0"/>
              <a:t> with operands of either registers or memory locations</a:t>
            </a:r>
          </a:p>
          <a:p>
            <a:pPr eaLnBrk="1" hangingPunct="1">
              <a:lnSpc>
                <a:spcPct val="90000"/>
              </a:lnSpc>
            </a:pPr>
            <a:r>
              <a:rPr lang="en-US" altLang="zh-CN" dirty="0"/>
              <a:t>Two popular versions</a:t>
            </a:r>
          </a:p>
          <a:p>
            <a:pPr eaLnBrk="1" hangingPunct="1">
              <a:lnSpc>
                <a:spcPct val="90000"/>
              </a:lnSpc>
              <a:buFontTx/>
              <a:buNone/>
            </a:pPr>
            <a:r>
              <a:rPr lang="en-US" altLang="zh-CN" dirty="0"/>
              <a:t>	</a:t>
            </a:r>
            <a:r>
              <a:rPr lang="en-US" altLang="zh-CN" b="1" dirty="0"/>
              <a:t>register-memory ISA: </a:t>
            </a:r>
            <a:r>
              <a:rPr lang="en-US" altLang="zh-CN" dirty="0"/>
              <a:t>e.g., 80x86</a:t>
            </a:r>
          </a:p>
          <a:p>
            <a:pPr eaLnBrk="1" hangingPunct="1">
              <a:lnSpc>
                <a:spcPct val="90000"/>
              </a:lnSpc>
              <a:buFontTx/>
              <a:buNone/>
            </a:pPr>
            <a:r>
              <a:rPr lang="en-US" altLang="zh-CN" dirty="0"/>
              <a:t>		many instructions can access 	memory</a:t>
            </a:r>
            <a:endParaRPr lang="en-US" altLang="zh-CN" b="1" dirty="0"/>
          </a:p>
          <a:p>
            <a:pPr eaLnBrk="1" hangingPunct="1">
              <a:lnSpc>
                <a:spcPct val="90000"/>
              </a:lnSpc>
              <a:buFontTx/>
              <a:buNone/>
            </a:pPr>
            <a:r>
              <a:rPr lang="en-US" altLang="zh-CN" b="1" dirty="0"/>
              <a:t>	load-store ISA: </a:t>
            </a:r>
            <a:r>
              <a:rPr lang="en-US" altLang="zh-CN" dirty="0"/>
              <a:t>e.g., ARMv8, </a:t>
            </a:r>
            <a:r>
              <a:rPr lang="en-US" altLang="zh-CN" dirty="0">
                <a:solidFill>
                  <a:srgbClr val="00B0F0"/>
                </a:solidFill>
              </a:rPr>
              <a:t>RISC-V</a:t>
            </a:r>
          </a:p>
          <a:p>
            <a:pPr eaLnBrk="1" hangingPunct="1">
              <a:lnSpc>
                <a:spcPct val="90000"/>
              </a:lnSpc>
              <a:buFontTx/>
              <a:buNone/>
            </a:pPr>
            <a:r>
              <a:rPr lang="en-US" altLang="zh-CN" dirty="0"/>
              <a:t>		only load and store instructions can 	access memory</a:t>
            </a:r>
          </a:p>
        </p:txBody>
      </p:sp>
      <p:sp>
        <p:nvSpPr>
          <p:cNvPr id="4" name="Line 6">
            <a:extLst>
              <a:ext uri="{FF2B5EF4-FFF2-40B4-BE49-F238E27FC236}">
                <a16:creationId xmlns:a16="http://schemas.microsoft.com/office/drawing/2014/main" id="{4B2C928E-5C6B-8A45-90C5-4DDA3B3EE6E3}"/>
              </a:ext>
            </a:extLst>
          </p:cNvPr>
          <p:cNvSpPr>
            <a:spLocks noChangeShapeType="1"/>
          </p:cNvSpPr>
          <p:nvPr/>
        </p:nvSpPr>
        <p:spPr bwMode="auto">
          <a:xfrm>
            <a:off x="838200" y="5562600"/>
            <a:ext cx="3505200" cy="0"/>
          </a:xfrm>
          <a:prstGeom prst="line">
            <a:avLst/>
          </a:prstGeom>
          <a:noFill/>
          <a:ln w="76200">
            <a:solidFill>
              <a:srgbClr val="00B0F0"/>
            </a:solidFill>
            <a:round/>
            <a:headEnd/>
            <a:tailEnd/>
          </a:ln>
          <a:extLst>
            <a:ext uri="{909E8E84-426E-40DD-AFC4-6F175D3DCCD1}">
              <a14:hiddenFill xmlns:a14="http://schemas.microsoft.com/office/drawing/2010/main">
                <a:noFill/>
              </a14:hiddenFill>
            </a:ext>
          </a:extLst>
        </p:spPr>
        <p:txBody>
          <a:bodyPr/>
          <a:lstStyle/>
          <a:p>
            <a:endParaRPr lang="zh-CN" altLang="en-US" dirty="0"/>
          </a:p>
        </p:txBody>
      </p:sp>
      <p:sp>
        <p:nvSpPr>
          <p:cNvPr id="5" name="TextBox 4">
            <a:extLst>
              <a:ext uri="{FF2B5EF4-FFF2-40B4-BE49-F238E27FC236}">
                <a16:creationId xmlns:a16="http://schemas.microsoft.com/office/drawing/2014/main" id="{32C759EA-CA87-AA4A-89A2-BA216742787C}"/>
              </a:ext>
            </a:extLst>
          </p:cNvPr>
          <p:cNvSpPr txBox="1"/>
          <p:nvPr/>
        </p:nvSpPr>
        <p:spPr>
          <a:xfrm>
            <a:off x="4846926" y="6211888"/>
            <a:ext cx="4297074" cy="707886"/>
          </a:xfrm>
          <a:prstGeom prst="rect">
            <a:avLst/>
          </a:prstGeom>
          <a:noFill/>
        </p:spPr>
        <p:txBody>
          <a:bodyPr wrap="none">
            <a:spAutoFit/>
          </a:bodyPr>
          <a:lstStyle/>
          <a:p>
            <a:pPr algn="r">
              <a:defRPr/>
            </a:pPr>
            <a:r>
              <a:rPr lang="en-US" altLang="zh-CN" sz="2000" dirty="0">
                <a:solidFill>
                  <a:srgbClr val="00B0F0"/>
                </a:solidFill>
                <a:latin typeface="+mn-lt"/>
              </a:rPr>
              <a:t>*all ISAs announced since 1985</a:t>
            </a:r>
          </a:p>
          <a:p>
            <a:pPr algn="r">
              <a:defRPr/>
            </a:pPr>
            <a:r>
              <a:rPr lang="en-US" altLang="zh-CN" sz="2000" dirty="0">
                <a:solidFill>
                  <a:srgbClr val="00B0F0"/>
                </a:solidFill>
                <a:latin typeface="+mn-lt"/>
              </a:rPr>
              <a:t>are load-store</a:t>
            </a:r>
          </a:p>
        </p:txBody>
      </p:sp>
    </p:spTree>
    <p:extLst>
      <p:ext uri="{BB962C8B-B14F-4D97-AF65-F5344CB8AC3E}">
        <p14:creationId xmlns:p14="http://schemas.microsoft.com/office/powerpoint/2010/main" val="16475735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EECB6A0-26F9-7040-9CEB-5B8E8169E1B5}"/>
              </a:ext>
            </a:extLst>
          </p:cNvPr>
          <p:cNvPicPr>
            <a:picLocks noChangeAspect="1"/>
          </p:cNvPicPr>
          <p:nvPr/>
        </p:nvPicPr>
        <p:blipFill>
          <a:blip r:embed="rId3"/>
          <a:stretch>
            <a:fillRect/>
          </a:stretch>
        </p:blipFill>
        <p:spPr>
          <a:xfrm>
            <a:off x="0" y="3102480"/>
            <a:ext cx="9144000" cy="3754833"/>
          </a:xfrm>
          <a:prstGeom prst="rect">
            <a:avLst/>
          </a:prstGeom>
        </p:spPr>
      </p:pic>
      <p:sp>
        <p:nvSpPr>
          <p:cNvPr id="2" name="Title 1">
            <a:extLst>
              <a:ext uri="{FF2B5EF4-FFF2-40B4-BE49-F238E27FC236}">
                <a16:creationId xmlns:a16="http://schemas.microsoft.com/office/drawing/2014/main" id="{96C78917-3BC0-6748-A575-737A6566C1AC}"/>
              </a:ext>
            </a:extLst>
          </p:cNvPr>
          <p:cNvSpPr>
            <a:spLocks noGrp="1"/>
          </p:cNvSpPr>
          <p:nvPr>
            <p:ph type="title"/>
          </p:nvPr>
        </p:nvSpPr>
        <p:spPr/>
        <p:txBody>
          <a:bodyPr/>
          <a:lstStyle/>
          <a:p>
            <a:r>
              <a:rPr lang="en-CN" dirty="0">
                <a:solidFill>
                  <a:schemeClr val="tx1"/>
                </a:solidFill>
              </a:rPr>
              <a:t>Pipelining</a:t>
            </a:r>
          </a:p>
        </p:txBody>
      </p:sp>
      <p:sp>
        <p:nvSpPr>
          <p:cNvPr id="3" name="Content Placeholder 2">
            <a:extLst>
              <a:ext uri="{FF2B5EF4-FFF2-40B4-BE49-F238E27FC236}">
                <a16:creationId xmlns:a16="http://schemas.microsoft.com/office/drawing/2014/main" id="{46B4B637-3AF0-DF44-B16F-A8D58D563106}"/>
              </a:ext>
            </a:extLst>
          </p:cNvPr>
          <p:cNvSpPr>
            <a:spLocks noGrp="1"/>
          </p:cNvSpPr>
          <p:nvPr>
            <p:ph idx="1"/>
          </p:nvPr>
        </p:nvSpPr>
        <p:spPr>
          <a:xfrm>
            <a:off x="457200" y="1600200"/>
            <a:ext cx="8686800" cy="5257800"/>
          </a:xfrm>
        </p:spPr>
        <p:txBody>
          <a:bodyPr/>
          <a:lstStyle/>
          <a:p>
            <a:r>
              <a:rPr lang="en-US" dirty="0"/>
              <a:t>Divide instruction execution into stages</a:t>
            </a:r>
          </a:p>
          <a:p>
            <a:r>
              <a:rPr lang="en-US" dirty="0"/>
              <a:t>Start next instruction before prior one completes</a:t>
            </a:r>
          </a:p>
        </p:txBody>
      </p:sp>
      <p:sp>
        <p:nvSpPr>
          <p:cNvPr id="7" name="Rounded Rectangle 6">
            <a:extLst>
              <a:ext uri="{FF2B5EF4-FFF2-40B4-BE49-F238E27FC236}">
                <a16:creationId xmlns:a16="http://schemas.microsoft.com/office/drawing/2014/main" id="{B6AE2711-A211-3140-B216-E287C12A2B65}"/>
              </a:ext>
            </a:extLst>
          </p:cNvPr>
          <p:cNvSpPr/>
          <p:nvPr/>
        </p:nvSpPr>
        <p:spPr>
          <a:xfrm>
            <a:off x="-3858" y="6400801"/>
            <a:ext cx="9144000" cy="457200"/>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8" name="Rounded Rectangle 7">
            <a:extLst>
              <a:ext uri="{FF2B5EF4-FFF2-40B4-BE49-F238E27FC236}">
                <a16:creationId xmlns:a16="http://schemas.microsoft.com/office/drawing/2014/main" id="{BBAEC987-727E-5844-9982-8B0E6B3568B4}"/>
              </a:ext>
            </a:extLst>
          </p:cNvPr>
          <p:cNvSpPr/>
          <p:nvPr/>
        </p:nvSpPr>
        <p:spPr>
          <a:xfrm>
            <a:off x="8870400" y="6254988"/>
            <a:ext cx="252000" cy="457200"/>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9" name="TextBox 21">
            <a:extLst>
              <a:ext uri="{FF2B5EF4-FFF2-40B4-BE49-F238E27FC236}">
                <a16:creationId xmlns:a16="http://schemas.microsoft.com/office/drawing/2014/main" id="{9990F1D7-8678-8A48-923F-528AE9719EFA}"/>
              </a:ext>
            </a:extLst>
          </p:cNvPr>
          <p:cNvSpPr txBox="1">
            <a:spLocks noChangeArrowheads="1"/>
          </p:cNvSpPr>
          <p:nvPr/>
        </p:nvSpPr>
        <p:spPr bwMode="auto">
          <a:xfrm>
            <a:off x="60325" y="6534150"/>
            <a:ext cx="9083675" cy="323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8" tIns="45719" rIns="91438" bIns="45719">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r">
              <a:spcBef>
                <a:spcPct val="0"/>
              </a:spcBef>
              <a:buFontTx/>
              <a:buNone/>
            </a:pPr>
            <a:r>
              <a:rPr lang="en-US" altLang="zh-CN" sz="1500" dirty="0">
                <a:solidFill>
                  <a:srgbClr val="00B0F0"/>
                </a:solidFill>
              </a:rPr>
              <a:t>http://</a:t>
            </a:r>
            <a:r>
              <a:rPr lang="en-US" altLang="zh-CN" sz="1500" dirty="0" err="1">
                <a:solidFill>
                  <a:srgbClr val="00B0F0"/>
                </a:solidFill>
              </a:rPr>
              <a:t>eleclass.princeton.edu</a:t>
            </a:r>
            <a:r>
              <a:rPr lang="en-US" altLang="zh-CN" sz="1500" dirty="0">
                <a:solidFill>
                  <a:srgbClr val="00B0F0"/>
                </a:solidFill>
              </a:rPr>
              <a:t>/classes/ele475/fall_2016/lib/exe/</a:t>
            </a:r>
            <a:r>
              <a:rPr lang="en-US" altLang="zh-CN" sz="1500" dirty="0" err="1">
                <a:solidFill>
                  <a:srgbClr val="00B0F0"/>
                </a:solidFill>
              </a:rPr>
              <a:t>fetch.php?media</a:t>
            </a:r>
            <a:r>
              <a:rPr lang="en-US" altLang="zh-CN" sz="1500" dirty="0">
                <a:solidFill>
                  <a:srgbClr val="00B0F0"/>
                </a:solidFill>
              </a:rPr>
              <a:t>=sd2.pdf</a:t>
            </a:r>
          </a:p>
        </p:txBody>
      </p:sp>
    </p:spTree>
    <p:extLst>
      <p:ext uri="{BB962C8B-B14F-4D97-AF65-F5344CB8AC3E}">
        <p14:creationId xmlns:p14="http://schemas.microsoft.com/office/powerpoint/2010/main" val="140440666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86921B3-F0BF-0E48-939C-4C7E77A1E2D3}"/>
              </a:ext>
            </a:extLst>
          </p:cNvPr>
          <p:cNvPicPr>
            <a:picLocks noChangeAspect="1"/>
          </p:cNvPicPr>
          <p:nvPr/>
        </p:nvPicPr>
        <p:blipFill>
          <a:blip r:embed="rId3"/>
          <a:stretch>
            <a:fillRect/>
          </a:stretch>
        </p:blipFill>
        <p:spPr>
          <a:xfrm>
            <a:off x="0" y="0"/>
            <a:ext cx="8142130" cy="6858000"/>
          </a:xfrm>
          <a:prstGeom prst="rect">
            <a:avLst/>
          </a:prstGeom>
        </p:spPr>
      </p:pic>
      <p:sp>
        <p:nvSpPr>
          <p:cNvPr id="2" name="Title 1">
            <a:extLst>
              <a:ext uri="{FF2B5EF4-FFF2-40B4-BE49-F238E27FC236}">
                <a16:creationId xmlns:a16="http://schemas.microsoft.com/office/drawing/2014/main" id="{E928F433-99CB-004C-AF17-253AF5123BEF}"/>
              </a:ext>
            </a:extLst>
          </p:cNvPr>
          <p:cNvSpPr>
            <a:spLocks noGrp="1"/>
          </p:cNvSpPr>
          <p:nvPr>
            <p:ph type="title"/>
          </p:nvPr>
        </p:nvSpPr>
        <p:spPr/>
        <p:txBody>
          <a:bodyPr/>
          <a:lstStyle/>
          <a:p>
            <a:r>
              <a:rPr lang="en-CN" dirty="0"/>
              <a:t>ISA: Class</a:t>
            </a:r>
          </a:p>
        </p:txBody>
      </p:sp>
      <p:sp>
        <p:nvSpPr>
          <p:cNvPr id="3" name="Content Placeholder 2">
            <a:extLst>
              <a:ext uri="{FF2B5EF4-FFF2-40B4-BE49-F238E27FC236}">
                <a16:creationId xmlns:a16="http://schemas.microsoft.com/office/drawing/2014/main" id="{5F717E1A-4F54-B04A-9639-2DD28D6EE2BF}"/>
              </a:ext>
            </a:extLst>
          </p:cNvPr>
          <p:cNvSpPr>
            <a:spLocks noGrp="1"/>
          </p:cNvSpPr>
          <p:nvPr>
            <p:ph idx="1"/>
          </p:nvPr>
        </p:nvSpPr>
        <p:spPr/>
        <p:txBody>
          <a:bodyPr/>
          <a:lstStyle/>
          <a:p>
            <a:pPr marL="0" indent="0" algn="r">
              <a:buNone/>
            </a:pPr>
            <a:r>
              <a:rPr lang="en-US" dirty="0">
                <a:solidFill>
                  <a:srgbClr val="00B0F0"/>
                </a:solidFill>
              </a:rPr>
              <a:t>RISC-V registers</a:t>
            </a:r>
            <a:endParaRPr lang="en-CN" dirty="0">
              <a:solidFill>
                <a:srgbClr val="00B0F0"/>
              </a:solidFill>
            </a:endParaRPr>
          </a:p>
        </p:txBody>
      </p:sp>
    </p:spTree>
    <p:extLst>
      <p:ext uri="{BB962C8B-B14F-4D97-AF65-F5344CB8AC3E}">
        <p14:creationId xmlns:p14="http://schemas.microsoft.com/office/powerpoint/2010/main" val="248531636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p:txBody>
          <a:bodyPr/>
          <a:lstStyle/>
          <a:p>
            <a:pPr eaLnBrk="1" hangingPunct="1"/>
            <a:r>
              <a:rPr lang="en-US" altLang="zh-CN"/>
              <a:t>ISA: Memory Addressing</a:t>
            </a:r>
          </a:p>
        </p:txBody>
      </p:sp>
      <p:sp>
        <p:nvSpPr>
          <p:cNvPr id="44035" name="Rectangle 3"/>
          <p:cNvSpPr>
            <a:spLocks noGrp="1" noChangeArrowheads="1"/>
          </p:cNvSpPr>
          <p:nvPr>
            <p:ph type="body" idx="1"/>
          </p:nvPr>
        </p:nvSpPr>
        <p:spPr>
          <a:xfrm>
            <a:off x="457200" y="1600200"/>
            <a:ext cx="8991600" cy="5257800"/>
          </a:xfrm>
        </p:spPr>
        <p:txBody>
          <a:bodyPr/>
          <a:lstStyle/>
          <a:p>
            <a:pPr eaLnBrk="1" hangingPunct="1"/>
            <a:r>
              <a:rPr lang="en-US" altLang="zh-CN" dirty="0"/>
              <a:t>Byte addressing</a:t>
            </a:r>
          </a:p>
          <a:p>
            <a:pPr eaLnBrk="1" hangingPunct="1">
              <a:buFontTx/>
              <a:buNone/>
            </a:pPr>
            <a:r>
              <a:rPr lang="en-US" altLang="zh-CN" dirty="0"/>
              <a:t>	smallest accessible data unit is one byte</a:t>
            </a:r>
          </a:p>
          <a:p>
            <a:pPr eaLnBrk="1" hangingPunct="1">
              <a:buFontTx/>
              <a:buNone/>
            </a:pPr>
            <a:r>
              <a:rPr lang="en-US" altLang="zh-CN" dirty="0"/>
              <a:t>	each byte has a unique address</a:t>
            </a:r>
          </a:p>
          <a:p>
            <a:pPr eaLnBrk="1" hangingPunct="1"/>
            <a:r>
              <a:rPr lang="en-US" altLang="zh-CN" dirty="0"/>
              <a:t>Aligned address: ARMv8</a:t>
            </a:r>
          </a:p>
          <a:p>
            <a:pPr eaLnBrk="1" hangingPunct="1">
              <a:buFontTx/>
              <a:buNone/>
            </a:pPr>
            <a:r>
              <a:rPr lang="en-US" altLang="zh-CN" dirty="0"/>
              <a:t>	object width: </a:t>
            </a:r>
            <a:r>
              <a:rPr lang="en-US" altLang="zh-CN" i="1" dirty="0"/>
              <a:t>s </a:t>
            </a:r>
            <a:r>
              <a:rPr lang="en-US" altLang="zh-CN" dirty="0"/>
              <a:t>bytes</a:t>
            </a:r>
          </a:p>
          <a:p>
            <a:pPr eaLnBrk="1" hangingPunct="1">
              <a:buFontTx/>
              <a:buNone/>
            </a:pPr>
            <a:r>
              <a:rPr lang="en-US" altLang="zh-CN" dirty="0"/>
              <a:t>	address: </a:t>
            </a:r>
            <a:r>
              <a:rPr lang="en-US" altLang="zh-CN" i="1" dirty="0"/>
              <a:t>A</a:t>
            </a:r>
            <a:endParaRPr lang="en-US" altLang="zh-CN" dirty="0"/>
          </a:p>
          <a:p>
            <a:pPr eaLnBrk="1" hangingPunct="1">
              <a:buFontTx/>
              <a:buNone/>
            </a:pPr>
            <a:r>
              <a:rPr lang="en-US" altLang="zh-CN" dirty="0"/>
              <a:t>	aligned if </a:t>
            </a:r>
            <a:r>
              <a:rPr lang="en-US" altLang="zh-CN" i="1" dirty="0"/>
              <a:t>A</a:t>
            </a:r>
            <a:r>
              <a:rPr lang="en-US" altLang="zh-CN" dirty="0"/>
              <a:t> mod </a:t>
            </a:r>
            <a:r>
              <a:rPr lang="en-US" altLang="zh-CN" i="1" dirty="0"/>
              <a:t>s</a:t>
            </a:r>
            <a:r>
              <a:rPr lang="en-US" altLang="zh-CN" dirty="0"/>
              <a:t> = 0</a:t>
            </a:r>
          </a:p>
          <a:p>
            <a:pPr eaLnBrk="1" hangingPunct="1"/>
            <a:endParaRPr lang="en-US" altLang="zh-CN" dirty="0"/>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p:txBody>
          <a:bodyPr/>
          <a:lstStyle/>
          <a:p>
            <a:pPr eaLnBrk="1" hangingPunct="1"/>
            <a:r>
              <a:rPr lang="en-US" altLang="zh-CN"/>
              <a:t>ISA: Memory Addressing</a:t>
            </a:r>
          </a:p>
        </p:txBody>
      </p:sp>
      <p:sp>
        <p:nvSpPr>
          <p:cNvPr id="44035" name="Rectangle 3"/>
          <p:cNvSpPr>
            <a:spLocks noGrp="1" noChangeArrowheads="1"/>
          </p:cNvSpPr>
          <p:nvPr>
            <p:ph type="body" idx="1"/>
          </p:nvPr>
        </p:nvSpPr>
        <p:spPr/>
        <p:txBody>
          <a:bodyPr/>
          <a:lstStyle/>
          <a:p>
            <a:pPr eaLnBrk="1" hangingPunct="1"/>
            <a:r>
              <a:rPr lang="en-US" altLang="zh-CN" dirty="0"/>
              <a:t>Byte addressing</a:t>
            </a:r>
          </a:p>
          <a:p>
            <a:pPr eaLnBrk="1" hangingPunct="1"/>
            <a:r>
              <a:rPr lang="en-US" altLang="zh-CN" dirty="0"/>
              <a:t>Aligned address: ARMv8</a:t>
            </a:r>
          </a:p>
          <a:p>
            <a:pPr eaLnBrk="1" hangingPunct="1">
              <a:buFontTx/>
              <a:buNone/>
            </a:pPr>
            <a:r>
              <a:rPr lang="en-US" altLang="zh-CN" dirty="0"/>
              <a:t>	object width: </a:t>
            </a:r>
            <a:r>
              <a:rPr lang="en-US" altLang="zh-CN" i="1" dirty="0"/>
              <a:t>s </a:t>
            </a:r>
            <a:r>
              <a:rPr lang="en-US" altLang="zh-CN" dirty="0"/>
              <a:t>bytes</a:t>
            </a:r>
          </a:p>
          <a:p>
            <a:pPr eaLnBrk="1" hangingPunct="1">
              <a:buFontTx/>
              <a:buNone/>
            </a:pPr>
            <a:r>
              <a:rPr lang="en-US" altLang="zh-CN" dirty="0"/>
              <a:t>	address: </a:t>
            </a:r>
            <a:r>
              <a:rPr lang="en-US" altLang="zh-CN" i="1" dirty="0"/>
              <a:t>A</a:t>
            </a:r>
            <a:endParaRPr lang="en-US" altLang="zh-CN" dirty="0"/>
          </a:p>
          <a:p>
            <a:pPr eaLnBrk="1" hangingPunct="1">
              <a:buFontTx/>
              <a:buNone/>
            </a:pPr>
            <a:r>
              <a:rPr lang="en-US" altLang="zh-CN" dirty="0"/>
              <a:t>	aligned if </a:t>
            </a:r>
            <a:r>
              <a:rPr lang="en-US" altLang="zh-CN" i="1" dirty="0"/>
              <a:t>A</a:t>
            </a:r>
            <a:r>
              <a:rPr lang="en-US" altLang="zh-CN" dirty="0"/>
              <a:t> mod </a:t>
            </a:r>
            <a:r>
              <a:rPr lang="en-US" altLang="zh-CN" i="1" dirty="0"/>
              <a:t>s</a:t>
            </a:r>
            <a:r>
              <a:rPr lang="en-US" altLang="zh-CN" dirty="0"/>
              <a:t> = 0</a:t>
            </a:r>
          </a:p>
          <a:p>
            <a:pPr eaLnBrk="1" hangingPunct="1"/>
            <a:endParaRPr lang="en-US" altLang="zh-CN" dirty="0"/>
          </a:p>
          <a:p>
            <a:pPr eaLnBrk="1" hangingPunct="1"/>
            <a:r>
              <a:rPr lang="en-US" altLang="zh-CN" dirty="0">
                <a:solidFill>
                  <a:srgbClr val="00B0F0"/>
                </a:solidFill>
              </a:rPr>
              <a:t>80x86 and RISC-V do not require alignment, albeit alignment yields faster accesses</a:t>
            </a:r>
          </a:p>
          <a:p>
            <a:pPr eaLnBrk="1" hangingPunct="1"/>
            <a:endParaRPr lang="en-US" altLang="zh-CN" dirty="0"/>
          </a:p>
          <a:p>
            <a:pPr eaLnBrk="1" hangingPunct="1"/>
            <a:endParaRPr lang="en-US" altLang="zh-CN" dirty="0"/>
          </a:p>
        </p:txBody>
      </p:sp>
    </p:spTree>
    <p:extLst>
      <p:ext uri="{BB962C8B-B14F-4D97-AF65-F5344CB8AC3E}">
        <p14:creationId xmlns:p14="http://schemas.microsoft.com/office/powerpoint/2010/main" val="382555728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ChangeArrowheads="1"/>
          </p:cNvSpPr>
          <p:nvPr/>
        </p:nvSpPr>
        <p:spPr bwMode="auto">
          <a:xfrm>
            <a:off x="0" y="259080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4000" b="1" dirty="0">
                <a:solidFill>
                  <a:schemeClr val="tx2"/>
                </a:solidFill>
                <a:latin typeface="Verdana" panose="020B0604030504040204" pitchFamily="34" charset="0"/>
              </a:rPr>
              <a:t>Why is alignment faster?</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p:txBody>
          <a:bodyPr/>
          <a:lstStyle/>
          <a:p>
            <a:pPr eaLnBrk="1" hangingPunct="1"/>
            <a:r>
              <a:rPr lang="en-US" altLang="zh-CN" sz="4000"/>
              <a:t>Each misaligned object requires two memory accesses </a:t>
            </a:r>
          </a:p>
        </p:txBody>
      </p:sp>
      <p:pic>
        <p:nvPicPr>
          <p:cNvPr id="5" name="Picture 4">
            <a:extLst>
              <a:ext uri="{FF2B5EF4-FFF2-40B4-BE49-F238E27FC236}">
                <a16:creationId xmlns:a16="http://schemas.microsoft.com/office/drawing/2014/main" id="{5BDE2E4D-BDEF-554E-8D69-12D4B5E7BCD2}"/>
              </a:ext>
            </a:extLst>
          </p:cNvPr>
          <p:cNvPicPr>
            <a:picLocks noChangeAspect="1"/>
          </p:cNvPicPr>
          <p:nvPr/>
        </p:nvPicPr>
        <p:blipFill>
          <a:blip r:embed="rId3"/>
          <a:stretch>
            <a:fillRect/>
          </a:stretch>
        </p:blipFill>
        <p:spPr>
          <a:xfrm>
            <a:off x="114300" y="1737432"/>
            <a:ext cx="8915400" cy="5120568"/>
          </a:xfrm>
          <a:prstGeom prst="rect">
            <a:avLst/>
          </a:prstGeom>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15DEB8-2BA0-4AE0-0312-4A45710196B1}"/>
              </a:ext>
            </a:extLst>
          </p:cNvPr>
          <p:cNvSpPr>
            <a:spLocks noGrp="1"/>
          </p:cNvSpPr>
          <p:nvPr>
            <p:ph type="title"/>
          </p:nvPr>
        </p:nvSpPr>
        <p:spPr/>
        <p:txBody>
          <a:bodyPr/>
          <a:lstStyle/>
          <a:p>
            <a:r>
              <a:rPr lang="en-CN" dirty="0"/>
              <a:t>Address Alignment</a:t>
            </a:r>
          </a:p>
        </p:txBody>
      </p:sp>
      <p:sp>
        <p:nvSpPr>
          <p:cNvPr id="3" name="Content Placeholder 2">
            <a:extLst>
              <a:ext uri="{FF2B5EF4-FFF2-40B4-BE49-F238E27FC236}">
                <a16:creationId xmlns:a16="http://schemas.microsoft.com/office/drawing/2014/main" id="{F813B76C-DEA6-B200-65FF-BD078F2A9653}"/>
              </a:ext>
            </a:extLst>
          </p:cNvPr>
          <p:cNvSpPr>
            <a:spLocks noGrp="1"/>
          </p:cNvSpPr>
          <p:nvPr>
            <p:ph idx="1"/>
          </p:nvPr>
        </p:nvSpPr>
        <p:spPr/>
        <p:txBody>
          <a:bodyPr/>
          <a:lstStyle/>
          <a:p>
            <a:pPr marL="0" indent="0">
              <a:buNone/>
            </a:pPr>
            <a:r>
              <a:rPr lang="en-US" sz="2800" dirty="0"/>
              <a:t>s</a:t>
            </a:r>
            <a:r>
              <a:rPr lang="en-CN" sz="2800" dirty="0"/>
              <a:t>truct s1 {</a:t>
            </a:r>
          </a:p>
          <a:p>
            <a:pPr marL="0" indent="0">
              <a:buNone/>
            </a:pPr>
            <a:r>
              <a:rPr lang="en-CN" sz="2800" dirty="0"/>
              <a:t>    char c;</a:t>
            </a:r>
          </a:p>
          <a:p>
            <a:pPr marL="0" indent="0">
              <a:buNone/>
            </a:pPr>
            <a:r>
              <a:rPr lang="en-CN" sz="2800" dirty="0"/>
              <a:t>    int i[2];</a:t>
            </a:r>
          </a:p>
          <a:p>
            <a:pPr marL="0" indent="0">
              <a:buNone/>
            </a:pPr>
            <a:r>
              <a:rPr lang="en-CN" sz="2800" dirty="0"/>
              <a:t>    double v;</a:t>
            </a:r>
          </a:p>
          <a:p>
            <a:pPr marL="0" indent="0">
              <a:buNone/>
            </a:pPr>
            <a:r>
              <a:rPr lang="en-CN" sz="2800" dirty="0"/>
              <a:t>} *p1;</a:t>
            </a:r>
          </a:p>
          <a:p>
            <a:pPr marL="0" indent="0">
              <a:buNone/>
            </a:pPr>
            <a:r>
              <a:rPr lang="en-US" sz="2800" dirty="0">
                <a:solidFill>
                  <a:srgbClr val="00B0F0"/>
                </a:solidFill>
              </a:rPr>
              <a:t>assume 8-byte double objects</a:t>
            </a:r>
            <a:endParaRPr lang="en-CN" sz="2800" dirty="0">
              <a:solidFill>
                <a:srgbClr val="00B0F0"/>
              </a:solidFill>
            </a:endParaRPr>
          </a:p>
        </p:txBody>
      </p:sp>
    </p:spTree>
    <p:extLst>
      <p:ext uri="{BB962C8B-B14F-4D97-AF65-F5344CB8AC3E}">
        <p14:creationId xmlns:p14="http://schemas.microsoft.com/office/powerpoint/2010/main" val="223298255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FB63B2B-D929-8849-886C-FA45138BE370}"/>
              </a:ext>
            </a:extLst>
          </p:cNvPr>
          <p:cNvSpPr/>
          <p:nvPr/>
        </p:nvSpPr>
        <p:spPr>
          <a:xfrm>
            <a:off x="576000" y="4800600"/>
            <a:ext cx="1524000" cy="304800"/>
          </a:xfrm>
          <a:prstGeom prst="rect">
            <a:avLst/>
          </a:prstGeom>
          <a:solidFill>
            <a:schemeClr val="bg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dirty="0">
                <a:solidFill>
                  <a:schemeClr val="tx1"/>
                </a:solidFill>
              </a:rPr>
              <a:t>3 bytes</a:t>
            </a:r>
          </a:p>
        </p:txBody>
      </p:sp>
      <p:sp>
        <p:nvSpPr>
          <p:cNvPr id="2" name="Title 1">
            <a:extLst>
              <a:ext uri="{FF2B5EF4-FFF2-40B4-BE49-F238E27FC236}">
                <a16:creationId xmlns:a16="http://schemas.microsoft.com/office/drawing/2014/main" id="{6215DEB8-2BA0-4AE0-0312-4A45710196B1}"/>
              </a:ext>
            </a:extLst>
          </p:cNvPr>
          <p:cNvSpPr>
            <a:spLocks noGrp="1"/>
          </p:cNvSpPr>
          <p:nvPr>
            <p:ph type="title"/>
          </p:nvPr>
        </p:nvSpPr>
        <p:spPr/>
        <p:txBody>
          <a:bodyPr/>
          <a:lstStyle/>
          <a:p>
            <a:r>
              <a:rPr lang="en-CN" dirty="0"/>
              <a:t>Address Alignment</a:t>
            </a:r>
          </a:p>
        </p:txBody>
      </p:sp>
      <p:sp>
        <p:nvSpPr>
          <p:cNvPr id="3" name="Content Placeholder 2">
            <a:extLst>
              <a:ext uri="{FF2B5EF4-FFF2-40B4-BE49-F238E27FC236}">
                <a16:creationId xmlns:a16="http://schemas.microsoft.com/office/drawing/2014/main" id="{F813B76C-DEA6-B200-65FF-BD078F2A9653}"/>
              </a:ext>
            </a:extLst>
          </p:cNvPr>
          <p:cNvSpPr>
            <a:spLocks noGrp="1"/>
          </p:cNvSpPr>
          <p:nvPr>
            <p:ph idx="1"/>
          </p:nvPr>
        </p:nvSpPr>
        <p:spPr/>
        <p:txBody>
          <a:bodyPr/>
          <a:lstStyle/>
          <a:p>
            <a:pPr marL="0" indent="0">
              <a:buNone/>
            </a:pPr>
            <a:r>
              <a:rPr lang="en-US" sz="2800" dirty="0"/>
              <a:t>s</a:t>
            </a:r>
            <a:r>
              <a:rPr lang="en-CN" sz="2800" dirty="0"/>
              <a:t>truct s1 {</a:t>
            </a:r>
          </a:p>
          <a:p>
            <a:pPr marL="0" indent="0">
              <a:buNone/>
            </a:pPr>
            <a:r>
              <a:rPr lang="en-CN" sz="2800" dirty="0"/>
              <a:t>    char c;</a:t>
            </a:r>
          </a:p>
          <a:p>
            <a:pPr marL="0" indent="0">
              <a:buNone/>
            </a:pPr>
            <a:r>
              <a:rPr lang="en-CN" sz="2800" dirty="0"/>
              <a:t>    int i[2];</a:t>
            </a:r>
          </a:p>
          <a:p>
            <a:pPr marL="0" indent="0">
              <a:buNone/>
            </a:pPr>
            <a:r>
              <a:rPr lang="en-CN" sz="2800" dirty="0"/>
              <a:t>    double v;</a:t>
            </a:r>
          </a:p>
          <a:p>
            <a:pPr marL="0" indent="0">
              <a:buNone/>
            </a:pPr>
            <a:r>
              <a:rPr lang="en-CN" sz="2800" dirty="0"/>
              <a:t>} *</a:t>
            </a:r>
            <a:r>
              <a:rPr lang="en-CN" sz="2800" dirty="0">
                <a:solidFill>
                  <a:srgbClr val="FF6867"/>
                </a:solidFill>
              </a:rPr>
              <a:t>p1</a:t>
            </a:r>
            <a:r>
              <a:rPr lang="en-CN" sz="2800" dirty="0"/>
              <a:t>;</a:t>
            </a:r>
          </a:p>
          <a:p>
            <a:pPr marL="0" indent="0">
              <a:buNone/>
            </a:pPr>
            <a:r>
              <a:rPr lang="en-US" sz="2800" dirty="0">
                <a:solidFill>
                  <a:srgbClr val="00B0F0"/>
                </a:solidFill>
              </a:rPr>
              <a:t>assume 8-byte double objects</a:t>
            </a:r>
            <a:endParaRPr lang="en-CN" sz="2800" dirty="0">
              <a:solidFill>
                <a:srgbClr val="00B0F0"/>
              </a:solidFill>
            </a:endParaRPr>
          </a:p>
          <a:p>
            <a:pPr marL="0" indent="0">
              <a:buNone/>
            </a:pPr>
            <a:endParaRPr lang="en-CN" dirty="0"/>
          </a:p>
        </p:txBody>
      </p:sp>
      <p:sp>
        <p:nvSpPr>
          <p:cNvPr id="7" name="Rectangle 6">
            <a:extLst>
              <a:ext uri="{FF2B5EF4-FFF2-40B4-BE49-F238E27FC236}">
                <a16:creationId xmlns:a16="http://schemas.microsoft.com/office/drawing/2014/main" id="{72AF936A-5BF6-959F-0D77-2476C75D0CF6}"/>
              </a:ext>
            </a:extLst>
          </p:cNvPr>
          <p:cNvSpPr/>
          <p:nvPr/>
        </p:nvSpPr>
        <p:spPr>
          <a:xfrm>
            <a:off x="576000" y="4800600"/>
            <a:ext cx="304800" cy="304800"/>
          </a:xfrm>
          <a:prstGeom prst="rect">
            <a:avLst/>
          </a:prstGeom>
          <a:solidFill>
            <a:srgbClr val="FF686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dirty="0">
                <a:solidFill>
                  <a:schemeClr val="tx1"/>
                </a:solidFill>
              </a:rPr>
              <a:t>c</a:t>
            </a:r>
          </a:p>
        </p:txBody>
      </p:sp>
      <p:sp>
        <p:nvSpPr>
          <p:cNvPr id="8" name="Rectangle 7">
            <a:extLst>
              <a:ext uri="{FF2B5EF4-FFF2-40B4-BE49-F238E27FC236}">
                <a16:creationId xmlns:a16="http://schemas.microsoft.com/office/drawing/2014/main" id="{4158A3C2-BA36-4FBF-4EED-7150E98DBD75}"/>
              </a:ext>
            </a:extLst>
          </p:cNvPr>
          <p:cNvSpPr/>
          <p:nvPr/>
        </p:nvSpPr>
        <p:spPr>
          <a:xfrm>
            <a:off x="1792800" y="4800600"/>
            <a:ext cx="1219200" cy="304800"/>
          </a:xfrm>
          <a:prstGeom prst="rect">
            <a:avLst/>
          </a:prstGeom>
          <a:solidFill>
            <a:srgbClr val="FF686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dirty="0">
                <a:solidFill>
                  <a:schemeClr val="tx1"/>
                </a:solidFill>
              </a:rPr>
              <a:t>i[0]</a:t>
            </a:r>
          </a:p>
        </p:txBody>
      </p:sp>
      <p:sp>
        <p:nvSpPr>
          <p:cNvPr id="12" name="Rectangle 11">
            <a:extLst>
              <a:ext uri="{FF2B5EF4-FFF2-40B4-BE49-F238E27FC236}">
                <a16:creationId xmlns:a16="http://schemas.microsoft.com/office/drawing/2014/main" id="{4B77AF6E-9933-1992-CA4E-C1C801EE4A03}"/>
              </a:ext>
            </a:extLst>
          </p:cNvPr>
          <p:cNvSpPr/>
          <p:nvPr/>
        </p:nvSpPr>
        <p:spPr>
          <a:xfrm>
            <a:off x="3016800" y="4800600"/>
            <a:ext cx="1219200" cy="304800"/>
          </a:xfrm>
          <a:prstGeom prst="rect">
            <a:avLst/>
          </a:prstGeom>
          <a:solidFill>
            <a:srgbClr val="FF686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dirty="0">
                <a:solidFill>
                  <a:schemeClr val="tx1"/>
                </a:solidFill>
              </a:rPr>
              <a:t>i[1]</a:t>
            </a:r>
          </a:p>
        </p:txBody>
      </p:sp>
      <p:sp>
        <p:nvSpPr>
          <p:cNvPr id="16" name="Rectangle 15">
            <a:extLst>
              <a:ext uri="{FF2B5EF4-FFF2-40B4-BE49-F238E27FC236}">
                <a16:creationId xmlns:a16="http://schemas.microsoft.com/office/drawing/2014/main" id="{762E3AAF-9D6A-B71A-7D10-200BDEFC7DDC}"/>
              </a:ext>
            </a:extLst>
          </p:cNvPr>
          <p:cNvSpPr/>
          <p:nvPr/>
        </p:nvSpPr>
        <p:spPr>
          <a:xfrm>
            <a:off x="4233600" y="4800600"/>
            <a:ext cx="1219200" cy="304800"/>
          </a:xfrm>
          <a:prstGeom prst="rect">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dirty="0">
                <a:solidFill>
                  <a:schemeClr val="tx1"/>
                </a:solidFill>
              </a:rPr>
              <a:t>4 bytes</a:t>
            </a:r>
          </a:p>
        </p:txBody>
      </p:sp>
      <p:sp>
        <p:nvSpPr>
          <p:cNvPr id="20" name="Rectangle 19">
            <a:extLst>
              <a:ext uri="{FF2B5EF4-FFF2-40B4-BE49-F238E27FC236}">
                <a16:creationId xmlns:a16="http://schemas.microsoft.com/office/drawing/2014/main" id="{52B08425-22AC-ABCE-1151-06C6B8EF1E20}"/>
              </a:ext>
            </a:extLst>
          </p:cNvPr>
          <p:cNvSpPr/>
          <p:nvPr/>
        </p:nvSpPr>
        <p:spPr>
          <a:xfrm>
            <a:off x="5454000" y="4800600"/>
            <a:ext cx="2438400" cy="304800"/>
          </a:xfrm>
          <a:prstGeom prst="rect">
            <a:avLst/>
          </a:prstGeom>
          <a:solidFill>
            <a:srgbClr val="FF686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dirty="0">
                <a:solidFill>
                  <a:schemeClr val="tx1"/>
                </a:solidFill>
              </a:rPr>
              <a:t>v</a:t>
            </a:r>
          </a:p>
        </p:txBody>
      </p:sp>
      <p:sp>
        <p:nvSpPr>
          <p:cNvPr id="32" name="Content Placeholder 2">
            <a:extLst>
              <a:ext uri="{FF2B5EF4-FFF2-40B4-BE49-F238E27FC236}">
                <a16:creationId xmlns:a16="http://schemas.microsoft.com/office/drawing/2014/main" id="{E629D696-98E2-8CC4-ADB5-E19F09B81425}"/>
              </a:ext>
            </a:extLst>
          </p:cNvPr>
          <p:cNvSpPr txBox="1">
            <a:spLocks/>
          </p:cNvSpPr>
          <p:nvPr/>
        </p:nvSpPr>
        <p:spPr bwMode="auto">
          <a:xfrm>
            <a:off x="21300" y="5105400"/>
            <a:ext cx="9906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lgn="ctr">
              <a:buFontTx/>
              <a:buNone/>
            </a:pPr>
            <a:r>
              <a:rPr lang="en-US" sz="1800" kern="0" dirty="0"/>
              <a:t>p</a:t>
            </a:r>
            <a:r>
              <a:rPr lang="en-CN" sz="1800" kern="0" dirty="0"/>
              <a:t>1+0</a:t>
            </a:r>
          </a:p>
        </p:txBody>
      </p:sp>
      <p:sp>
        <p:nvSpPr>
          <p:cNvPr id="33" name="Content Placeholder 2">
            <a:extLst>
              <a:ext uri="{FF2B5EF4-FFF2-40B4-BE49-F238E27FC236}">
                <a16:creationId xmlns:a16="http://schemas.microsoft.com/office/drawing/2014/main" id="{0AA45529-880A-8976-C454-C0A9072F446A}"/>
              </a:ext>
            </a:extLst>
          </p:cNvPr>
          <p:cNvSpPr txBox="1">
            <a:spLocks/>
          </p:cNvSpPr>
          <p:nvPr/>
        </p:nvSpPr>
        <p:spPr bwMode="auto">
          <a:xfrm>
            <a:off x="1218369" y="5105400"/>
            <a:ext cx="9906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lgn="ctr">
              <a:buFontTx/>
              <a:buNone/>
            </a:pPr>
            <a:r>
              <a:rPr lang="en-US" sz="1800" kern="0" dirty="0"/>
              <a:t>p</a:t>
            </a:r>
            <a:r>
              <a:rPr lang="en-CN" sz="1800" kern="0" dirty="0"/>
              <a:t>1+4</a:t>
            </a:r>
          </a:p>
        </p:txBody>
      </p:sp>
      <p:sp>
        <p:nvSpPr>
          <p:cNvPr id="34" name="Content Placeholder 2">
            <a:extLst>
              <a:ext uri="{FF2B5EF4-FFF2-40B4-BE49-F238E27FC236}">
                <a16:creationId xmlns:a16="http://schemas.microsoft.com/office/drawing/2014/main" id="{39E2D9FB-667F-D68C-D17E-3037682A50D9}"/>
              </a:ext>
            </a:extLst>
          </p:cNvPr>
          <p:cNvSpPr txBox="1">
            <a:spLocks/>
          </p:cNvSpPr>
          <p:nvPr/>
        </p:nvSpPr>
        <p:spPr bwMode="auto">
          <a:xfrm>
            <a:off x="2438400" y="5105400"/>
            <a:ext cx="10095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lgn="ctr">
              <a:buFontTx/>
              <a:buNone/>
            </a:pPr>
            <a:r>
              <a:rPr lang="en-US" sz="1800" kern="0" dirty="0"/>
              <a:t>p</a:t>
            </a:r>
            <a:r>
              <a:rPr lang="en-CN" sz="1800" kern="0" dirty="0"/>
              <a:t>1+8</a:t>
            </a:r>
          </a:p>
        </p:txBody>
      </p:sp>
      <p:sp>
        <p:nvSpPr>
          <p:cNvPr id="35" name="Content Placeholder 2">
            <a:extLst>
              <a:ext uri="{FF2B5EF4-FFF2-40B4-BE49-F238E27FC236}">
                <a16:creationId xmlns:a16="http://schemas.microsoft.com/office/drawing/2014/main" id="{7D43B752-8569-D25A-2D11-23C2ED8CCBB1}"/>
              </a:ext>
            </a:extLst>
          </p:cNvPr>
          <p:cNvSpPr txBox="1">
            <a:spLocks/>
          </p:cNvSpPr>
          <p:nvPr/>
        </p:nvSpPr>
        <p:spPr bwMode="auto">
          <a:xfrm>
            <a:off x="4956787" y="5105400"/>
            <a:ext cx="9906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lgn="ctr">
              <a:buFontTx/>
              <a:buNone/>
            </a:pPr>
            <a:r>
              <a:rPr lang="en-US" sz="1800" kern="0" dirty="0"/>
              <a:t>p</a:t>
            </a:r>
            <a:r>
              <a:rPr lang="en-CN" sz="1800" kern="0" dirty="0"/>
              <a:t>1+16</a:t>
            </a:r>
          </a:p>
        </p:txBody>
      </p:sp>
      <p:sp>
        <p:nvSpPr>
          <p:cNvPr id="36" name="Content Placeholder 2">
            <a:extLst>
              <a:ext uri="{FF2B5EF4-FFF2-40B4-BE49-F238E27FC236}">
                <a16:creationId xmlns:a16="http://schemas.microsoft.com/office/drawing/2014/main" id="{A5C0E10E-1AE3-2E2F-7DA8-DBDCBF73819D}"/>
              </a:ext>
            </a:extLst>
          </p:cNvPr>
          <p:cNvSpPr txBox="1">
            <a:spLocks/>
          </p:cNvSpPr>
          <p:nvPr/>
        </p:nvSpPr>
        <p:spPr bwMode="auto">
          <a:xfrm>
            <a:off x="7397100" y="5105400"/>
            <a:ext cx="9906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lgn="ctr">
              <a:buFontTx/>
              <a:buNone/>
            </a:pPr>
            <a:r>
              <a:rPr lang="en-US" sz="1800" kern="0" dirty="0"/>
              <a:t>p</a:t>
            </a:r>
            <a:r>
              <a:rPr lang="en-CN" sz="1800" kern="0" dirty="0"/>
              <a:t>1+24</a:t>
            </a:r>
          </a:p>
        </p:txBody>
      </p:sp>
      <p:sp>
        <p:nvSpPr>
          <p:cNvPr id="37" name="Content Placeholder 2">
            <a:extLst>
              <a:ext uri="{FF2B5EF4-FFF2-40B4-BE49-F238E27FC236}">
                <a16:creationId xmlns:a16="http://schemas.microsoft.com/office/drawing/2014/main" id="{0A577338-1DCC-A768-EB2C-662056480F06}"/>
              </a:ext>
            </a:extLst>
          </p:cNvPr>
          <p:cNvSpPr txBox="1">
            <a:spLocks/>
          </p:cNvSpPr>
          <p:nvPr/>
        </p:nvSpPr>
        <p:spPr bwMode="auto">
          <a:xfrm>
            <a:off x="21300" y="5732585"/>
            <a:ext cx="2798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lgn="ctr">
              <a:buFontTx/>
              <a:buNone/>
            </a:pPr>
            <a:r>
              <a:rPr lang="en-US" sz="1800" kern="0" dirty="0"/>
              <a:t>assume multiple of 8 </a:t>
            </a:r>
            <a:endParaRPr lang="en-CN" sz="1800" kern="0" dirty="0"/>
          </a:p>
        </p:txBody>
      </p:sp>
      <p:cxnSp>
        <p:nvCxnSpPr>
          <p:cNvPr id="39" name="Straight Arrow Connector 38">
            <a:extLst>
              <a:ext uri="{FF2B5EF4-FFF2-40B4-BE49-F238E27FC236}">
                <a16:creationId xmlns:a16="http://schemas.microsoft.com/office/drawing/2014/main" id="{04EF1BE8-9B63-9E0E-B5FE-DE5C4776E415}"/>
              </a:ext>
            </a:extLst>
          </p:cNvPr>
          <p:cNvCxnSpPr/>
          <p:nvPr/>
        </p:nvCxnSpPr>
        <p:spPr>
          <a:xfrm flipV="1">
            <a:off x="586800" y="5421600"/>
            <a:ext cx="0" cy="39600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7852748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FB63B2B-D929-8849-886C-FA45138BE370}"/>
              </a:ext>
            </a:extLst>
          </p:cNvPr>
          <p:cNvSpPr/>
          <p:nvPr/>
        </p:nvSpPr>
        <p:spPr>
          <a:xfrm>
            <a:off x="576000" y="4800600"/>
            <a:ext cx="1524000" cy="304800"/>
          </a:xfrm>
          <a:prstGeom prst="rect">
            <a:avLst/>
          </a:prstGeom>
          <a:solidFill>
            <a:schemeClr val="bg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dirty="0">
                <a:solidFill>
                  <a:schemeClr val="tx1"/>
                </a:solidFill>
              </a:rPr>
              <a:t>3 bytes</a:t>
            </a:r>
          </a:p>
        </p:txBody>
      </p:sp>
      <p:sp>
        <p:nvSpPr>
          <p:cNvPr id="2" name="Title 1">
            <a:extLst>
              <a:ext uri="{FF2B5EF4-FFF2-40B4-BE49-F238E27FC236}">
                <a16:creationId xmlns:a16="http://schemas.microsoft.com/office/drawing/2014/main" id="{6215DEB8-2BA0-4AE0-0312-4A45710196B1}"/>
              </a:ext>
            </a:extLst>
          </p:cNvPr>
          <p:cNvSpPr>
            <a:spLocks noGrp="1"/>
          </p:cNvSpPr>
          <p:nvPr>
            <p:ph type="title"/>
          </p:nvPr>
        </p:nvSpPr>
        <p:spPr/>
        <p:txBody>
          <a:bodyPr/>
          <a:lstStyle/>
          <a:p>
            <a:r>
              <a:rPr lang="en-CN" dirty="0"/>
              <a:t>Address Alignment</a:t>
            </a:r>
          </a:p>
        </p:txBody>
      </p:sp>
      <p:sp>
        <p:nvSpPr>
          <p:cNvPr id="3" name="Content Placeholder 2">
            <a:extLst>
              <a:ext uri="{FF2B5EF4-FFF2-40B4-BE49-F238E27FC236}">
                <a16:creationId xmlns:a16="http://schemas.microsoft.com/office/drawing/2014/main" id="{F813B76C-DEA6-B200-65FF-BD078F2A9653}"/>
              </a:ext>
            </a:extLst>
          </p:cNvPr>
          <p:cNvSpPr>
            <a:spLocks noGrp="1"/>
          </p:cNvSpPr>
          <p:nvPr>
            <p:ph idx="1"/>
          </p:nvPr>
        </p:nvSpPr>
        <p:spPr/>
        <p:txBody>
          <a:bodyPr/>
          <a:lstStyle/>
          <a:p>
            <a:pPr marL="0" indent="0">
              <a:buNone/>
            </a:pPr>
            <a:r>
              <a:rPr lang="en-US" sz="2800" dirty="0"/>
              <a:t>s</a:t>
            </a:r>
            <a:r>
              <a:rPr lang="en-CN" sz="2800" dirty="0"/>
              <a:t>truct s1 {</a:t>
            </a:r>
          </a:p>
          <a:p>
            <a:pPr marL="0" indent="0">
              <a:buNone/>
            </a:pPr>
            <a:r>
              <a:rPr lang="en-CN" sz="2800" dirty="0"/>
              <a:t>    char c;</a:t>
            </a:r>
          </a:p>
          <a:p>
            <a:pPr marL="0" indent="0">
              <a:buNone/>
            </a:pPr>
            <a:r>
              <a:rPr lang="en-CN" sz="2800" dirty="0"/>
              <a:t>    int i[2];</a:t>
            </a:r>
          </a:p>
          <a:p>
            <a:pPr marL="0" indent="0">
              <a:buNone/>
            </a:pPr>
            <a:r>
              <a:rPr lang="en-CN" sz="2800" dirty="0"/>
              <a:t>    double v;</a:t>
            </a:r>
          </a:p>
          <a:p>
            <a:pPr marL="0" indent="0">
              <a:buNone/>
            </a:pPr>
            <a:r>
              <a:rPr lang="en-CN" sz="2800" dirty="0"/>
              <a:t>} *p1;</a:t>
            </a:r>
          </a:p>
          <a:p>
            <a:pPr marL="0" indent="0">
              <a:buNone/>
            </a:pPr>
            <a:r>
              <a:rPr lang="en-US" sz="2800" dirty="0">
                <a:solidFill>
                  <a:srgbClr val="00B0F0"/>
                </a:solidFill>
              </a:rPr>
              <a:t>assume 8-byte double objects</a:t>
            </a:r>
            <a:endParaRPr lang="en-CN" sz="2800" dirty="0">
              <a:solidFill>
                <a:srgbClr val="00B0F0"/>
              </a:solidFill>
            </a:endParaRPr>
          </a:p>
          <a:p>
            <a:pPr marL="0" indent="0">
              <a:buNone/>
            </a:pPr>
            <a:endParaRPr lang="en-CN" dirty="0"/>
          </a:p>
        </p:txBody>
      </p:sp>
      <p:sp>
        <p:nvSpPr>
          <p:cNvPr id="7" name="Rectangle 6">
            <a:extLst>
              <a:ext uri="{FF2B5EF4-FFF2-40B4-BE49-F238E27FC236}">
                <a16:creationId xmlns:a16="http://schemas.microsoft.com/office/drawing/2014/main" id="{72AF936A-5BF6-959F-0D77-2476C75D0CF6}"/>
              </a:ext>
            </a:extLst>
          </p:cNvPr>
          <p:cNvSpPr/>
          <p:nvPr/>
        </p:nvSpPr>
        <p:spPr>
          <a:xfrm>
            <a:off x="576000" y="4800600"/>
            <a:ext cx="304800" cy="304800"/>
          </a:xfrm>
          <a:prstGeom prst="rect">
            <a:avLst/>
          </a:prstGeom>
          <a:solidFill>
            <a:srgbClr val="FF686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dirty="0">
                <a:solidFill>
                  <a:schemeClr val="tx1"/>
                </a:solidFill>
              </a:rPr>
              <a:t>c</a:t>
            </a:r>
          </a:p>
        </p:txBody>
      </p:sp>
      <p:sp>
        <p:nvSpPr>
          <p:cNvPr id="8" name="Rectangle 7">
            <a:extLst>
              <a:ext uri="{FF2B5EF4-FFF2-40B4-BE49-F238E27FC236}">
                <a16:creationId xmlns:a16="http://schemas.microsoft.com/office/drawing/2014/main" id="{4158A3C2-BA36-4FBF-4EED-7150E98DBD75}"/>
              </a:ext>
            </a:extLst>
          </p:cNvPr>
          <p:cNvSpPr/>
          <p:nvPr/>
        </p:nvSpPr>
        <p:spPr>
          <a:xfrm>
            <a:off x="1792800" y="4800600"/>
            <a:ext cx="1219200" cy="304800"/>
          </a:xfrm>
          <a:prstGeom prst="rect">
            <a:avLst/>
          </a:prstGeom>
          <a:solidFill>
            <a:srgbClr val="FF686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dirty="0">
                <a:solidFill>
                  <a:schemeClr val="tx1"/>
                </a:solidFill>
              </a:rPr>
              <a:t>i[0]</a:t>
            </a:r>
          </a:p>
        </p:txBody>
      </p:sp>
      <p:sp>
        <p:nvSpPr>
          <p:cNvPr id="12" name="Rectangle 11">
            <a:extLst>
              <a:ext uri="{FF2B5EF4-FFF2-40B4-BE49-F238E27FC236}">
                <a16:creationId xmlns:a16="http://schemas.microsoft.com/office/drawing/2014/main" id="{4B77AF6E-9933-1992-CA4E-C1C801EE4A03}"/>
              </a:ext>
            </a:extLst>
          </p:cNvPr>
          <p:cNvSpPr/>
          <p:nvPr/>
        </p:nvSpPr>
        <p:spPr>
          <a:xfrm>
            <a:off x="3016800" y="4800600"/>
            <a:ext cx="1219200" cy="304800"/>
          </a:xfrm>
          <a:prstGeom prst="rect">
            <a:avLst/>
          </a:prstGeom>
          <a:solidFill>
            <a:srgbClr val="FF686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dirty="0">
                <a:solidFill>
                  <a:schemeClr val="tx1"/>
                </a:solidFill>
              </a:rPr>
              <a:t>i[1]</a:t>
            </a:r>
          </a:p>
        </p:txBody>
      </p:sp>
      <p:sp>
        <p:nvSpPr>
          <p:cNvPr id="16" name="Rectangle 15">
            <a:extLst>
              <a:ext uri="{FF2B5EF4-FFF2-40B4-BE49-F238E27FC236}">
                <a16:creationId xmlns:a16="http://schemas.microsoft.com/office/drawing/2014/main" id="{762E3AAF-9D6A-B71A-7D10-200BDEFC7DDC}"/>
              </a:ext>
            </a:extLst>
          </p:cNvPr>
          <p:cNvSpPr/>
          <p:nvPr/>
        </p:nvSpPr>
        <p:spPr>
          <a:xfrm>
            <a:off x="4233600" y="4800600"/>
            <a:ext cx="1219200" cy="304800"/>
          </a:xfrm>
          <a:prstGeom prst="rect">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dirty="0">
                <a:solidFill>
                  <a:schemeClr val="tx1"/>
                </a:solidFill>
              </a:rPr>
              <a:t>4 bytes</a:t>
            </a:r>
          </a:p>
        </p:txBody>
      </p:sp>
      <p:sp>
        <p:nvSpPr>
          <p:cNvPr id="20" name="Rectangle 19">
            <a:extLst>
              <a:ext uri="{FF2B5EF4-FFF2-40B4-BE49-F238E27FC236}">
                <a16:creationId xmlns:a16="http://schemas.microsoft.com/office/drawing/2014/main" id="{52B08425-22AC-ABCE-1151-06C6B8EF1E20}"/>
              </a:ext>
            </a:extLst>
          </p:cNvPr>
          <p:cNvSpPr/>
          <p:nvPr/>
        </p:nvSpPr>
        <p:spPr>
          <a:xfrm>
            <a:off x="5454000" y="4800600"/>
            <a:ext cx="2438400" cy="304800"/>
          </a:xfrm>
          <a:prstGeom prst="rect">
            <a:avLst/>
          </a:prstGeom>
          <a:solidFill>
            <a:srgbClr val="FF686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dirty="0">
                <a:solidFill>
                  <a:schemeClr val="tx1"/>
                </a:solidFill>
              </a:rPr>
              <a:t>v</a:t>
            </a:r>
          </a:p>
        </p:txBody>
      </p:sp>
      <p:sp>
        <p:nvSpPr>
          <p:cNvPr id="32" name="Content Placeholder 2">
            <a:extLst>
              <a:ext uri="{FF2B5EF4-FFF2-40B4-BE49-F238E27FC236}">
                <a16:creationId xmlns:a16="http://schemas.microsoft.com/office/drawing/2014/main" id="{E629D696-98E2-8CC4-ADB5-E19F09B81425}"/>
              </a:ext>
            </a:extLst>
          </p:cNvPr>
          <p:cNvSpPr txBox="1">
            <a:spLocks/>
          </p:cNvSpPr>
          <p:nvPr/>
        </p:nvSpPr>
        <p:spPr bwMode="auto">
          <a:xfrm>
            <a:off x="21300" y="5105400"/>
            <a:ext cx="9906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lgn="ctr">
              <a:buFontTx/>
              <a:buNone/>
            </a:pPr>
            <a:r>
              <a:rPr lang="en-US" sz="1800" kern="0" dirty="0"/>
              <a:t>p</a:t>
            </a:r>
            <a:r>
              <a:rPr lang="en-CN" sz="1800" kern="0" dirty="0"/>
              <a:t>1+0</a:t>
            </a:r>
          </a:p>
        </p:txBody>
      </p:sp>
      <p:sp>
        <p:nvSpPr>
          <p:cNvPr id="33" name="Content Placeholder 2">
            <a:extLst>
              <a:ext uri="{FF2B5EF4-FFF2-40B4-BE49-F238E27FC236}">
                <a16:creationId xmlns:a16="http://schemas.microsoft.com/office/drawing/2014/main" id="{0AA45529-880A-8976-C454-C0A9072F446A}"/>
              </a:ext>
            </a:extLst>
          </p:cNvPr>
          <p:cNvSpPr txBox="1">
            <a:spLocks/>
          </p:cNvSpPr>
          <p:nvPr/>
        </p:nvSpPr>
        <p:spPr bwMode="auto">
          <a:xfrm>
            <a:off x="1218369" y="5105400"/>
            <a:ext cx="9906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lgn="ctr">
              <a:buFontTx/>
              <a:buNone/>
            </a:pPr>
            <a:r>
              <a:rPr lang="en-US" sz="1800" kern="0" dirty="0"/>
              <a:t>p</a:t>
            </a:r>
            <a:r>
              <a:rPr lang="en-CN" sz="1800" kern="0" dirty="0"/>
              <a:t>1+4</a:t>
            </a:r>
          </a:p>
        </p:txBody>
      </p:sp>
      <p:sp>
        <p:nvSpPr>
          <p:cNvPr id="34" name="Content Placeholder 2">
            <a:extLst>
              <a:ext uri="{FF2B5EF4-FFF2-40B4-BE49-F238E27FC236}">
                <a16:creationId xmlns:a16="http://schemas.microsoft.com/office/drawing/2014/main" id="{39E2D9FB-667F-D68C-D17E-3037682A50D9}"/>
              </a:ext>
            </a:extLst>
          </p:cNvPr>
          <p:cNvSpPr txBox="1">
            <a:spLocks/>
          </p:cNvSpPr>
          <p:nvPr/>
        </p:nvSpPr>
        <p:spPr bwMode="auto">
          <a:xfrm>
            <a:off x="2438400" y="5105400"/>
            <a:ext cx="10095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lgn="ctr">
              <a:buFontTx/>
              <a:buNone/>
            </a:pPr>
            <a:r>
              <a:rPr lang="en-US" sz="1800" kern="0" dirty="0"/>
              <a:t>p</a:t>
            </a:r>
            <a:r>
              <a:rPr lang="en-CN" sz="1800" kern="0" dirty="0"/>
              <a:t>1+8</a:t>
            </a:r>
          </a:p>
        </p:txBody>
      </p:sp>
      <p:sp>
        <p:nvSpPr>
          <p:cNvPr id="35" name="Content Placeholder 2">
            <a:extLst>
              <a:ext uri="{FF2B5EF4-FFF2-40B4-BE49-F238E27FC236}">
                <a16:creationId xmlns:a16="http://schemas.microsoft.com/office/drawing/2014/main" id="{7D43B752-8569-D25A-2D11-23C2ED8CCBB1}"/>
              </a:ext>
            </a:extLst>
          </p:cNvPr>
          <p:cNvSpPr txBox="1">
            <a:spLocks/>
          </p:cNvSpPr>
          <p:nvPr/>
        </p:nvSpPr>
        <p:spPr bwMode="auto">
          <a:xfrm>
            <a:off x="4956787" y="5105400"/>
            <a:ext cx="9906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lgn="ctr">
              <a:buFontTx/>
              <a:buNone/>
            </a:pPr>
            <a:r>
              <a:rPr lang="en-US" sz="1800" kern="0" dirty="0"/>
              <a:t>p</a:t>
            </a:r>
            <a:r>
              <a:rPr lang="en-CN" sz="1800" kern="0" dirty="0"/>
              <a:t>1+16</a:t>
            </a:r>
          </a:p>
        </p:txBody>
      </p:sp>
      <p:sp>
        <p:nvSpPr>
          <p:cNvPr id="36" name="Content Placeholder 2">
            <a:extLst>
              <a:ext uri="{FF2B5EF4-FFF2-40B4-BE49-F238E27FC236}">
                <a16:creationId xmlns:a16="http://schemas.microsoft.com/office/drawing/2014/main" id="{A5C0E10E-1AE3-2E2F-7DA8-DBDCBF73819D}"/>
              </a:ext>
            </a:extLst>
          </p:cNvPr>
          <p:cNvSpPr txBox="1">
            <a:spLocks/>
          </p:cNvSpPr>
          <p:nvPr/>
        </p:nvSpPr>
        <p:spPr bwMode="auto">
          <a:xfrm>
            <a:off x="7397100" y="5105400"/>
            <a:ext cx="9906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lgn="ctr">
              <a:buFontTx/>
              <a:buNone/>
            </a:pPr>
            <a:r>
              <a:rPr lang="en-US" sz="1800" kern="0" dirty="0"/>
              <a:t>p</a:t>
            </a:r>
            <a:r>
              <a:rPr lang="en-CN" sz="1800" kern="0" dirty="0"/>
              <a:t>1+24</a:t>
            </a:r>
          </a:p>
        </p:txBody>
      </p:sp>
      <p:sp>
        <p:nvSpPr>
          <p:cNvPr id="5" name="Content Placeholder 2">
            <a:extLst>
              <a:ext uri="{FF2B5EF4-FFF2-40B4-BE49-F238E27FC236}">
                <a16:creationId xmlns:a16="http://schemas.microsoft.com/office/drawing/2014/main" id="{B1EE9E2E-A97D-F1E9-F1E4-049A769F905E}"/>
              </a:ext>
            </a:extLst>
          </p:cNvPr>
          <p:cNvSpPr txBox="1">
            <a:spLocks/>
          </p:cNvSpPr>
          <p:nvPr/>
        </p:nvSpPr>
        <p:spPr bwMode="auto">
          <a:xfrm>
            <a:off x="3886200" y="1600200"/>
            <a:ext cx="4112905" cy="274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buNone/>
            </a:pPr>
            <a:r>
              <a:rPr lang="en-US" sz="2800" kern="0" dirty="0"/>
              <a:t>s</a:t>
            </a:r>
            <a:r>
              <a:rPr lang="en-CN" sz="2800" kern="0" dirty="0"/>
              <a:t>truct s1 {</a:t>
            </a:r>
          </a:p>
          <a:p>
            <a:pPr marL="0" indent="0">
              <a:buNone/>
            </a:pPr>
            <a:r>
              <a:rPr lang="en-CN" sz="2800" kern="0" dirty="0"/>
              <a:t>    double v;</a:t>
            </a:r>
          </a:p>
          <a:p>
            <a:pPr marL="0" indent="0">
              <a:buNone/>
            </a:pPr>
            <a:r>
              <a:rPr lang="en-CN" sz="2800" kern="0" dirty="0"/>
              <a:t>    int i[2];</a:t>
            </a:r>
          </a:p>
          <a:p>
            <a:pPr marL="0" indent="0">
              <a:buNone/>
            </a:pPr>
            <a:r>
              <a:rPr lang="en-CN" sz="2800" kern="0" dirty="0"/>
              <a:t>    int c;</a:t>
            </a:r>
          </a:p>
          <a:p>
            <a:pPr marL="0" indent="0">
              <a:buNone/>
            </a:pPr>
            <a:r>
              <a:rPr lang="en-CN" sz="2800" kern="0" dirty="0"/>
              <a:t>} *</a:t>
            </a:r>
            <a:r>
              <a:rPr lang="en-CN" sz="2800" kern="0" dirty="0">
                <a:solidFill>
                  <a:srgbClr val="ED008C"/>
                </a:solidFill>
              </a:rPr>
              <a:t>p2</a:t>
            </a:r>
            <a:r>
              <a:rPr lang="en-CN" sz="2800" kern="0" dirty="0"/>
              <a:t>;</a:t>
            </a:r>
          </a:p>
        </p:txBody>
      </p:sp>
      <p:sp>
        <p:nvSpPr>
          <p:cNvPr id="11" name="Rectangle 10">
            <a:extLst>
              <a:ext uri="{FF2B5EF4-FFF2-40B4-BE49-F238E27FC236}">
                <a16:creationId xmlns:a16="http://schemas.microsoft.com/office/drawing/2014/main" id="{3006676E-7D68-7F78-323C-312FF186062C}"/>
              </a:ext>
            </a:extLst>
          </p:cNvPr>
          <p:cNvSpPr/>
          <p:nvPr/>
        </p:nvSpPr>
        <p:spPr>
          <a:xfrm>
            <a:off x="576000" y="5638800"/>
            <a:ext cx="2436000" cy="304800"/>
          </a:xfrm>
          <a:prstGeom prst="rect">
            <a:avLst/>
          </a:prstGeom>
          <a:solidFill>
            <a:srgbClr val="ED008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dirty="0">
                <a:solidFill>
                  <a:schemeClr val="tx1"/>
                </a:solidFill>
              </a:rPr>
              <a:t>v</a:t>
            </a:r>
          </a:p>
        </p:txBody>
      </p:sp>
      <p:sp>
        <p:nvSpPr>
          <p:cNvPr id="14" name="Rectangle 13">
            <a:extLst>
              <a:ext uri="{FF2B5EF4-FFF2-40B4-BE49-F238E27FC236}">
                <a16:creationId xmlns:a16="http://schemas.microsoft.com/office/drawing/2014/main" id="{7FEBDFC4-2C1B-B4DF-673E-8A5632637B09}"/>
              </a:ext>
            </a:extLst>
          </p:cNvPr>
          <p:cNvSpPr/>
          <p:nvPr/>
        </p:nvSpPr>
        <p:spPr>
          <a:xfrm>
            <a:off x="3016800" y="5638800"/>
            <a:ext cx="1219200" cy="304800"/>
          </a:xfrm>
          <a:prstGeom prst="rect">
            <a:avLst/>
          </a:prstGeom>
          <a:solidFill>
            <a:srgbClr val="ED008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dirty="0">
                <a:solidFill>
                  <a:schemeClr val="tx1"/>
                </a:solidFill>
              </a:rPr>
              <a:t>i[0]</a:t>
            </a:r>
          </a:p>
        </p:txBody>
      </p:sp>
      <p:sp>
        <p:nvSpPr>
          <p:cNvPr id="15" name="Rectangle 14">
            <a:extLst>
              <a:ext uri="{FF2B5EF4-FFF2-40B4-BE49-F238E27FC236}">
                <a16:creationId xmlns:a16="http://schemas.microsoft.com/office/drawing/2014/main" id="{05111246-0462-DB33-F193-483ED05B40D2}"/>
              </a:ext>
            </a:extLst>
          </p:cNvPr>
          <p:cNvSpPr/>
          <p:nvPr/>
        </p:nvSpPr>
        <p:spPr>
          <a:xfrm>
            <a:off x="4233600" y="5638800"/>
            <a:ext cx="1219200" cy="304800"/>
          </a:xfrm>
          <a:prstGeom prst="rect">
            <a:avLst/>
          </a:prstGeom>
          <a:solidFill>
            <a:srgbClr val="ED008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dirty="0">
                <a:solidFill>
                  <a:schemeClr val="tx1"/>
                </a:solidFill>
              </a:rPr>
              <a:t>i[1]</a:t>
            </a:r>
          </a:p>
        </p:txBody>
      </p:sp>
      <p:sp>
        <p:nvSpPr>
          <p:cNvPr id="18" name="Content Placeholder 2">
            <a:extLst>
              <a:ext uri="{FF2B5EF4-FFF2-40B4-BE49-F238E27FC236}">
                <a16:creationId xmlns:a16="http://schemas.microsoft.com/office/drawing/2014/main" id="{9B396C8F-BCD8-21D1-DE72-75819DDA64A4}"/>
              </a:ext>
            </a:extLst>
          </p:cNvPr>
          <p:cNvSpPr txBox="1">
            <a:spLocks/>
          </p:cNvSpPr>
          <p:nvPr/>
        </p:nvSpPr>
        <p:spPr bwMode="auto">
          <a:xfrm>
            <a:off x="21300" y="5943600"/>
            <a:ext cx="9906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lgn="ctr">
              <a:buFontTx/>
              <a:buNone/>
            </a:pPr>
            <a:r>
              <a:rPr lang="en-US" sz="1800" kern="0" dirty="0"/>
              <a:t>p</a:t>
            </a:r>
            <a:r>
              <a:rPr lang="en-CN" sz="1800" kern="0" dirty="0"/>
              <a:t>2+0</a:t>
            </a:r>
          </a:p>
        </p:txBody>
      </p:sp>
      <p:sp>
        <p:nvSpPr>
          <p:cNvPr id="21" name="Content Placeholder 2">
            <a:extLst>
              <a:ext uri="{FF2B5EF4-FFF2-40B4-BE49-F238E27FC236}">
                <a16:creationId xmlns:a16="http://schemas.microsoft.com/office/drawing/2014/main" id="{A100790B-8DBE-CBEF-73CC-BE2F4E741BBE}"/>
              </a:ext>
            </a:extLst>
          </p:cNvPr>
          <p:cNvSpPr txBox="1">
            <a:spLocks/>
          </p:cNvSpPr>
          <p:nvPr/>
        </p:nvSpPr>
        <p:spPr bwMode="auto">
          <a:xfrm>
            <a:off x="2438400" y="5943600"/>
            <a:ext cx="10095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lgn="ctr">
              <a:buFontTx/>
              <a:buNone/>
            </a:pPr>
            <a:r>
              <a:rPr lang="en-US" sz="1800" kern="0" dirty="0"/>
              <a:t>p</a:t>
            </a:r>
            <a:r>
              <a:rPr lang="en-CN" sz="1800" kern="0" dirty="0"/>
              <a:t>2+8</a:t>
            </a:r>
          </a:p>
        </p:txBody>
      </p:sp>
      <p:sp>
        <p:nvSpPr>
          <p:cNvPr id="22" name="Content Placeholder 2">
            <a:extLst>
              <a:ext uri="{FF2B5EF4-FFF2-40B4-BE49-F238E27FC236}">
                <a16:creationId xmlns:a16="http://schemas.microsoft.com/office/drawing/2014/main" id="{D53AB07A-9E1D-FC81-BF98-DC5ABE5F4773}"/>
              </a:ext>
            </a:extLst>
          </p:cNvPr>
          <p:cNvSpPr txBox="1">
            <a:spLocks/>
          </p:cNvSpPr>
          <p:nvPr/>
        </p:nvSpPr>
        <p:spPr bwMode="auto">
          <a:xfrm>
            <a:off x="4956787" y="5943600"/>
            <a:ext cx="9906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lgn="ctr">
              <a:buFontTx/>
              <a:buNone/>
            </a:pPr>
            <a:r>
              <a:rPr lang="en-US" sz="1800" kern="0" dirty="0"/>
              <a:t>p</a:t>
            </a:r>
            <a:r>
              <a:rPr lang="en-CN" sz="1800" kern="0" dirty="0"/>
              <a:t>2+16</a:t>
            </a:r>
          </a:p>
        </p:txBody>
      </p:sp>
      <p:sp>
        <p:nvSpPr>
          <p:cNvPr id="24" name="Rectangle 23">
            <a:extLst>
              <a:ext uri="{FF2B5EF4-FFF2-40B4-BE49-F238E27FC236}">
                <a16:creationId xmlns:a16="http://schemas.microsoft.com/office/drawing/2014/main" id="{DC82487B-5AB0-D46A-7063-B36DD7ED8E0C}"/>
              </a:ext>
            </a:extLst>
          </p:cNvPr>
          <p:cNvSpPr/>
          <p:nvPr/>
        </p:nvSpPr>
        <p:spPr>
          <a:xfrm>
            <a:off x="5456036" y="5638800"/>
            <a:ext cx="304800" cy="304800"/>
          </a:xfrm>
          <a:prstGeom prst="rect">
            <a:avLst/>
          </a:prstGeom>
          <a:solidFill>
            <a:srgbClr val="ED008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dirty="0">
                <a:solidFill>
                  <a:schemeClr val="tx1"/>
                </a:solidFill>
              </a:rPr>
              <a:t>c</a:t>
            </a:r>
          </a:p>
        </p:txBody>
      </p:sp>
      <p:sp>
        <p:nvSpPr>
          <p:cNvPr id="25" name="Rectangle 24">
            <a:extLst>
              <a:ext uri="{FF2B5EF4-FFF2-40B4-BE49-F238E27FC236}">
                <a16:creationId xmlns:a16="http://schemas.microsoft.com/office/drawing/2014/main" id="{F72C80DE-4D04-83D8-850B-FE1F3D8CCADD}"/>
              </a:ext>
            </a:extLst>
          </p:cNvPr>
          <p:cNvSpPr/>
          <p:nvPr/>
        </p:nvSpPr>
        <p:spPr>
          <a:xfrm>
            <a:off x="5760836" y="5638800"/>
            <a:ext cx="2126538" cy="304800"/>
          </a:xfrm>
          <a:prstGeom prst="rect">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dirty="0">
                <a:solidFill>
                  <a:schemeClr val="tx1"/>
                </a:solidFill>
              </a:rPr>
              <a:t>7 bytes…</a:t>
            </a:r>
          </a:p>
        </p:txBody>
      </p:sp>
      <p:sp>
        <p:nvSpPr>
          <p:cNvPr id="26" name="Content Placeholder 2">
            <a:extLst>
              <a:ext uri="{FF2B5EF4-FFF2-40B4-BE49-F238E27FC236}">
                <a16:creationId xmlns:a16="http://schemas.microsoft.com/office/drawing/2014/main" id="{76A7F752-E825-C8ED-229D-B75717519800}"/>
              </a:ext>
            </a:extLst>
          </p:cNvPr>
          <p:cNvSpPr txBox="1">
            <a:spLocks/>
          </p:cNvSpPr>
          <p:nvPr/>
        </p:nvSpPr>
        <p:spPr bwMode="auto">
          <a:xfrm>
            <a:off x="7392074" y="5943600"/>
            <a:ext cx="9906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lgn="ctr">
              <a:buFontTx/>
              <a:buNone/>
            </a:pPr>
            <a:r>
              <a:rPr lang="en-US" sz="1800" kern="0" dirty="0"/>
              <a:t>p</a:t>
            </a:r>
            <a:r>
              <a:rPr lang="en-CN" sz="1800" kern="0" dirty="0"/>
              <a:t>2+24</a:t>
            </a:r>
          </a:p>
        </p:txBody>
      </p:sp>
    </p:spTree>
    <p:extLst>
      <p:ext uri="{BB962C8B-B14F-4D97-AF65-F5344CB8AC3E}">
        <p14:creationId xmlns:p14="http://schemas.microsoft.com/office/powerpoint/2010/main" val="134332496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p:txBody>
          <a:bodyPr/>
          <a:lstStyle/>
          <a:p>
            <a:pPr eaLnBrk="1" hangingPunct="1"/>
            <a:r>
              <a:rPr lang="en-US" altLang="zh-CN" sz="4000"/>
              <a:t>ISA: Types and Sizes of OP</a:t>
            </a:r>
            <a:r>
              <a:rPr lang="en-US" altLang="zh-CN" sz="2400"/>
              <a:t>erands</a:t>
            </a:r>
          </a:p>
        </p:txBody>
      </p:sp>
      <p:graphicFrame>
        <p:nvGraphicFramePr>
          <p:cNvPr id="43059" name="Group 51"/>
          <p:cNvGraphicFramePr>
            <a:graphicFrameLocks noGrp="1"/>
          </p:cNvGraphicFramePr>
          <p:nvPr>
            <p:ph idx="1"/>
            <p:extLst>
              <p:ext uri="{D42A27DB-BD31-4B8C-83A1-F6EECF244321}">
                <p14:modId xmlns:p14="http://schemas.microsoft.com/office/powerpoint/2010/main" val="2726600333"/>
              </p:ext>
            </p:extLst>
          </p:nvPr>
        </p:nvGraphicFramePr>
        <p:xfrm>
          <a:off x="228600" y="1295400"/>
          <a:ext cx="8686800" cy="5425440"/>
        </p:xfrm>
        <a:graphic>
          <a:graphicData uri="http://schemas.openxmlformats.org/drawingml/2006/table">
            <a:tbl>
              <a:tblPr/>
              <a:tblGrid>
                <a:gridCol w="4343400">
                  <a:extLst>
                    <a:ext uri="{9D8B030D-6E8A-4147-A177-3AD203B41FA5}">
                      <a16:colId xmlns:a16="http://schemas.microsoft.com/office/drawing/2014/main" val="20000"/>
                    </a:ext>
                  </a:extLst>
                </a:gridCol>
                <a:gridCol w="4343400">
                  <a:extLst>
                    <a:ext uri="{9D8B030D-6E8A-4147-A177-3AD203B41FA5}">
                      <a16:colId xmlns:a16="http://schemas.microsoft.com/office/drawing/2014/main" val="20001"/>
                    </a:ext>
                  </a:extLst>
                </a:gridCol>
              </a:tblGrid>
              <a:tr h="457200">
                <a:tc>
                  <a:txBody>
                    <a:bodyPr/>
                    <a:lstStyle>
                      <a:lvl1pPr eaLnBrk="0" hangingPunct="0">
                        <a:spcBef>
                          <a:spcPct val="20000"/>
                        </a:spcBef>
                        <a:defRPr sz="2800">
                          <a:solidFill>
                            <a:schemeClr val="tx1"/>
                          </a:solidFill>
                          <a:latin typeface="Verdana" panose="020B0604030504040204" pitchFamily="34" charset="0"/>
                          <a:ea typeface="宋体" panose="02010600030101010101" pitchFamily="2" charset="-122"/>
                        </a:defRPr>
                      </a:lvl1pPr>
                      <a:lvl2pPr marL="742950" indent="-285750" eaLnBrk="0" hangingPunct="0">
                        <a:spcBef>
                          <a:spcPct val="20000"/>
                        </a:spcBef>
                        <a:defRPr sz="2400">
                          <a:solidFill>
                            <a:schemeClr val="tx1"/>
                          </a:solidFill>
                          <a:latin typeface="Verdana" panose="020B0604030504040204" pitchFamily="34" charset="0"/>
                          <a:ea typeface="宋体" panose="02010600030101010101" pitchFamily="2" charset="-122"/>
                        </a:defRPr>
                      </a:lvl2pPr>
                      <a:lvl3pPr marL="1143000" indent="-228600" eaLnBrk="0" hangingPunct="0">
                        <a:spcBef>
                          <a:spcPct val="20000"/>
                        </a:spcBef>
                        <a:defRPr sz="2000">
                          <a:solidFill>
                            <a:schemeClr val="tx1"/>
                          </a:solidFill>
                          <a:latin typeface="Verdana" panose="020B0604030504040204" pitchFamily="34" charset="0"/>
                          <a:ea typeface="宋体" panose="02010600030101010101" pitchFamily="2" charset="-122"/>
                        </a:defRPr>
                      </a:lvl3pPr>
                      <a:lvl4pPr marL="1600200" indent="-228600" eaLnBrk="0" hangingPunct="0">
                        <a:spcBef>
                          <a:spcPct val="20000"/>
                        </a:spcBef>
                        <a:defRPr>
                          <a:solidFill>
                            <a:schemeClr val="tx1"/>
                          </a:solidFill>
                          <a:latin typeface="Verdana" panose="020B0604030504040204" pitchFamily="34" charset="0"/>
                          <a:ea typeface="宋体" panose="02010600030101010101" pitchFamily="2" charset="-122"/>
                        </a:defRPr>
                      </a:lvl4pPr>
                      <a:lvl5pPr marL="2057400" indent="-228600" eaLnBrk="0" hangingPunct="0">
                        <a:spcBef>
                          <a:spcPct val="20000"/>
                        </a:spcBef>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dirty="0">
                          <a:ln>
                            <a:noFill/>
                          </a:ln>
                          <a:solidFill>
                            <a:schemeClr val="tx1"/>
                          </a:solidFill>
                          <a:effectLst/>
                          <a:latin typeface="Verdana" panose="020B0604030504040204" pitchFamily="34" charset="0"/>
                          <a:ea typeface="宋体" panose="02010600030101010101" pitchFamily="2" charset="-122"/>
                        </a:rPr>
                        <a:t>Type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lvl1pPr eaLnBrk="0" hangingPunct="0">
                        <a:spcBef>
                          <a:spcPct val="20000"/>
                        </a:spcBef>
                        <a:defRPr sz="2800">
                          <a:solidFill>
                            <a:schemeClr val="tx1"/>
                          </a:solidFill>
                          <a:latin typeface="Verdana" panose="020B0604030504040204" pitchFamily="34" charset="0"/>
                          <a:ea typeface="宋体" panose="02010600030101010101" pitchFamily="2" charset="-122"/>
                        </a:defRPr>
                      </a:lvl1pPr>
                      <a:lvl2pPr marL="742950" indent="-285750" eaLnBrk="0" hangingPunct="0">
                        <a:spcBef>
                          <a:spcPct val="20000"/>
                        </a:spcBef>
                        <a:defRPr sz="2400">
                          <a:solidFill>
                            <a:schemeClr val="tx1"/>
                          </a:solidFill>
                          <a:latin typeface="Verdana" panose="020B0604030504040204" pitchFamily="34" charset="0"/>
                          <a:ea typeface="宋体" panose="02010600030101010101" pitchFamily="2" charset="-122"/>
                        </a:defRPr>
                      </a:lvl2pPr>
                      <a:lvl3pPr marL="1143000" indent="-228600" eaLnBrk="0" hangingPunct="0">
                        <a:spcBef>
                          <a:spcPct val="20000"/>
                        </a:spcBef>
                        <a:defRPr sz="2000">
                          <a:solidFill>
                            <a:schemeClr val="tx1"/>
                          </a:solidFill>
                          <a:latin typeface="Verdana" panose="020B0604030504040204" pitchFamily="34" charset="0"/>
                          <a:ea typeface="宋体" panose="02010600030101010101" pitchFamily="2" charset="-122"/>
                        </a:defRPr>
                      </a:lvl3pPr>
                      <a:lvl4pPr marL="1600200" indent="-228600" eaLnBrk="0" hangingPunct="0">
                        <a:spcBef>
                          <a:spcPct val="20000"/>
                        </a:spcBef>
                        <a:defRPr>
                          <a:solidFill>
                            <a:schemeClr val="tx1"/>
                          </a:solidFill>
                          <a:latin typeface="Verdana" panose="020B0604030504040204" pitchFamily="34" charset="0"/>
                          <a:ea typeface="宋体" panose="02010600030101010101" pitchFamily="2" charset="-122"/>
                        </a:defRPr>
                      </a:lvl4pPr>
                      <a:lvl5pPr marL="2057400" indent="-228600" eaLnBrk="0" hangingPunct="0">
                        <a:spcBef>
                          <a:spcPct val="20000"/>
                        </a:spcBef>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dirty="0">
                          <a:ln>
                            <a:noFill/>
                          </a:ln>
                          <a:solidFill>
                            <a:schemeClr val="tx1"/>
                          </a:solidFill>
                          <a:effectLst/>
                          <a:latin typeface="Verdana" panose="020B0604030504040204" pitchFamily="34" charset="0"/>
                          <a:ea typeface="宋体" panose="02010600030101010101" pitchFamily="2" charset="-122"/>
                        </a:rPr>
                        <a:t>Size in bits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r h="381000">
                <a:tc>
                  <a:txBody>
                    <a:bodyPr/>
                    <a:lstStyle>
                      <a:lvl1pPr eaLnBrk="0" hangingPunct="0">
                        <a:spcBef>
                          <a:spcPct val="20000"/>
                        </a:spcBef>
                        <a:defRPr sz="2800">
                          <a:solidFill>
                            <a:schemeClr val="tx1"/>
                          </a:solidFill>
                          <a:latin typeface="Verdana" panose="020B0604030504040204" pitchFamily="34" charset="0"/>
                          <a:ea typeface="宋体" panose="02010600030101010101" pitchFamily="2" charset="-122"/>
                        </a:defRPr>
                      </a:lvl1pPr>
                      <a:lvl2pPr marL="742950" indent="-285750" eaLnBrk="0" hangingPunct="0">
                        <a:spcBef>
                          <a:spcPct val="20000"/>
                        </a:spcBef>
                        <a:defRPr sz="2400">
                          <a:solidFill>
                            <a:schemeClr val="tx1"/>
                          </a:solidFill>
                          <a:latin typeface="Verdana" panose="020B0604030504040204" pitchFamily="34" charset="0"/>
                          <a:ea typeface="宋体" panose="02010600030101010101" pitchFamily="2" charset="-122"/>
                        </a:defRPr>
                      </a:lvl2pPr>
                      <a:lvl3pPr marL="1143000" indent="-228600" eaLnBrk="0" hangingPunct="0">
                        <a:spcBef>
                          <a:spcPct val="20000"/>
                        </a:spcBef>
                        <a:defRPr sz="2000">
                          <a:solidFill>
                            <a:schemeClr val="tx1"/>
                          </a:solidFill>
                          <a:latin typeface="Verdana" panose="020B0604030504040204" pitchFamily="34" charset="0"/>
                          <a:ea typeface="宋体" panose="02010600030101010101" pitchFamily="2" charset="-122"/>
                        </a:defRPr>
                      </a:lvl3pPr>
                      <a:lvl4pPr marL="1600200" indent="-228600" eaLnBrk="0" hangingPunct="0">
                        <a:spcBef>
                          <a:spcPct val="20000"/>
                        </a:spcBef>
                        <a:defRPr>
                          <a:solidFill>
                            <a:schemeClr val="tx1"/>
                          </a:solidFill>
                          <a:latin typeface="Verdana" panose="020B0604030504040204" pitchFamily="34" charset="0"/>
                          <a:ea typeface="宋体" panose="02010600030101010101" pitchFamily="2" charset="-122"/>
                        </a:defRPr>
                      </a:lvl4pPr>
                      <a:lvl5pPr marL="2057400" indent="-228600" eaLnBrk="0" hangingPunct="0">
                        <a:spcBef>
                          <a:spcPct val="20000"/>
                        </a:spcBef>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dirty="0">
                          <a:ln>
                            <a:noFill/>
                          </a:ln>
                          <a:solidFill>
                            <a:schemeClr val="tx1"/>
                          </a:solidFill>
                          <a:effectLst/>
                          <a:latin typeface="Verdana" panose="020B0604030504040204" pitchFamily="34" charset="0"/>
                          <a:ea typeface="宋体" panose="02010600030101010101" pitchFamily="2" charset="-122"/>
                        </a:rPr>
                        <a:t>ASCII character</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Verdana" panose="020B0604030504040204" pitchFamily="34" charset="0"/>
                          <a:ea typeface="宋体" panose="02010600030101010101" pitchFamily="2" charset="-122"/>
                        </a:defRPr>
                      </a:lvl1pPr>
                      <a:lvl2pPr marL="742950" indent="-285750" eaLnBrk="0" hangingPunct="0">
                        <a:spcBef>
                          <a:spcPct val="20000"/>
                        </a:spcBef>
                        <a:defRPr sz="2400">
                          <a:solidFill>
                            <a:schemeClr val="tx1"/>
                          </a:solidFill>
                          <a:latin typeface="Verdana" panose="020B0604030504040204" pitchFamily="34" charset="0"/>
                          <a:ea typeface="宋体" panose="02010600030101010101" pitchFamily="2" charset="-122"/>
                        </a:defRPr>
                      </a:lvl2pPr>
                      <a:lvl3pPr marL="1143000" indent="-228600" eaLnBrk="0" hangingPunct="0">
                        <a:spcBef>
                          <a:spcPct val="20000"/>
                        </a:spcBef>
                        <a:defRPr sz="2000">
                          <a:solidFill>
                            <a:schemeClr val="tx1"/>
                          </a:solidFill>
                          <a:latin typeface="Verdana" panose="020B0604030504040204" pitchFamily="34" charset="0"/>
                          <a:ea typeface="宋体" panose="02010600030101010101" pitchFamily="2" charset="-122"/>
                        </a:defRPr>
                      </a:lvl3pPr>
                      <a:lvl4pPr marL="1600200" indent="-228600" eaLnBrk="0" hangingPunct="0">
                        <a:spcBef>
                          <a:spcPct val="20000"/>
                        </a:spcBef>
                        <a:defRPr>
                          <a:solidFill>
                            <a:schemeClr val="tx1"/>
                          </a:solidFill>
                          <a:latin typeface="Verdana" panose="020B0604030504040204" pitchFamily="34" charset="0"/>
                          <a:ea typeface="宋体" panose="02010600030101010101" pitchFamily="2" charset="-122"/>
                        </a:defRPr>
                      </a:lvl4pPr>
                      <a:lvl5pPr marL="2057400" indent="-228600" eaLnBrk="0" hangingPunct="0">
                        <a:spcBef>
                          <a:spcPct val="20000"/>
                        </a:spcBef>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a:ln>
                            <a:noFill/>
                          </a:ln>
                          <a:solidFill>
                            <a:schemeClr val="tx1"/>
                          </a:solidFill>
                          <a:effectLst/>
                          <a:latin typeface="Verdana" panose="020B0604030504040204" pitchFamily="34" charset="0"/>
                          <a:ea typeface="宋体" panose="02010600030101010101" pitchFamily="2" charset="-122"/>
                        </a:rPr>
                        <a:t>8</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750888">
                <a:tc>
                  <a:txBody>
                    <a:bodyPr/>
                    <a:lstStyle>
                      <a:lvl1pPr eaLnBrk="0" hangingPunct="0">
                        <a:spcBef>
                          <a:spcPct val="20000"/>
                        </a:spcBef>
                        <a:defRPr sz="2800">
                          <a:solidFill>
                            <a:schemeClr val="tx1"/>
                          </a:solidFill>
                          <a:latin typeface="Verdana" panose="020B0604030504040204" pitchFamily="34" charset="0"/>
                          <a:ea typeface="宋体" panose="02010600030101010101" pitchFamily="2" charset="-122"/>
                        </a:defRPr>
                      </a:lvl1pPr>
                      <a:lvl2pPr marL="742950" indent="-285750" eaLnBrk="0" hangingPunct="0">
                        <a:spcBef>
                          <a:spcPct val="20000"/>
                        </a:spcBef>
                        <a:defRPr sz="2400">
                          <a:solidFill>
                            <a:schemeClr val="tx1"/>
                          </a:solidFill>
                          <a:latin typeface="Verdana" panose="020B0604030504040204" pitchFamily="34" charset="0"/>
                          <a:ea typeface="宋体" panose="02010600030101010101" pitchFamily="2" charset="-122"/>
                        </a:defRPr>
                      </a:lvl2pPr>
                      <a:lvl3pPr marL="1143000" indent="-228600" eaLnBrk="0" hangingPunct="0">
                        <a:spcBef>
                          <a:spcPct val="20000"/>
                        </a:spcBef>
                        <a:defRPr sz="2000">
                          <a:solidFill>
                            <a:schemeClr val="tx1"/>
                          </a:solidFill>
                          <a:latin typeface="Verdana" panose="020B0604030504040204" pitchFamily="34" charset="0"/>
                          <a:ea typeface="宋体" panose="02010600030101010101" pitchFamily="2" charset="-122"/>
                        </a:defRPr>
                      </a:lvl3pPr>
                      <a:lvl4pPr marL="1600200" indent="-228600" eaLnBrk="0" hangingPunct="0">
                        <a:spcBef>
                          <a:spcPct val="20000"/>
                        </a:spcBef>
                        <a:defRPr>
                          <a:solidFill>
                            <a:schemeClr val="tx1"/>
                          </a:solidFill>
                          <a:latin typeface="Verdana" panose="020B0604030504040204" pitchFamily="34" charset="0"/>
                          <a:ea typeface="宋体" panose="02010600030101010101" pitchFamily="2" charset="-122"/>
                        </a:defRPr>
                      </a:lvl4pPr>
                      <a:lvl5pPr marL="2057400" indent="-228600" eaLnBrk="0" hangingPunct="0">
                        <a:spcBef>
                          <a:spcPct val="20000"/>
                        </a:spcBef>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dirty="0">
                          <a:ln>
                            <a:noFill/>
                          </a:ln>
                          <a:solidFill>
                            <a:schemeClr val="tx1"/>
                          </a:solidFill>
                          <a:effectLst/>
                          <a:latin typeface="Verdana" panose="020B0604030504040204" pitchFamily="34" charset="0"/>
                          <a:ea typeface="宋体" panose="02010600030101010101" pitchFamily="2" charset="-122"/>
                        </a:rPr>
                        <a:t>Unicode character</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dirty="0">
                          <a:ln>
                            <a:noFill/>
                          </a:ln>
                          <a:solidFill>
                            <a:schemeClr val="tx1"/>
                          </a:solidFill>
                          <a:effectLst/>
                          <a:latin typeface="Verdana" panose="020B0604030504040204" pitchFamily="34" charset="0"/>
                          <a:ea typeface="宋体" panose="02010600030101010101" pitchFamily="2" charset="-122"/>
                        </a:rPr>
                        <a:t>Half word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Verdana" panose="020B0604030504040204" pitchFamily="34" charset="0"/>
                          <a:ea typeface="宋体" panose="02010600030101010101" pitchFamily="2" charset="-122"/>
                        </a:defRPr>
                      </a:lvl1pPr>
                      <a:lvl2pPr marL="742950" indent="-285750" eaLnBrk="0" hangingPunct="0">
                        <a:spcBef>
                          <a:spcPct val="20000"/>
                        </a:spcBef>
                        <a:defRPr sz="2400">
                          <a:solidFill>
                            <a:schemeClr val="tx1"/>
                          </a:solidFill>
                          <a:latin typeface="Verdana" panose="020B0604030504040204" pitchFamily="34" charset="0"/>
                          <a:ea typeface="宋体" panose="02010600030101010101" pitchFamily="2" charset="-122"/>
                        </a:defRPr>
                      </a:lvl2pPr>
                      <a:lvl3pPr marL="1143000" indent="-228600" eaLnBrk="0" hangingPunct="0">
                        <a:spcBef>
                          <a:spcPct val="20000"/>
                        </a:spcBef>
                        <a:defRPr sz="2000">
                          <a:solidFill>
                            <a:schemeClr val="tx1"/>
                          </a:solidFill>
                          <a:latin typeface="Verdana" panose="020B0604030504040204" pitchFamily="34" charset="0"/>
                          <a:ea typeface="宋体" panose="02010600030101010101" pitchFamily="2" charset="-122"/>
                        </a:defRPr>
                      </a:lvl3pPr>
                      <a:lvl4pPr marL="1600200" indent="-228600" eaLnBrk="0" hangingPunct="0">
                        <a:spcBef>
                          <a:spcPct val="20000"/>
                        </a:spcBef>
                        <a:defRPr>
                          <a:solidFill>
                            <a:schemeClr val="tx1"/>
                          </a:solidFill>
                          <a:latin typeface="Verdana" panose="020B0604030504040204" pitchFamily="34" charset="0"/>
                          <a:ea typeface="宋体" panose="02010600030101010101" pitchFamily="2" charset="-122"/>
                        </a:defRPr>
                      </a:lvl4pPr>
                      <a:lvl5pPr marL="2057400" indent="-228600" eaLnBrk="0" hangingPunct="0">
                        <a:spcBef>
                          <a:spcPct val="20000"/>
                        </a:spcBef>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a:ln>
                            <a:noFill/>
                          </a:ln>
                          <a:solidFill>
                            <a:schemeClr val="tx1"/>
                          </a:solidFill>
                          <a:effectLst/>
                          <a:latin typeface="Verdana" panose="020B0604030504040204" pitchFamily="34" charset="0"/>
                          <a:ea typeface="宋体" panose="02010600030101010101" pitchFamily="2" charset="-122"/>
                        </a:rPr>
                        <a:t>16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752475">
                <a:tc>
                  <a:txBody>
                    <a:bodyPr/>
                    <a:lstStyle>
                      <a:lvl1pPr eaLnBrk="0" hangingPunct="0">
                        <a:spcBef>
                          <a:spcPct val="20000"/>
                        </a:spcBef>
                        <a:defRPr sz="2800">
                          <a:solidFill>
                            <a:schemeClr val="tx1"/>
                          </a:solidFill>
                          <a:latin typeface="Verdana" panose="020B0604030504040204" pitchFamily="34" charset="0"/>
                          <a:ea typeface="宋体" panose="02010600030101010101" pitchFamily="2" charset="-122"/>
                        </a:defRPr>
                      </a:lvl1pPr>
                      <a:lvl2pPr marL="742950" indent="-285750" eaLnBrk="0" hangingPunct="0">
                        <a:spcBef>
                          <a:spcPct val="20000"/>
                        </a:spcBef>
                        <a:defRPr sz="2400">
                          <a:solidFill>
                            <a:schemeClr val="tx1"/>
                          </a:solidFill>
                          <a:latin typeface="Verdana" panose="020B0604030504040204" pitchFamily="34" charset="0"/>
                          <a:ea typeface="宋体" panose="02010600030101010101" pitchFamily="2" charset="-122"/>
                        </a:defRPr>
                      </a:lvl2pPr>
                      <a:lvl3pPr marL="1143000" indent="-228600" eaLnBrk="0" hangingPunct="0">
                        <a:spcBef>
                          <a:spcPct val="20000"/>
                        </a:spcBef>
                        <a:defRPr sz="2000">
                          <a:solidFill>
                            <a:schemeClr val="tx1"/>
                          </a:solidFill>
                          <a:latin typeface="Verdana" panose="020B0604030504040204" pitchFamily="34" charset="0"/>
                          <a:ea typeface="宋体" panose="02010600030101010101" pitchFamily="2" charset="-122"/>
                        </a:defRPr>
                      </a:lvl3pPr>
                      <a:lvl4pPr marL="1600200" indent="-228600" eaLnBrk="0" hangingPunct="0">
                        <a:spcBef>
                          <a:spcPct val="20000"/>
                        </a:spcBef>
                        <a:defRPr>
                          <a:solidFill>
                            <a:schemeClr val="tx1"/>
                          </a:solidFill>
                          <a:latin typeface="Verdana" panose="020B0604030504040204" pitchFamily="34" charset="0"/>
                          <a:ea typeface="宋体" panose="02010600030101010101" pitchFamily="2" charset="-122"/>
                        </a:defRPr>
                      </a:lvl4pPr>
                      <a:lvl5pPr marL="2057400" indent="-228600" eaLnBrk="0" hangingPunct="0">
                        <a:spcBef>
                          <a:spcPct val="20000"/>
                        </a:spcBef>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dirty="0">
                          <a:ln>
                            <a:noFill/>
                          </a:ln>
                          <a:solidFill>
                            <a:schemeClr val="tx1"/>
                          </a:solidFill>
                          <a:effectLst/>
                          <a:latin typeface="Verdana" panose="020B0604030504040204" pitchFamily="34" charset="0"/>
                          <a:ea typeface="宋体" panose="02010600030101010101" pitchFamily="2" charset="-122"/>
                        </a:rPr>
                        <a:t>Integer</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dirty="0">
                          <a:ln>
                            <a:noFill/>
                          </a:ln>
                          <a:solidFill>
                            <a:schemeClr val="tx1"/>
                          </a:solidFill>
                          <a:effectLst/>
                          <a:latin typeface="Verdana" panose="020B0604030504040204" pitchFamily="34" charset="0"/>
                          <a:ea typeface="宋体" panose="02010600030101010101" pitchFamily="2" charset="-122"/>
                        </a:rPr>
                        <a:t>word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Verdana" panose="020B0604030504040204" pitchFamily="34" charset="0"/>
                          <a:ea typeface="宋体" panose="02010600030101010101" pitchFamily="2" charset="-122"/>
                        </a:defRPr>
                      </a:lvl1pPr>
                      <a:lvl2pPr marL="742950" indent="-285750" eaLnBrk="0" hangingPunct="0">
                        <a:spcBef>
                          <a:spcPct val="20000"/>
                        </a:spcBef>
                        <a:defRPr sz="2400">
                          <a:solidFill>
                            <a:schemeClr val="tx1"/>
                          </a:solidFill>
                          <a:latin typeface="Verdana" panose="020B0604030504040204" pitchFamily="34" charset="0"/>
                          <a:ea typeface="宋体" panose="02010600030101010101" pitchFamily="2" charset="-122"/>
                        </a:defRPr>
                      </a:lvl2pPr>
                      <a:lvl3pPr marL="1143000" indent="-228600" eaLnBrk="0" hangingPunct="0">
                        <a:spcBef>
                          <a:spcPct val="20000"/>
                        </a:spcBef>
                        <a:defRPr sz="2000">
                          <a:solidFill>
                            <a:schemeClr val="tx1"/>
                          </a:solidFill>
                          <a:latin typeface="Verdana" panose="020B0604030504040204" pitchFamily="34" charset="0"/>
                          <a:ea typeface="宋体" panose="02010600030101010101" pitchFamily="2" charset="-122"/>
                        </a:defRPr>
                      </a:lvl3pPr>
                      <a:lvl4pPr marL="1600200" indent="-228600" eaLnBrk="0" hangingPunct="0">
                        <a:spcBef>
                          <a:spcPct val="20000"/>
                        </a:spcBef>
                        <a:defRPr>
                          <a:solidFill>
                            <a:schemeClr val="tx1"/>
                          </a:solidFill>
                          <a:latin typeface="Verdana" panose="020B0604030504040204" pitchFamily="34" charset="0"/>
                          <a:ea typeface="宋体" panose="02010600030101010101" pitchFamily="2" charset="-122"/>
                        </a:defRPr>
                      </a:lvl4pPr>
                      <a:lvl5pPr marL="2057400" indent="-228600" eaLnBrk="0" hangingPunct="0">
                        <a:spcBef>
                          <a:spcPct val="20000"/>
                        </a:spcBef>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a:ln>
                            <a:noFill/>
                          </a:ln>
                          <a:solidFill>
                            <a:schemeClr val="tx1"/>
                          </a:solidFill>
                          <a:effectLst/>
                          <a:latin typeface="Verdana" panose="020B0604030504040204" pitchFamily="34" charset="0"/>
                          <a:ea typeface="宋体" panose="02010600030101010101" pitchFamily="2" charset="-122"/>
                        </a:rPr>
                        <a:t>32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750888">
                <a:tc>
                  <a:txBody>
                    <a:bodyPr/>
                    <a:lstStyle>
                      <a:lvl1pPr eaLnBrk="0" hangingPunct="0">
                        <a:spcBef>
                          <a:spcPct val="20000"/>
                        </a:spcBef>
                        <a:defRPr sz="2800">
                          <a:solidFill>
                            <a:schemeClr val="tx1"/>
                          </a:solidFill>
                          <a:latin typeface="Verdana" panose="020B0604030504040204" pitchFamily="34" charset="0"/>
                          <a:ea typeface="宋体" panose="02010600030101010101" pitchFamily="2" charset="-122"/>
                        </a:defRPr>
                      </a:lvl1pPr>
                      <a:lvl2pPr marL="742950" indent="-285750" eaLnBrk="0" hangingPunct="0">
                        <a:spcBef>
                          <a:spcPct val="20000"/>
                        </a:spcBef>
                        <a:defRPr sz="2400">
                          <a:solidFill>
                            <a:schemeClr val="tx1"/>
                          </a:solidFill>
                          <a:latin typeface="Verdana" panose="020B0604030504040204" pitchFamily="34" charset="0"/>
                          <a:ea typeface="宋体" panose="02010600030101010101" pitchFamily="2" charset="-122"/>
                        </a:defRPr>
                      </a:lvl2pPr>
                      <a:lvl3pPr marL="1143000" indent="-228600" eaLnBrk="0" hangingPunct="0">
                        <a:spcBef>
                          <a:spcPct val="20000"/>
                        </a:spcBef>
                        <a:defRPr sz="2000">
                          <a:solidFill>
                            <a:schemeClr val="tx1"/>
                          </a:solidFill>
                          <a:latin typeface="Verdana" panose="020B0604030504040204" pitchFamily="34" charset="0"/>
                          <a:ea typeface="宋体" panose="02010600030101010101" pitchFamily="2" charset="-122"/>
                        </a:defRPr>
                      </a:lvl3pPr>
                      <a:lvl4pPr marL="1600200" indent="-228600" eaLnBrk="0" hangingPunct="0">
                        <a:spcBef>
                          <a:spcPct val="20000"/>
                        </a:spcBef>
                        <a:defRPr>
                          <a:solidFill>
                            <a:schemeClr val="tx1"/>
                          </a:solidFill>
                          <a:latin typeface="Verdana" panose="020B0604030504040204" pitchFamily="34" charset="0"/>
                          <a:ea typeface="宋体" panose="02010600030101010101" pitchFamily="2" charset="-122"/>
                        </a:defRPr>
                      </a:lvl4pPr>
                      <a:lvl5pPr marL="2057400" indent="-228600" eaLnBrk="0" hangingPunct="0">
                        <a:spcBef>
                          <a:spcPct val="20000"/>
                        </a:spcBef>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dirty="0">
                          <a:ln>
                            <a:noFill/>
                          </a:ln>
                          <a:solidFill>
                            <a:schemeClr val="tx1"/>
                          </a:solidFill>
                          <a:effectLst/>
                          <a:latin typeface="Verdana" panose="020B0604030504040204" pitchFamily="34" charset="0"/>
                          <a:ea typeface="宋体" panose="02010600030101010101" pitchFamily="2" charset="-122"/>
                        </a:rPr>
                        <a:t>Double word</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dirty="0">
                          <a:ln>
                            <a:noFill/>
                          </a:ln>
                          <a:solidFill>
                            <a:schemeClr val="tx1"/>
                          </a:solidFill>
                          <a:effectLst/>
                          <a:latin typeface="Verdana" panose="020B0604030504040204" pitchFamily="34" charset="0"/>
                          <a:ea typeface="宋体" panose="02010600030101010101" pitchFamily="2" charset="-122"/>
                        </a:rPr>
                        <a:t>Long integer</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Verdana" panose="020B0604030504040204" pitchFamily="34" charset="0"/>
                          <a:ea typeface="宋体" panose="02010600030101010101" pitchFamily="2" charset="-122"/>
                        </a:defRPr>
                      </a:lvl1pPr>
                      <a:lvl2pPr marL="742950" indent="-285750" eaLnBrk="0" hangingPunct="0">
                        <a:spcBef>
                          <a:spcPct val="20000"/>
                        </a:spcBef>
                        <a:defRPr sz="2400">
                          <a:solidFill>
                            <a:schemeClr val="tx1"/>
                          </a:solidFill>
                          <a:latin typeface="Verdana" panose="020B0604030504040204" pitchFamily="34" charset="0"/>
                          <a:ea typeface="宋体" panose="02010600030101010101" pitchFamily="2" charset="-122"/>
                        </a:defRPr>
                      </a:lvl2pPr>
                      <a:lvl3pPr marL="1143000" indent="-228600" eaLnBrk="0" hangingPunct="0">
                        <a:spcBef>
                          <a:spcPct val="20000"/>
                        </a:spcBef>
                        <a:defRPr sz="2000">
                          <a:solidFill>
                            <a:schemeClr val="tx1"/>
                          </a:solidFill>
                          <a:latin typeface="Verdana" panose="020B0604030504040204" pitchFamily="34" charset="0"/>
                          <a:ea typeface="宋体" panose="02010600030101010101" pitchFamily="2" charset="-122"/>
                        </a:defRPr>
                      </a:lvl3pPr>
                      <a:lvl4pPr marL="1600200" indent="-228600" eaLnBrk="0" hangingPunct="0">
                        <a:spcBef>
                          <a:spcPct val="20000"/>
                        </a:spcBef>
                        <a:defRPr>
                          <a:solidFill>
                            <a:schemeClr val="tx1"/>
                          </a:solidFill>
                          <a:latin typeface="Verdana" panose="020B0604030504040204" pitchFamily="34" charset="0"/>
                          <a:ea typeface="宋体" panose="02010600030101010101" pitchFamily="2" charset="-122"/>
                        </a:defRPr>
                      </a:lvl4pPr>
                      <a:lvl5pPr marL="2057400" indent="-228600" eaLnBrk="0" hangingPunct="0">
                        <a:spcBef>
                          <a:spcPct val="20000"/>
                        </a:spcBef>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a:ln>
                            <a:noFill/>
                          </a:ln>
                          <a:solidFill>
                            <a:schemeClr val="tx1"/>
                          </a:solidFill>
                          <a:effectLst/>
                          <a:latin typeface="Verdana" panose="020B0604030504040204" pitchFamily="34" charset="0"/>
                          <a:ea typeface="宋体" panose="02010600030101010101" pitchFamily="2" charset="-122"/>
                        </a:rPr>
                        <a:t>64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749300">
                <a:tc>
                  <a:txBody>
                    <a:bodyPr/>
                    <a:lstStyle>
                      <a:lvl1pPr eaLnBrk="0" hangingPunct="0">
                        <a:spcBef>
                          <a:spcPct val="20000"/>
                        </a:spcBef>
                        <a:defRPr sz="2800">
                          <a:solidFill>
                            <a:schemeClr val="tx1"/>
                          </a:solidFill>
                          <a:latin typeface="Verdana" panose="020B0604030504040204" pitchFamily="34" charset="0"/>
                          <a:ea typeface="宋体" panose="02010600030101010101" pitchFamily="2" charset="-122"/>
                        </a:defRPr>
                      </a:lvl1pPr>
                      <a:lvl2pPr marL="742950" indent="-285750" eaLnBrk="0" hangingPunct="0">
                        <a:spcBef>
                          <a:spcPct val="20000"/>
                        </a:spcBef>
                        <a:defRPr sz="2400">
                          <a:solidFill>
                            <a:schemeClr val="tx1"/>
                          </a:solidFill>
                          <a:latin typeface="Verdana" panose="020B0604030504040204" pitchFamily="34" charset="0"/>
                          <a:ea typeface="宋体" panose="02010600030101010101" pitchFamily="2" charset="-122"/>
                        </a:defRPr>
                      </a:lvl2pPr>
                      <a:lvl3pPr marL="1143000" indent="-228600" eaLnBrk="0" hangingPunct="0">
                        <a:spcBef>
                          <a:spcPct val="20000"/>
                        </a:spcBef>
                        <a:defRPr sz="2000">
                          <a:solidFill>
                            <a:schemeClr val="tx1"/>
                          </a:solidFill>
                          <a:latin typeface="Verdana" panose="020B0604030504040204" pitchFamily="34" charset="0"/>
                          <a:ea typeface="宋体" panose="02010600030101010101" pitchFamily="2" charset="-122"/>
                        </a:defRPr>
                      </a:lvl3pPr>
                      <a:lvl4pPr marL="1600200" indent="-228600" eaLnBrk="0" hangingPunct="0">
                        <a:spcBef>
                          <a:spcPct val="20000"/>
                        </a:spcBef>
                        <a:defRPr>
                          <a:solidFill>
                            <a:schemeClr val="tx1"/>
                          </a:solidFill>
                          <a:latin typeface="Verdana" panose="020B0604030504040204" pitchFamily="34" charset="0"/>
                          <a:ea typeface="宋体" panose="02010600030101010101" pitchFamily="2" charset="-122"/>
                        </a:defRPr>
                      </a:lvl4pPr>
                      <a:lvl5pPr marL="2057400" indent="-228600" eaLnBrk="0" hangingPunct="0">
                        <a:spcBef>
                          <a:spcPct val="20000"/>
                        </a:spcBef>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dirty="0">
                          <a:ln>
                            <a:noFill/>
                          </a:ln>
                          <a:solidFill>
                            <a:schemeClr val="tx1"/>
                          </a:solidFill>
                          <a:effectLst/>
                          <a:latin typeface="Verdana" panose="020B0604030504040204" pitchFamily="34" charset="0"/>
                          <a:ea typeface="宋体" panose="02010600030101010101" pitchFamily="2" charset="-122"/>
                        </a:rPr>
                        <a:t>IEEE 754 floating point –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dirty="0">
                          <a:ln>
                            <a:noFill/>
                          </a:ln>
                          <a:solidFill>
                            <a:schemeClr val="tx1"/>
                          </a:solidFill>
                          <a:effectLst/>
                          <a:latin typeface="Verdana" panose="020B0604030504040204" pitchFamily="34" charset="0"/>
                          <a:ea typeface="宋体" panose="02010600030101010101" pitchFamily="2" charset="-122"/>
                        </a:rPr>
                        <a:t>single precision</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Verdana" panose="020B0604030504040204" pitchFamily="34" charset="0"/>
                          <a:ea typeface="宋体" panose="02010600030101010101" pitchFamily="2" charset="-122"/>
                        </a:defRPr>
                      </a:lvl1pPr>
                      <a:lvl2pPr marL="742950" indent="-285750" eaLnBrk="0" hangingPunct="0">
                        <a:spcBef>
                          <a:spcPct val="20000"/>
                        </a:spcBef>
                        <a:defRPr sz="2400">
                          <a:solidFill>
                            <a:schemeClr val="tx1"/>
                          </a:solidFill>
                          <a:latin typeface="Verdana" panose="020B0604030504040204" pitchFamily="34" charset="0"/>
                          <a:ea typeface="宋体" panose="02010600030101010101" pitchFamily="2" charset="-122"/>
                        </a:defRPr>
                      </a:lvl2pPr>
                      <a:lvl3pPr marL="1143000" indent="-228600" eaLnBrk="0" hangingPunct="0">
                        <a:spcBef>
                          <a:spcPct val="20000"/>
                        </a:spcBef>
                        <a:defRPr sz="2000">
                          <a:solidFill>
                            <a:schemeClr val="tx1"/>
                          </a:solidFill>
                          <a:latin typeface="Verdana" panose="020B0604030504040204" pitchFamily="34" charset="0"/>
                          <a:ea typeface="宋体" panose="02010600030101010101" pitchFamily="2" charset="-122"/>
                        </a:defRPr>
                      </a:lvl3pPr>
                      <a:lvl4pPr marL="1600200" indent="-228600" eaLnBrk="0" hangingPunct="0">
                        <a:spcBef>
                          <a:spcPct val="20000"/>
                        </a:spcBef>
                        <a:defRPr>
                          <a:solidFill>
                            <a:schemeClr val="tx1"/>
                          </a:solidFill>
                          <a:latin typeface="Verdana" panose="020B0604030504040204" pitchFamily="34" charset="0"/>
                          <a:ea typeface="宋体" panose="02010600030101010101" pitchFamily="2" charset="-122"/>
                        </a:defRPr>
                      </a:lvl4pPr>
                      <a:lvl5pPr marL="2057400" indent="-228600" eaLnBrk="0" hangingPunct="0">
                        <a:spcBef>
                          <a:spcPct val="20000"/>
                        </a:spcBef>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a:ln>
                            <a:noFill/>
                          </a:ln>
                          <a:solidFill>
                            <a:schemeClr val="tx1"/>
                          </a:solidFill>
                          <a:effectLst/>
                          <a:latin typeface="Verdana" panose="020B0604030504040204" pitchFamily="34" charset="0"/>
                          <a:ea typeface="宋体" panose="02010600030101010101" pitchFamily="2" charset="-122"/>
                        </a:rPr>
                        <a:t>32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752475">
                <a:tc>
                  <a:txBody>
                    <a:bodyPr/>
                    <a:lstStyle>
                      <a:lvl1pPr eaLnBrk="0" hangingPunct="0">
                        <a:spcBef>
                          <a:spcPct val="20000"/>
                        </a:spcBef>
                        <a:defRPr sz="2800">
                          <a:solidFill>
                            <a:schemeClr val="tx1"/>
                          </a:solidFill>
                          <a:latin typeface="Verdana" panose="020B0604030504040204" pitchFamily="34" charset="0"/>
                          <a:ea typeface="宋体" panose="02010600030101010101" pitchFamily="2" charset="-122"/>
                        </a:defRPr>
                      </a:lvl1pPr>
                      <a:lvl2pPr marL="742950" indent="-285750" eaLnBrk="0" hangingPunct="0">
                        <a:spcBef>
                          <a:spcPct val="20000"/>
                        </a:spcBef>
                        <a:defRPr sz="2400">
                          <a:solidFill>
                            <a:schemeClr val="tx1"/>
                          </a:solidFill>
                          <a:latin typeface="Verdana" panose="020B0604030504040204" pitchFamily="34" charset="0"/>
                          <a:ea typeface="宋体" panose="02010600030101010101" pitchFamily="2" charset="-122"/>
                        </a:defRPr>
                      </a:lvl2pPr>
                      <a:lvl3pPr marL="1143000" indent="-228600" eaLnBrk="0" hangingPunct="0">
                        <a:spcBef>
                          <a:spcPct val="20000"/>
                        </a:spcBef>
                        <a:defRPr sz="2000">
                          <a:solidFill>
                            <a:schemeClr val="tx1"/>
                          </a:solidFill>
                          <a:latin typeface="Verdana" panose="020B0604030504040204" pitchFamily="34" charset="0"/>
                          <a:ea typeface="宋体" panose="02010600030101010101" pitchFamily="2" charset="-122"/>
                        </a:defRPr>
                      </a:lvl3pPr>
                      <a:lvl4pPr marL="1600200" indent="-228600" eaLnBrk="0" hangingPunct="0">
                        <a:spcBef>
                          <a:spcPct val="20000"/>
                        </a:spcBef>
                        <a:defRPr>
                          <a:solidFill>
                            <a:schemeClr val="tx1"/>
                          </a:solidFill>
                          <a:latin typeface="Verdana" panose="020B0604030504040204" pitchFamily="34" charset="0"/>
                          <a:ea typeface="宋体" panose="02010600030101010101" pitchFamily="2" charset="-122"/>
                        </a:defRPr>
                      </a:lvl4pPr>
                      <a:lvl5pPr marL="2057400" indent="-228600" eaLnBrk="0" hangingPunct="0">
                        <a:spcBef>
                          <a:spcPct val="20000"/>
                        </a:spcBef>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a:ln>
                            <a:noFill/>
                          </a:ln>
                          <a:solidFill>
                            <a:schemeClr val="tx1"/>
                          </a:solidFill>
                          <a:effectLst/>
                          <a:latin typeface="Verdana" panose="020B0604030504040204" pitchFamily="34" charset="0"/>
                          <a:ea typeface="宋体" panose="02010600030101010101" pitchFamily="2" charset="-122"/>
                        </a:rPr>
                        <a:t>IEEE 754 floating point –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a:ln>
                            <a:noFill/>
                          </a:ln>
                          <a:solidFill>
                            <a:schemeClr val="tx1"/>
                          </a:solidFill>
                          <a:effectLst/>
                          <a:latin typeface="Verdana" panose="020B0604030504040204" pitchFamily="34" charset="0"/>
                          <a:ea typeface="宋体" panose="02010600030101010101" pitchFamily="2" charset="-122"/>
                        </a:rPr>
                        <a:t>double precision</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Verdana" panose="020B0604030504040204" pitchFamily="34" charset="0"/>
                          <a:ea typeface="宋体" panose="02010600030101010101" pitchFamily="2" charset="-122"/>
                        </a:defRPr>
                      </a:lvl1pPr>
                      <a:lvl2pPr marL="742950" indent="-285750" eaLnBrk="0" hangingPunct="0">
                        <a:spcBef>
                          <a:spcPct val="20000"/>
                        </a:spcBef>
                        <a:defRPr sz="2400">
                          <a:solidFill>
                            <a:schemeClr val="tx1"/>
                          </a:solidFill>
                          <a:latin typeface="Verdana" panose="020B0604030504040204" pitchFamily="34" charset="0"/>
                          <a:ea typeface="宋体" panose="02010600030101010101" pitchFamily="2" charset="-122"/>
                        </a:defRPr>
                      </a:lvl2pPr>
                      <a:lvl3pPr marL="1143000" indent="-228600" eaLnBrk="0" hangingPunct="0">
                        <a:spcBef>
                          <a:spcPct val="20000"/>
                        </a:spcBef>
                        <a:defRPr sz="2000">
                          <a:solidFill>
                            <a:schemeClr val="tx1"/>
                          </a:solidFill>
                          <a:latin typeface="Verdana" panose="020B0604030504040204" pitchFamily="34" charset="0"/>
                          <a:ea typeface="宋体" panose="02010600030101010101" pitchFamily="2" charset="-122"/>
                        </a:defRPr>
                      </a:lvl3pPr>
                      <a:lvl4pPr marL="1600200" indent="-228600" eaLnBrk="0" hangingPunct="0">
                        <a:spcBef>
                          <a:spcPct val="20000"/>
                        </a:spcBef>
                        <a:defRPr>
                          <a:solidFill>
                            <a:schemeClr val="tx1"/>
                          </a:solidFill>
                          <a:latin typeface="Verdana" panose="020B0604030504040204" pitchFamily="34" charset="0"/>
                          <a:ea typeface="宋体" panose="02010600030101010101" pitchFamily="2" charset="-122"/>
                        </a:defRPr>
                      </a:lvl4pPr>
                      <a:lvl5pPr marL="2057400" indent="-228600" eaLnBrk="0" hangingPunct="0">
                        <a:spcBef>
                          <a:spcPct val="20000"/>
                        </a:spcBef>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a:ln>
                            <a:noFill/>
                          </a:ln>
                          <a:solidFill>
                            <a:schemeClr val="tx1"/>
                          </a:solidFill>
                          <a:effectLst/>
                          <a:latin typeface="Verdana" panose="020B0604030504040204" pitchFamily="34" charset="0"/>
                          <a:ea typeface="宋体" panose="02010600030101010101" pitchFamily="2" charset="-122"/>
                        </a:rPr>
                        <a:t>64</a:t>
                      </a:r>
                    </a:p>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zh-CN" sz="2000" b="0" i="0" u="none" strike="noStrike" cap="none" normalizeH="0" baseline="0">
                        <a:ln>
                          <a:noFill/>
                        </a:ln>
                        <a:solidFill>
                          <a:schemeClr val="tx1"/>
                        </a:solidFill>
                        <a:effectLst/>
                        <a:latin typeface="Verdana" panose="020B060403050404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752475">
                <a:tc>
                  <a:txBody>
                    <a:bodyPr/>
                    <a:lstStyle>
                      <a:lvl1pPr eaLnBrk="0" hangingPunct="0">
                        <a:spcBef>
                          <a:spcPct val="20000"/>
                        </a:spcBef>
                        <a:defRPr sz="2800">
                          <a:solidFill>
                            <a:schemeClr val="tx1"/>
                          </a:solidFill>
                          <a:latin typeface="Verdana" panose="020B0604030504040204" pitchFamily="34" charset="0"/>
                          <a:ea typeface="宋体" panose="02010600030101010101" pitchFamily="2" charset="-122"/>
                        </a:defRPr>
                      </a:lvl1pPr>
                      <a:lvl2pPr marL="742950" indent="-285750" eaLnBrk="0" hangingPunct="0">
                        <a:spcBef>
                          <a:spcPct val="20000"/>
                        </a:spcBef>
                        <a:defRPr sz="2400">
                          <a:solidFill>
                            <a:schemeClr val="tx1"/>
                          </a:solidFill>
                          <a:latin typeface="Verdana" panose="020B0604030504040204" pitchFamily="34" charset="0"/>
                          <a:ea typeface="宋体" panose="02010600030101010101" pitchFamily="2" charset="-122"/>
                        </a:defRPr>
                      </a:lvl2pPr>
                      <a:lvl3pPr marL="1143000" indent="-228600" eaLnBrk="0" hangingPunct="0">
                        <a:spcBef>
                          <a:spcPct val="20000"/>
                        </a:spcBef>
                        <a:defRPr sz="2000">
                          <a:solidFill>
                            <a:schemeClr val="tx1"/>
                          </a:solidFill>
                          <a:latin typeface="Verdana" panose="020B0604030504040204" pitchFamily="34" charset="0"/>
                          <a:ea typeface="宋体" panose="02010600030101010101" pitchFamily="2" charset="-122"/>
                        </a:defRPr>
                      </a:lvl3pPr>
                      <a:lvl4pPr marL="1600200" indent="-228600" eaLnBrk="0" hangingPunct="0">
                        <a:spcBef>
                          <a:spcPct val="20000"/>
                        </a:spcBef>
                        <a:defRPr>
                          <a:solidFill>
                            <a:schemeClr val="tx1"/>
                          </a:solidFill>
                          <a:latin typeface="Verdana" panose="020B0604030504040204" pitchFamily="34" charset="0"/>
                          <a:ea typeface="宋体" panose="02010600030101010101" pitchFamily="2" charset="-122"/>
                        </a:defRPr>
                      </a:lvl4pPr>
                      <a:lvl5pPr marL="2057400" indent="-228600" eaLnBrk="0" hangingPunct="0">
                        <a:spcBef>
                          <a:spcPct val="20000"/>
                        </a:spcBef>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a:ln>
                            <a:noFill/>
                          </a:ln>
                          <a:solidFill>
                            <a:schemeClr val="tx1"/>
                          </a:solidFill>
                          <a:effectLst/>
                          <a:latin typeface="Verdana" panose="020B0604030504040204" pitchFamily="34" charset="0"/>
                          <a:ea typeface="宋体" panose="02010600030101010101" pitchFamily="2" charset="-122"/>
                        </a:rPr>
                        <a:t>Floating point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a:ln>
                            <a:noFill/>
                          </a:ln>
                          <a:solidFill>
                            <a:schemeClr val="tx1"/>
                          </a:solidFill>
                          <a:effectLst/>
                          <a:latin typeface="Verdana" panose="020B0604030504040204" pitchFamily="34" charset="0"/>
                          <a:ea typeface="宋体" panose="02010600030101010101" pitchFamily="2" charset="-122"/>
                        </a:rPr>
                        <a:t>extended double precision</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Verdana" panose="020B0604030504040204" pitchFamily="34" charset="0"/>
                          <a:ea typeface="宋体" panose="02010600030101010101" pitchFamily="2" charset="-122"/>
                        </a:defRPr>
                      </a:lvl1pPr>
                      <a:lvl2pPr marL="742950" indent="-285750" eaLnBrk="0" hangingPunct="0">
                        <a:spcBef>
                          <a:spcPct val="20000"/>
                        </a:spcBef>
                        <a:defRPr sz="2400">
                          <a:solidFill>
                            <a:schemeClr val="tx1"/>
                          </a:solidFill>
                          <a:latin typeface="Verdana" panose="020B0604030504040204" pitchFamily="34" charset="0"/>
                          <a:ea typeface="宋体" panose="02010600030101010101" pitchFamily="2" charset="-122"/>
                        </a:defRPr>
                      </a:lvl2pPr>
                      <a:lvl3pPr marL="1143000" indent="-228600" eaLnBrk="0" hangingPunct="0">
                        <a:spcBef>
                          <a:spcPct val="20000"/>
                        </a:spcBef>
                        <a:defRPr sz="2000">
                          <a:solidFill>
                            <a:schemeClr val="tx1"/>
                          </a:solidFill>
                          <a:latin typeface="Verdana" panose="020B0604030504040204" pitchFamily="34" charset="0"/>
                          <a:ea typeface="宋体" panose="02010600030101010101" pitchFamily="2" charset="-122"/>
                        </a:defRPr>
                      </a:lvl3pPr>
                      <a:lvl4pPr marL="1600200" indent="-228600" eaLnBrk="0" hangingPunct="0">
                        <a:spcBef>
                          <a:spcPct val="20000"/>
                        </a:spcBef>
                        <a:defRPr>
                          <a:solidFill>
                            <a:schemeClr val="tx1"/>
                          </a:solidFill>
                          <a:latin typeface="Verdana" panose="020B0604030504040204" pitchFamily="34" charset="0"/>
                          <a:ea typeface="宋体" panose="02010600030101010101" pitchFamily="2" charset="-122"/>
                        </a:defRPr>
                      </a:lvl4pPr>
                      <a:lvl5pPr marL="2057400" indent="-228600" eaLnBrk="0" hangingPunct="0">
                        <a:spcBef>
                          <a:spcPct val="20000"/>
                        </a:spcBef>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dirty="0">
                          <a:ln>
                            <a:noFill/>
                          </a:ln>
                          <a:solidFill>
                            <a:schemeClr val="tx1"/>
                          </a:solidFill>
                          <a:effectLst/>
                          <a:latin typeface="Verdana" panose="020B0604030504040204" pitchFamily="34" charset="0"/>
                          <a:ea typeface="宋体" panose="02010600030101010101" pitchFamily="2" charset="-122"/>
                        </a:rPr>
                        <a:t>80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bl>
          </a:graphicData>
        </a:graphic>
      </p:graphicFrame>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p:txBody>
          <a:bodyPr/>
          <a:lstStyle/>
          <a:p>
            <a:pPr eaLnBrk="1" hangingPunct="1"/>
            <a:r>
              <a:rPr lang="en-US" altLang="zh-CN"/>
              <a:t>ISA: Addressing Modes</a:t>
            </a:r>
          </a:p>
        </p:txBody>
      </p:sp>
      <p:sp>
        <p:nvSpPr>
          <p:cNvPr id="48131" name="Rectangle 3"/>
          <p:cNvSpPr>
            <a:spLocks noGrp="1" noChangeArrowheads="1"/>
          </p:cNvSpPr>
          <p:nvPr>
            <p:ph type="body" idx="1"/>
          </p:nvPr>
        </p:nvSpPr>
        <p:spPr>
          <a:ln>
            <a:noFill/>
          </a:ln>
        </p:spPr>
        <p:txBody>
          <a:bodyPr/>
          <a:lstStyle/>
          <a:p>
            <a:pPr eaLnBrk="1" hangingPunct="1"/>
            <a:r>
              <a:rPr lang="en-US" altLang="zh-CN" dirty="0"/>
              <a:t>Specify the location of operands</a:t>
            </a:r>
          </a:p>
          <a:p>
            <a:pPr eaLnBrk="1" hangingPunct="1"/>
            <a:r>
              <a:rPr lang="en-US" altLang="zh-CN" dirty="0"/>
              <a:t>registers, constants, or the address of a memory object:</a:t>
            </a:r>
          </a:p>
          <a:p>
            <a:pPr eaLnBrk="1" hangingPunct="1">
              <a:buFontTx/>
              <a:buNone/>
            </a:pPr>
            <a:endParaRPr lang="en-US" altLang="zh-CN" dirty="0"/>
          </a:p>
          <a:p>
            <a:pPr eaLnBrk="1" hangingPunct="1">
              <a:buFontTx/>
              <a:buNone/>
            </a:pPr>
            <a:r>
              <a:rPr lang="en-US" altLang="zh-CN" dirty="0"/>
              <a:t>	RISC-V:</a:t>
            </a:r>
          </a:p>
          <a:p>
            <a:pPr eaLnBrk="1" hangingPunct="1">
              <a:buFontTx/>
              <a:buNone/>
            </a:pPr>
            <a:r>
              <a:rPr lang="en-US" altLang="zh-CN" dirty="0"/>
              <a:t>	Register, </a:t>
            </a:r>
            <a:r>
              <a:rPr lang="en-US" altLang="zh-CN" dirty="0">
                <a:solidFill>
                  <a:srgbClr val="ED008C"/>
                </a:solidFill>
              </a:rPr>
              <a:t>Immediate</a:t>
            </a:r>
            <a:r>
              <a:rPr lang="en-US" altLang="zh-CN" dirty="0"/>
              <a:t>, </a:t>
            </a:r>
            <a:r>
              <a:rPr lang="en-US" altLang="zh-CN" dirty="0">
                <a:solidFill>
                  <a:srgbClr val="92D050"/>
                </a:solidFill>
              </a:rPr>
              <a:t>Displacement</a:t>
            </a:r>
          </a:p>
        </p:txBody>
      </p:sp>
      <p:sp>
        <p:nvSpPr>
          <p:cNvPr id="48132" name="Line 4"/>
          <p:cNvSpPr>
            <a:spLocks noChangeShapeType="1"/>
          </p:cNvSpPr>
          <p:nvPr/>
        </p:nvSpPr>
        <p:spPr bwMode="auto">
          <a:xfrm>
            <a:off x="3810000" y="5043487"/>
            <a:ext cx="0" cy="1066800"/>
          </a:xfrm>
          <a:prstGeom prst="line">
            <a:avLst/>
          </a:prstGeom>
          <a:noFill/>
          <a:ln w="76200">
            <a:solidFill>
              <a:srgbClr val="ED008C"/>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8133" name="Text Box 5"/>
          <p:cNvSpPr txBox="1">
            <a:spLocks noChangeArrowheads="1"/>
          </p:cNvSpPr>
          <p:nvPr/>
        </p:nvSpPr>
        <p:spPr bwMode="auto">
          <a:xfrm>
            <a:off x="2724619" y="6109492"/>
            <a:ext cx="2233304"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dirty="0">
                <a:solidFill>
                  <a:srgbClr val="ED008C"/>
                </a:solidFill>
                <a:latin typeface="Verdana" panose="020B0604030504040204" pitchFamily="34" charset="0"/>
              </a:rPr>
              <a:t>constant</a:t>
            </a:r>
          </a:p>
          <a:p>
            <a:pPr algn="ctr" eaLnBrk="1" hangingPunct="1"/>
            <a:r>
              <a:rPr lang="en-US" altLang="zh-CN" dirty="0" err="1">
                <a:solidFill>
                  <a:srgbClr val="ED008C"/>
                </a:solidFill>
                <a:latin typeface="Verdana" panose="020B0604030504040204" pitchFamily="34" charset="0"/>
              </a:rPr>
              <a:t>addi</a:t>
            </a:r>
            <a:r>
              <a:rPr lang="zh-CN" altLang="en-US" dirty="0">
                <a:solidFill>
                  <a:srgbClr val="ED008C"/>
                </a:solidFill>
                <a:latin typeface="Verdana" panose="020B0604030504040204" pitchFamily="34" charset="0"/>
              </a:rPr>
              <a:t> </a:t>
            </a:r>
            <a:r>
              <a:rPr lang="en-US" altLang="zh-CN" dirty="0">
                <a:solidFill>
                  <a:srgbClr val="ED008C"/>
                </a:solidFill>
                <a:latin typeface="Verdana" panose="020B0604030504040204" pitchFamily="34" charset="0"/>
              </a:rPr>
              <a:t>x1, x1, 0x10</a:t>
            </a:r>
          </a:p>
        </p:txBody>
      </p:sp>
      <p:sp>
        <p:nvSpPr>
          <p:cNvPr id="48134" name="Line 6"/>
          <p:cNvSpPr>
            <a:spLocks noChangeShapeType="1"/>
          </p:cNvSpPr>
          <p:nvPr/>
        </p:nvSpPr>
        <p:spPr bwMode="auto">
          <a:xfrm>
            <a:off x="6781800" y="5043487"/>
            <a:ext cx="0" cy="1066800"/>
          </a:xfrm>
          <a:prstGeom prst="line">
            <a:avLst/>
          </a:prstGeom>
          <a:noFill/>
          <a:ln w="76200">
            <a:solidFill>
              <a:srgbClr val="92D05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8135" name="Text Box 7"/>
          <p:cNvSpPr txBox="1">
            <a:spLocks noChangeArrowheads="1"/>
          </p:cNvSpPr>
          <p:nvPr/>
        </p:nvSpPr>
        <p:spPr bwMode="auto">
          <a:xfrm>
            <a:off x="5627729" y="6110287"/>
            <a:ext cx="2420856"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dirty="0">
                <a:solidFill>
                  <a:srgbClr val="92D050"/>
                </a:solidFill>
                <a:latin typeface="Verdana" panose="020B0604030504040204" pitchFamily="34" charset="0"/>
              </a:rPr>
              <a:t>register + constant</a:t>
            </a:r>
          </a:p>
          <a:p>
            <a:pPr algn="ctr" eaLnBrk="1" hangingPunct="1"/>
            <a:r>
              <a:rPr lang="en-US" altLang="zh-CN" dirty="0" err="1">
                <a:solidFill>
                  <a:srgbClr val="92D050"/>
                </a:solidFill>
                <a:latin typeface="Verdana" panose="020B0604030504040204" pitchFamily="34" charset="0"/>
              </a:rPr>
              <a:t>lw</a:t>
            </a:r>
            <a:r>
              <a:rPr lang="en-US" altLang="zh-CN" dirty="0">
                <a:solidFill>
                  <a:srgbClr val="92D050"/>
                </a:solidFill>
                <a:latin typeface="Verdana" panose="020B0604030504040204" pitchFamily="34" charset="0"/>
              </a:rPr>
              <a:t> x1, 100(x2)</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C78917-3BC0-6748-A575-737A6566C1AC}"/>
              </a:ext>
            </a:extLst>
          </p:cNvPr>
          <p:cNvSpPr>
            <a:spLocks noGrp="1"/>
          </p:cNvSpPr>
          <p:nvPr>
            <p:ph type="title"/>
          </p:nvPr>
        </p:nvSpPr>
        <p:spPr/>
        <p:txBody>
          <a:bodyPr/>
          <a:lstStyle/>
          <a:p>
            <a:r>
              <a:rPr lang="en-CN" dirty="0">
                <a:solidFill>
                  <a:schemeClr val="tx1"/>
                </a:solidFill>
              </a:rPr>
              <a:t>Pipelining</a:t>
            </a:r>
          </a:p>
        </p:txBody>
      </p:sp>
      <p:sp>
        <p:nvSpPr>
          <p:cNvPr id="3" name="Content Placeholder 2">
            <a:extLst>
              <a:ext uri="{FF2B5EF4-FFF2-40B4-BE49-F238E27FC236}">
                <a16:creationId xmlns:a16="http://schemas.microsoft.com/office/drawing/2014/main" id="{46B4B637-3AF0-DF44-B16F-A8D58D563106}"/>
              </a:ext>
            </a:extLst>
          </p:cNvPr>
          <p:cNvSpPr>
            <a:spLocks noGrp="1"/>
          </p:cNvSpPr>
          <p:nvPr>
            <p:ph idx="1"/>
          </p:nvPr>
        </p:nvSpPr>
        <p:spPr/>
        <p:txBody>
          <a:bodyPr/>
          <a:lstStyle/>
          <a:p>
            <a:r>
              <a:rPr lang="en-US" dirty="0"/>
              <a:t>Overlap execution of multi-instruction</a:t>
            </a:r>
            <a:endParaRPr lang="en-CN" dirty="0"/>
          </a:p>
          <a:p>
            <a:r>
              <a:rPr lang="en-CN" dirty="0"/>
              <a:t>CPI &gt;= 1</a:t>
            </a:r>
          </a:p>
        </p:txBody>
      </p:sp>
      <p:pic>
        <p:nvPicPr>
          <p:cNvPr id="7" name="Picture 2">
            <a:extLst>
              <a:ext uri="{FF2B5EF4-FFF2-40B4-BE49-F238E27FC236}">
                <a16:creationId xmlns:a16="http://schemas.microsoft.com/office/drawing/2014/main" id="{1E1A7EEB-0FF4-4644-85D7-EF44D4E4A8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819400"/>
            <a:ext cx="9144000" cy="3676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2330383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C183BA1-2973-9548-8DD9-29E85C38AF44}"/>
              </a:ext>
            </a:extLst>
          </p:cNvPr>
          <p:cNvPicPr>
            <a:picLocks noChangeAspect="1"/>
          </p:cNvPicPr>
          <p:nvPr/>
        </p:nvPicPr>
        <p:blipFill>
          <a:blip r:embed="rId3"/>
          <a:stretch>
            <a:fillRect/>
          </a:stretch>
        </p:blipFill>
        <p:spPr>
          <a:xfrm>
            <a:off x="513291" y="0"/>
            <a:ext cx="8117417" cy="6858000"/>
          </a:xfrm>
          <a:prstGeom prst="rect">
            <a:avLst/>
          </a:prstGeom>
        </p:spPr>
      </p:pic>
      <p:sp>
        <p:nvSpPr>
          <p:cNvPr id="48130" name="Rectangle 2"/>
          <p:cNvSpPr>
            <a:spLocks noGrp="1" noChangeArrowheads="1"/>
          </p:cNvSpPr>
          <p:nvPr>
            <p:ph type="title"/>
          </p:nvPr>
        </p:nvSpPr>
        <p:spPr/>
        <p:txBody>
          <a:bodyPr/>
          <a:lstStyle/>
          <a:p>
            <a:pPr eaLnBrk="1" hangingPunct="1"/>
            <a:r>
              <a:rPr lang="en-US" altLang="zh-CN"/>
              <a:t>ISA: Addressing Modes</a:t>
            </a:r>
          </a:p>
        </p:txBody>
      </p:sp>
      <p:sp>
        <p:nvSpPr>
          <p:cNvPr id="48131" name="Rectangle 3"/>
          <p:cNvSpPr>
            <a:spLocks noGrp="1" noChangeArrowheads="1"/>
          </p:cNvSpPr>
          <p:nvPr>
            <p:ph type="body" idx="1"/>
          </p:nvPr>
        </p:nvSpPr>
        <p:spPr/>
        <p:txBody>
          <a:bodyPr/>
          <a:lstStyle/>
          <a:p>
            <a:pPr eaLnBrk="1" hangingPunct="1"/>
            <a:r>
              <a:rPr lang="en-US" altLang="zh-CN" dirty="0">
                <a:solidFill>
                  <a:srgbClr val="00B0F0"/>
                </a:solidFill>
              </a:rPr>
              <a:t>RISC-V Register Naming</a:t>
            </a:r>
          </a:p>
        </p:txBody>
      </p:sp>
    </p:spTree>
    <p:extLst>
      <p:ext uri="{BB962C8B-B14F-4D97-AF65-F5344CB8AC3E}">
        <p14:creationId xmlns:p14="http://schemas.microsoft.com/office/powerpoint/2010/main" val="135696395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p:txBody>
          <a:bodyPr/>
          <a:lstStyle/>
          <a:p>
            <a:pPr eaLnBrk="1" hangingPunct="1"/>
            <a:r>
              <a:rPr lang="en-US" altLang="zh-CN"/>
              <a:t>ISA: Addressing Modes</a:t>
            </a:r>
          </a:p>
        </p:txBody>
      </p:sp>
      <p:sp>
        <p:nvSpPr>
          <p:cNvPr id="48131" name="Rectangle 3"/>
          <p:cNvSpPr>
            <a:spLocks noGrp="1" noChangeArrowheads="1"/>
          </p:cNvSpPr>
          <p:nvPr>
            <p:ph type="body" idx="1"/>
          </p:nvPr>
        </p:nvSpPr>
        <p:spPr/>
        <p:txBody>
          <a:bodyPr/>
          <a:lstStyle/>
          <a:p>
            <a:pPr eaLnBrk="1" hangingPunct="1"/>
            <a:r>
              <a:rPr lang="en-US" altLang="zh-CN" dirty="0"/>
              <a:t>Specify the location of operands</a:t>
            </a:r>
          </a:p>
          <a:p>
            <a:pPr eaLnBrk="1" hangingPunct="1"/>
            <a:r>
              <a:rPr lang="en-US" altLang="zh-CN" dirty="0"/>
              <a:t>registers, constants, or the address of a memory object:</a:t>
            </a:r>
          </a:p>
          <a:p>
            <a:pPr eaLnBrk="1" hangingPunct="1">
              <a:buFontTx/>
              <a:buNone/>
            </a:pPr>
            <a:endParaRPr lang="en-US" altLang="zh-CN" dirty="0"/>
          </a:p>
          <a:p>
            <a:pPr eaLnBrk="1" hangingPunct="1">
              <a:buFontTx/>
              <a:buNone/>
            </a:pPr>
            <a:r>
              <a:rPr lang="en-US" altLang="zh-CN" dirty="0"/>
              <a:t>	80x86:</a:t>
            </a:r>
          </a:p>
          <a:p>
            <a:pPr eaLnBrk="1" hangingPunct="1">
              <a:buFontTx/>
              <a:buNone/>
            </a:pPr>
            <a:r>
              <a:rPr lang="en-US" altLang="zh-CN" dirty="0"/>
              <a:t>	Register, </a:t>
            </a:r>
            <a:r>
              <a:rPr lang="en-US" altLang="zh-CN" dirty="0">
                <a:solidFill>
                  <a:srgbClr val="ED008C"/>
                </a:solidFill>
              </a:rPr>
              <a:t>Immediate</a:t>
            </a:r>
            <a:r>
              <a:rPr lang="en-US" altLang="zh-CN" dirty="0"/>
              <a:t>, </a:t>
            </a:r>
            <a:r>
              <a:rPr lang="en-US" altLang="zh-CN" dirty="0">
                <a:solidFill>
                  <a:srgbClr val="92D050"/>
                </a:solidFill>
              </a:rPr>
              <a:t>Displacement</a:t>
            </a:r>
          </a:p>
        </p:txBody>
      </p:sp>
      <p:sp>
        <p:nvSpPr>
          <p:cNvPr id="48132" name="Line 4"/>
          <p:cNvSpPr>
            <a:spLocks noChangeShapeType="1"/>
          </p:cNvSpPr>
          <p:nvPr/>
        </p:nvSpPr>
        <p:spPr bwMode="auto">
          <a:xfrm>
            <a:off x="3810000" y="5043487"/>
            <a:ext cx="0" cy="1066800"/>
          </a:xfrm>
          <a:prstGeom prst="line">
            <a:avLst/>
          </a:prstGeom>
          <a:noFill/>
          <a:ln w="76200">
            <a:solidFill>
              <a:srgbClr val="ED008C"/>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8133" name="Text Box 5"/>
          <p:cNvSpPr txBox="1">
            <a:spLocks noChangeArrowheads="1"/>
          </p:cNvSpPr>
          <p:nvPr/>
        </p:nvSpPr>
        <p:spPr bwMode="auto">
          <a:xfrm>
            <a:off x="3080486" y="6109492"/>
            <a:ext cx="152157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dirty="0">
                <a:solidFill>
                  <a:srgbClr val="ED008C"/>
                </a:solidFill>
                <a:latin typeface="Verdana" panose="020B0604030504040204" pitchFamily="34" charset="0"/>
              </a:rPr>
              <a:t>constant</a:t>
            </a:r>
          </a:p>
          <a:p>
            <a:pPr algn="ctr" eaLnBrk="1" hangingPunct="1"/>
            <a:r>
              <a:rPr lang="en-US" altLang="zh-CN" dirty="0">
                <a:solidFill>
                  <a:srgbClr val="ED008C"/>
                </a:solidFill>
                <a:latin typeface="Verdana" panose="020B0604030504040204" pitchFamily="34" charset="0"/>
              </a:rPr>
              <a:t>Add</a:t>
            </a:r>
            <a:r>
              <a:rPr lang="zh-CN" altLang="en-US" dirty="0">
                <a:solidFill>
                  <a:srgbClr val="ED008C"/>
                </a:solidFill>
                <a:latin typeface="Verdana" panose="020B0604030504040204" pitchFamily="34" charset="0"/>
              </a:rPr>
              <a:t> </a:t>
            </a:r>
            <a:r>
              <a:rPr lang="en-US" altLang="zh-CN" dirty="0">
                <a:solidFill>
                  <a:srgbClr val="ED008C"/>
                </a:solidFill>
                <a:latin typeface="Verdana" panose="020B0604030504040204" pitchFamily="34" charset="0"/>
              </a:rPr>
              <a:t>R4, #3</a:t>
            </a:r>
          </a:p>
        </p:txBody>
      </p:sp>
      <p:sp>
        <p:nvSpPr>
          <p:cNvPr id="48134" name="Line 6"/>
          <p:cNvSpPr>
            <a:spLocks noChangeShapeType="1"/>
          </p:cNvSpPr>
          <p:nvPr/>
        </p:nvSpPr>
        <p:spPr bwMode="auto">
          <a:xfrm>
            <a:off x="6781800" y="5043487"/>
            <a:ext cx="0" cy="1066800"/>
          </a:xfrm>
          <a:prstGeom prst="line">
            <a:avLst/>
          </a:prstGeom>
          <a:noFill/>
          <a:ln w="76200">
            <a:solidFill>
              <a:srgbClr val="92D05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 name="Text Box 7">
            <a:extLst>
              <a:ext uri="{FF2B5EF4-FFF2-40B4-BE49-F238E27FC236}">
                <a16:creationId xmlns:a16="http://schemas.microsoft.com/office/drawing/2014/main" id="{8CA831A2-373D-204A-907C-3181AB6E4364}"/>
              </a:ext>
            </a:extLst>
          </p:cNvPr>
          <p:cNvSpPr txBox="1">
            <a:spLocks noChangeArrowheads="1"/>
          </p:cNvSpPr>
          <p:nvPr/>
        </p:nvSpPr>
        <p:spPr bwMode="auto">
          <a:xfrm>
            <a:off x="5627729" y="6110287"/>
            <a:ext cx="2420856"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dirty="0">
                <a:solidFill>
                  <a:srgbClr val="92D050"/>
                </a:solidFill>
                <a:latin typeface="Verdana" panose="020B0604030504040204" pitchFamily="34" charset="0"/>
              </a:rPr>
              <a:t>register + constant</a:t>
            </a:r>
          </a:p>
          <a:p>
            <a:pPr algn="ctr" eaLnBrk="1" hangingPunct="1"/>
            <a:r>
              <a:rPr lang="en-US" altLang="zh-CN" dirty="0">
                <a:solidFill>
                  <a:srgbClr val="92D050"/>
                </a:solidFill>
                <a:latin typeface="Verdana" panose="020B0604030504040204" pitchFamily="34" charset="0"/>
              </a:rPr>
              <a:t>Add R4, 100(R1)</a:t>
            </a:r>
          </a:p>
        </p:txBody>
      </p:sp>
    </p:spTree>
    <p:extLst>
      <p:ext uri="{BB962C8B-B14F-4D97-AF65-F5344CB8AC3E}">
        <p14:creationId xmlns:p14="http://schemas.microsoft.com/office/powerpoint/2010/main" val="287612113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p:txBody>
          <a:bodyPr/>
          <a:lstStyle/>
          <a:p>
            <a:pPr eaLnBrk="1" hangingPunct="1"/>
            <a:r>
              <a:rPr lang="en-US" altLang="zh-CN"/>
              <a:t>ISA: Addressing Modes</a:t>
            </a:r>
          </a:p>
        </p:txBody>
      </p:sp>
      <p:sp>
        <p:nvSpPr>
          <p:cNvPr id="48131" name="Rectangle 3"/>
          <p:cNvSpPr>
            <a:spLocks noGrp="1" noChangeArrowheads="1"/>
          </p:cNvSpPr>
          <p:nvPr>
            <p:ph type="body" idx="1"/>
          </p:nvPr>
        </p:nvSpPr>
        <p:spPr>
          <a:xfrm>
            <a:off x="457200" y="1600200"/>
            <a:ext cx="8686800" cy="5257800"/>
          </a:xfrm>
        </p:spPr>
        <p:txBody>
          <a:bodyPr/>
          <a:lstStyle/>
          <a:p>
            <a:pPr eaLnBrk="1" hangingPunct="1"/>
            <a:r>
              <a:rPr lang="en-US" altLang="zh-CN" dirty="0"/>
              <a:t>Specify the location of operands</a:t>
            </a:r>
          </a:p>
          <a:p>
            <a:pPr eaLnBrk="1" hangingPunct="1"/>
            <a:r>
              <a:rPr lang="en-US" altLang="zh-CN" dirty="0"/>
              <a:t>registers, constants, or the address of a memory object:</a:t>
            </a:r>
          </a:p>
          <a:p>
            <a:pPr eaLnBrk="1" hangingPunct="1">
              <a:buFontTx/>
              <a:buNone/>
            </a:pPr>
            <a:endParaRPr lang="en-US" altLang="zh-CN" dirty="0"/>
          </a:p>
          <a:p>
            <a:pPr eaLnBrk="1" hangingPunct="1">
              <a:buFontTx/>
              <a:buNone/>
            </a:pPr>
            <a:r>
              <a:rPr lang="en-US" altLang="zh-CN" dirty="0"/>
              <a:t>	80x86: 3+ variations of displacement</a:t>
            </a:r>
          </a:p>
          <a:p>
            <a:pPr eaLnBrk="1" hangingPunct="1">
              <a:buFontTx/>
              <a:buNone/>
            </a:pPr>
            <a:r>
              <a:rPr lang="en-US" altLang="zh-CN" dirty="0"/>
              <a:t>	Register, </a:t>
            </a:r>
            <a:r>
              <a:rPr lang="en-US" altLang="zh-CN" dirty="0">
                <a:solidFill>
                  <a:srgbClr val="ED008C"/>
                </a:solidFill>
              </a:rPr>
              <a:t>Immediate</a:t>
            </a:r>
            <a:r>
              <a:rPr lang="en-US" altLang="zh-CN" dirty="0"/>
              <a:t>, </a:t>
            </a:r>
            <a:r>
              <a:rPr lang="en-US" altLang="zh-CN" dirty="0">
                <a:solidFill>
                  <a:srgbClr val="92D050"/>
                </a:solidFill>
              </a:rPr>
              <a:t>Displacement</a:t>
            </a:r>
          </a:p>
          <a:p>
            <a:pPr eaLnBrk="1" hangingPunct="1">
              <a:buFontTx/>
              <a:buNone/>
            </a:pPr>
            <a:r>
              <a:rPr lang="en-US" altLang="zh-CN" dirty="0">
                <a:solidFill>
                  <a:schemeClr val="hlink"/>
                </a:solidFill>
              </a:rPr>
              <a:t>	</a:t>
            </a:r>
            <a:r>
              <a:rPr lang="en-US" altLang="zh-CN" dirty="0">
                <a:solidFill>
                  <a:srgbClr val="00B0F0"/>
                </a:solidFill>
              </a:rPr>
              <a:t>no register (absolute)</a:t>
            </a:r>
          </a:p>
          <a:p>
            <a:pPr eaLnBrk="1" hangingPunct="1">
              <a:buFontTx/>
              <a:buNone/>
            </a:pPr>
            <a:r>
              <a:rPr lang="en-US" altLang="zh-CN" dirty="0">
                <a:solidFill>
                  <a:srgbClr val="00B0F0"/>
                </a:solidFill>
              </a:rPr>
              <a:t>	Add R1, (1001)	</a:t>
            </a:r>
            <a:endParaRPr lang="en-US" altLang="zh-CN" dirty="0">
              <a:solidFill>
                <a:schemeClr val="hlink"/>
              </a:solidFill>
            </a:endParaRPr>
          </a:p>
        </p:txBody>
      </p:sp>
      <p:sp>
        <p:nvSpPr>
          <p:cNvPr id="4" name="Line 6">
            <a:extLst>
              <a:ext uri="{FF2B5EF4-FFF2-40B4-BE49-F238E27FC236}">
                <a16:creationId xmlns:a16="http://schemas.microsoft.com/office/drawing/2014/main" id="{3E299DE6-C966-2B4F-8E25-928AFD172286}"/>
              </a:ext>
            </a:extLst>
          </p:cNvPr>
          <p:cNvSpPr>
            <a:spLocks noChangeShapeType="1"/>
          </p:cNvSpPr>
          <p:nvPr/>
        </p:nvSpPr>
        <p:spPr bwMode="auto">
          <a:xfrm>
            <a:off x="914400" y="6172200"/>
            <a:ext cx="4648200" cy="0"/>
          </a:xfrm>
          <a:prstGeom prst="line">
            <a:avLst/>
          </a:prstGeom>
          <a:noFill/>
          <a:ln w="76200">
            <a:solidFill>
              <a:srgbClr val="00B0F0"/>
            </a:solidFill>
            <a:round/>
            <a:headEnd/>
            <a:tailEnd/>
          </a:ln>
          <a:extLst>
            <a:ext uri="{909E8E84-426E-40DD-AFC4-6F175D3DCCD1}">
              <a14:hiddenFill xmlns:a14="http://schemas.microsoft.com/office/drawing/2010/main">
                <a:noFill/>
              </a14:hiddenFill>
            </a:ext>
          </a:extLst>
        </p:spPr>
        <p:txBody>
          <a:bodyPr/>
          <a:lstStyle/>
          <a:p>
            <a:endParaRPr lang="zh-CN" altLang="en-US" dirty="0"/>
          </a:p>
        </p:txBody>
      </p:sp>
      <p:sp>
        <p:nvSpPr>
          <p:cNvPr id="5" name="TextBox 4">
            <a:extLst>
              <a:ext uri="{FF2B5EF4-FFF2-40B4-BE49-F238E27FC236}">
                <a16:creationId xmlns:a16="http://schemas.microsoft.com/office/drawing/2014/main" id="{195A6FD0-A9BA-0944-977D-0A2318A044D2}"/>
              </a:ext>
            </a:extLst>
          </p:cNvPr>
          <p:cNvSpPr txBox="1"/>
          <p:nvPr/>
        </p:nvSpPr>
        <p:spPr>
          <a:xfrm>
            <a:off x="762000" y="6183252"/>
            <a:ext cx="4897751" cy="400110"/>
          </a:xfrm>
          <a:prstGeom prst="rect">
            <a:avLst/>
          </a:prstGeom>
          <a:noFill/>
        </p:spPr>
        <p:txBody>
          <a:bodyPr wrap="none">
            <a:spAutoFit/>
          </a:bodyPr>
          <a:lstStyle/>
          <a:p>
            <a:pPr algn="r">
              <a:defRPr/>
            </a:pPr>
            <a:r>
              <a:rPr lang="en-US" altLang="zh-CN" sz="2000" dirty="0">
                <a:solidFill>
                  <a:srgbClr val="00B0F0"/>
                </a:solidFill>
                <a:latin typeface="+mn-lt"/>
              </a:rPr>
              <a:t>Regs[R1] </a:t>
            </a:r>
            <a:r>
              <a:rPr lang="en-US" altLang="zh-CN" sz="2000" dirty="0">
                <a:solidFill>
                  <a:srgbClr val="00B0F0"/>
                </a:solidFill>
                <a:latin typeface="+mn-lt"/>
                <a:sym typeface="Wingdings" pitchFamily="2" charset="2"/>
              </a:rPr>
              <a:t> </a:t>
            </a:r>
            <a:r>
              <a:rPr lang="en-US" altLang="zh-CN" sz="2000" dirty="0">
                <a:solidFill>
                  <a:srgbClr val="00B0F0"/>
                </a:solidFill>
                <a:latin typeface="+mn-lt"/>
              </a:rPr>
              <a:t>Regs[R1] + Mem[1001]</a:t>
            </a:r>
          </a:p>
        </p:txBody>
      </p:sp>
    </p:spTree>
    <p:extLst>
      <p:ext uri="{BB962C8B-B14F-4D97-AF65-F5344CB8AC3E}">
        <p14:creationId xmlns:p14="http://schemas.microsoft.com/office/powerpoint/2010/main" val="213354682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p:txBody>
          <a:bodyPr/>
          <a:lstStyle/>
          <a:p>
            <a:pPr eaLnBrk="1" hangingPunct="1"/>
            <a:r>
              <a:rPr lang="en-US" altLang="zh-CN"/>
              <a:t>ISA: Addressing Modes</a:t>
            </a:r>
          </a:p>
        </p:txBody>
      </p:sp>
      <p:sp>
        <p:nvSpPr>
          <p:cNvPr id="48131" name="Rectangle 3"/>
          <p:cNvSpPr>
            <a:spLocks noGrp="1" noChangeArrowheads="1"/>
          </p:cNvSpPr>
          <p:nvPr>
            <p:ph type="body" idx="1"/>
          </p:nvPr>
        </p:nvSpPr>
        <p:spPr/>
        <p:txBody>
          <a:bodyPr/>
          <a:lstStyle/>
          <a:p>
            <a:pPr eaLnBrk="1" hangingPunct="1"/>
            <a:r>
              <a:rPr lang="en-US" altLang="zh-CN" dirty="0"/>
              <a:t>Specify the location of operands</a:t>
            </a:r>
          </a:p>
          <a:p>
            <a:pPr eaLnBrk="1" hangingPunct="1"/>
            <a:r>
              <a:rPr lang="en-US" altLang="zh-CN" dirty="0"/>
              <a:t>registers, constants, or the address of a memory object:</a:t>
            </a:r>
          </a:p>
          <a:p>
            <a:pPr eaLnBrk="1" hangingPunct="1">
              <a:buFontTx/>
              <a:buNone/>
            </a:pPr>
            <a:endParaRPr lang="en-US" altLang="zh-CN" dirty="0"/>
          </a:p>
          <a:p>
            <a:pPr eaLnBrk="1" hangingPunct="1">
              <a:buFontTx/>
              <a:buNone/>
            </a:pPr>
            <a:r>
              <a:rPr lang="en-US" altLang="zh-CN" dirty="0"/>
              <a:t>	80x86: 3+ variations of displacement</a:t>
            </a:r>
          </a:p>
          <a:p>
            <a:pPr eaLnBrk="1" hangingPunct="1">
              <a:buFontTx/>
              <a:buNone/>
            </a:pPr>
            <a:r>
              <a:rPr lang="en-US" altLang="zh-CN" dirty="0"/>
              <a:t>	Register, </a:t>
            </a:r>
            <a:r>
              <a:rPr lang="en-US" altLang="zh-CN" dirty="0">
                <a:solidFill>
                  <a:srgbClr val="ED008C"/>
                </a:solidFill>
              </a:rPr>
              <a:t>Immediate</a:t>
            </a:r>
            <a:r>
              <a:rPr lang="en-US" altLang="zh-CN" dirty="0"/>
              <a:t>, </a:t>
            </a:r>
            <a:r>
              <a:rPr lang="en-US" altLang="zh-CN" dirty="0">
                <a:solidFill>
                  <a:srgbClr val="92D050"/>
                </a:solidFill>
              </a:rPr>
              <a:t>Displacement</a:t>
            </a:r>
          </a:p>
          <a:p>
            <a:pPr eaLnBrk="1" hangingPunct="1">
              <a:buFontTx/>
              <a:buNone/>
            </a:pPr>
            <a:r>
              <a:rPr lang="en-US" altLang="zh-CN" dirty="0">
                <a:solidFill>
                  <a:schemeClr val="hlink"/>
                </a:solidFill>
              </a:rPr>
              <a:t>	</a:t>
            </a:r>
            <a:r>
              <a:rPr lang="en-US" altLang="zh-CN" dirty="0">
                <a:solidFill>
                  <a:srgbClr val="00B0F0"/>
                </a:solidFill>
              </a:rPr>
              <a:t>two registers (based indexed with </a:t>
            </a:r>
            <a:r>
              <a:rPr lang="en-US" altLang="zh-CN" dirty="0" err="1">
                <a:solidFill>
                  <a:srgbClr val="00B0F0"/>
                </a:solidFill>
              </a:rPr>
              <a:t>disp</a:t>
            </a:r>
            <a:r>
              <a:rPr lang="en-US" altLang="zh-CN" dirty="0">
                <a:solidFill>
                  <a:srgbClr val="00B0F0"/>
                </a:solidFill>
              </a:rPr>
              <a:t>)</a:t>
            </a:r>
          </a:p>
          <a:p>
            <a:pPr eaLnBrk="1" hangingPunct="1">
              <a:buFontTx/>
              <a:buNone/>
            </a:pPr>
            <a:r>
              <a:rPr lang="en-US" altLang="zh-CN" dirty="0">
                <a:solidFill>
                  <a:srgbClr val="00B0F0"/>
                </a:solidFill>
              </a:rPr>
              <a:t>	Add R3, 1000(R1+R2)	</a:t>
            </a:r>
            <a:endParaRPr lang="en-US" altLang="zh-CN" dirty="0">
              <a:solidFill>
                <a:schemeClr val="hlink"/>
              </a:solidFill>
            </a:endParaRPr>
          </a:p>
        </p:txBody>
      </p:sp>
      <p:sp>
        <p:nvSpPr>
          <p:cNvPr id="6" name="Line 6">
            <a:extLst>
              <a:ext uri="{FF2B5EF4-FFF2-40B4-BE49-F238E27FC236}">
                <a16:creationId xmlns:a16="http://schemas.microsoft.com/office/drawing/2014/main" id="{7B429D0D-F4E1-6F49-A1EE-343A38DA2FB3}"/>
              </a:ext>
            </a:extLst>
          </p:cNvPr>
          <p:cNvSpPr>
            <a:spLocks noChangeShapeType="1"/>
          </p:cNvSpPr>
          <p:nvPr/>
        </p:nvSpPr>
        <p:spPr bwMode="auto">
          <a:xfrm>
            <a:off x="2667000" y="6172200"/>
            <a:ext cx="3505200" cy="0"/>
          </a:xfrm>
          <a:prstGeom prst="line">
            <a:avLst/>
          </a:prstGeom>
          <a:noFill/>
          <a:ln w="76200">
            <a:solidFill>
              <a:srgbClr val="00B0F0"/>
            </a:solidFill>
            <a:round/>
            <a:headEnd/>
            <a:tailEnd/>
          </a:ln>
          <a:extLst>
            <a:ext uri="{909E8E84-426E-40DD-AFC4-6F175D3DCCD1}">
              <a14:hiddenFill xmlns:a14="http://schemas.microsoft.com/office/drawing/2010/main">
                <a:noFill/>
              </a14:hiddenFill>
            </a:ext>
          </a:extLst>
        </p:spPr>
        <p:txBody>
          <a:bodyPr/>
          <a:lstStyle/>
          <a:p>
            <a:endParaRPr lang="zh-CN" altLang="en-US" dirty="0"/>
          </a:p>
        </p:txBody>
      </p:sp>
      <p:sp>
        <p:nvSpPr>
          <p:cNvPr id="7" name="TextBox 6">
            <a:extLst>
              <a:ext uri="{FF2B5EF4-FFF2-40B4-BE49-F238E27FC236}">
                <a16:creationId xmlns:a16="http://schemas.microsoft.com/office/drawing/2014/main" id="{208209C1-7A47-A142-BCE1-ED087276CBEE}"/>
              </a:ext>
            </a:extLst>
          </p:cNvPr>
          <p:cNvSpPr txBox="1"/>
          <p:nvPr/>
        </p:nvSpPr>
        <p:spPr>
          <a:xfrm>
            <a:off x="2394375" y="6183252"/>
            <a:ext cx="4777526" cy="400110"/>
          </a:xfrm>
          <a:prstGeom prst="rect">
            <a:avLst/>
          </a:prstGeom>
          <a:noFill/>
        </p:spPr>
        <p:txBody>
          <a:bodyPr wrap="none">
            <a:spAutoFit/>
          </a:bodyPr>
          <a:lstStyle/>
          <a:p>
            <a:pPr algn="r">
              <a:defRPr/>
            </a:pPr>
            <a:r>
              <a:rPr lang="en-US" altLang="zh-CN" sz="2000" dirty="0">
                <a:solidFill>
                  <a:srgbClr val="00B0F0"/>
                </a:solidFill>
                <a:latin typeface="+mn-lt"/>
              </a:rPr>
              <a:t>Mem[1000+Regs[R1]+Regs[R2]]</a:t>
            </a:r>
            <a:r>
              <a:rPr lang="en-US" altLang="zh-CN" sz="2000" dirty="0">
                <a:solidFill>
                  <a:schemeClr val="bg1"/>
                </a:solidFill>
                <a:latin typeface="+mn-lt"/>
              </a:rPr>
              <a:t>*</a:t>
            </a:r>
          </a:p>
        </p:txBody>
      </p:sp>
    </p:spTree>
    <p:extLst>
      <p:ext uri="{BB962C8B-B14F-4D97-AF65-F5344CB8AC3E}">
        <p14:creationId xmlns:p14="http://schemas.microsoft.com/office/powerpoint/2010/main" val="284754247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p:txBody>
          <a:bodyPr/>
          <a:lstStyle/>
          <a:p>
            <a:pPr eaLnBrk="1" hangingPunct="1"/>
            <a:r>
              <a:rPr lang="en-US" altLang="zh-CN"/>
              <a:t>ISA: Addressing Modes</a:t>
            </a:r>
          </a:p>
        </p:txBody>
      </p:sp>
      <p:sp>
        <p:nvSpPr>
          <p:cNvPr id="48131" name="Rectangle 3"/>
          <p:cNvSpPr>
            <a:spLocks noGrp="1" noChangeArrowheads="1"/>
          </p:cNvSpPr>
          <p:nvPr>
            <p:ph type="body" idx="1"/>
          </p:nvPr>
        </p:nvSpPr>
        <p:spPr/>
        <p:txBody>
          <a:bodyPr/>
          <a:lstStyle/>
          <a:p>
            <a:pPr eaLnBrk="1" hangingPunct="1"/>
            <a:r>
              <a:rPr lang="en-US" altLang="zh-CN" dirty="0"/>
              <a:t>Specify the location of operands</a:t>
            </a:r>
          </a:p>
          <a:p>
            <a:pPr eaLnBrk="1" hangingPunct="1"/>
            <a:r>
              <a:rPr lang="en-US" altLang="zh-CN" dirty="0"/>
              <a:t>registers, constants, or the address of a memory object:</a:t>
            </a:r>
          </a:p>
          <a:p>
            <a:pPr eaLnBrk="1" hangingPunct="1">
              <a:buFontTx/>
              <a:buNone/>
            </a:pPr>
            <a:endParaRPr lang="en-US" altLang="zh-CN" dirty="0"/>
          </a:p>
          <a:p>
            <a:pPr eaLnBrk="1" hangingPunct="1">
              <a:buFontTx/>
              <a:buNone/>
            </a:pPr>
            <a:r>
              <a:rPr lang="en-US" altLang="zh-CN" dirty="0"/>
              <a:t>	80x86: 3+ variations of displacement</a:t>
            </a:r>
          </a:p>
          <a:p>
            <a:pPr eaLnBrk="1" hangingPunct="1">
              <a:buFontTx/>
              <a:buNone/>
            </a:pPr>
            <a:r>
              <a:rPr lang="en-US" altLang="zh-CN" dirty="0"/>
              <a:t>	Register, </a:t>
            </a:r>
            <a:r>
              <a:rPr lang="en-US" altLang="zh-CN" dirty="0">
                <a:solidFill>
                  <a:srgbClr val="ED008C"/>
                </a:solidFill>
              </a:rPr>
              <a:t>Immediate</a:t>
            </a:r>
            <a:r>
              <a:rPr lang="en-US" altLang="zh-CN" dirty="0"/>
              <a:t>, </a:t>
            </a:r>
            <a:r>
              <a:rPr lang="en-US" altLang="zh-CN" dirty="0">
                <a:solidFill>
                  <a:srgbClr val="92D050"/>
                </a:solidFill>
              </a:rPr>
              <a:t>Displacement</a:t>
            </a:r>
          </a:p>
          <a:p>
            <a:pPr eaLnBrk="1" hangingPunct="1">
              <a:buFontTx/>
              <a:buNone/>
            </a:pPr>
            <a:r>
              <a:rPr lang="en-US" altLang="zh-CN" dirty="0">
                <a:solidFill>
                  <a:schemeClr val="hlink"/>
                </a:solidFill>
              </a:rPr>
              <a:t>	</a:t>
            </a:r>
            <a:r>
              <a:rPr lang="en-US" altLang="zh-CN" dirty="0">
                <a:solidFill>
                  <a:srgbClr val="00B0F0"/>
                </a:solidFill>
              </a:rPr>
              <a:t>two registers (based with scaled &amp; </a:t>
            </a:r>
            <a:r>
              <a:rPr lang="en-US" altLang="zh-CN" dirty="0" err="1">
                <a:solidFill>
                  <a:srgbClr val="00B0F0"/>
                </a:solidFill>
              </a:rPr>
              <a:t>disp</a:t>
            </a:r>
            <a:r>
              <a:rPr lang="en-US" altLang="zh-CN" dirty="0">
                <a:solidFill>
                  <a:srgbClr val="00B0F0"/>
                </a:solidFill>
              </a:rPr>
              <a:t>)</a:t>
            </a:r>
          </a:p>
          <a:p>
            <a:pPr eaLnBrk="1" hangingPunct="1">
              <a:buFontTx/>
              <a:buNone/>
            </a:pPr>
            <a:r>
              <a:rPr lang="en-US" altLang="zh-CN" dirty="0">
                <a:solidFill>
                  <a:srgbClr val="00B0F0"/>
                </a:solidFill>
              </a:rPr>
              <a:t>	Add R1, 100(R2)[R3]</a:t>
            </a:r>
          </a:p>
          <a:p>
            <a:pPr eaLnBrk="1" hangingPunct="1">
              <a:buFontTx/>
              <a:buNone/>
            </a:pPr>
            <a:r>
              <a:rPr lang="en-US" altLang="zh-CN" dirty="0">
                <a:solidFill>
                  <a:srgbClr val="00B0F0"/>
                </a:solidFill>
              </a:rPr>
              <a:t>	              	</a:t>
            </a:r>
            <a:endParaRPr lang="en-US" altLang="zh-CN" dirty="0">
              <a:solidFill>
                <a:schemeClr val="hlink"/>
              </a:solidFill>
            </a:endParaRPr>
          </a:p>
        </p:txBody>
      </p:sp>
      <p:sp>
        <p:nvSpPr>
          <p:cNvPr id="4" name="Line 6">
            <a:extLst>
              <a:ext uri="{FF2B5EF4-FFF2-40B4-BE49-F238E27FC236}">
                <a16:creationId xmlns:a16="http://schemas.microsoft.com/office/drawing/2014/main" id="{7F5C72FB-E943-FF46-BD88-3D124969F505}"/>
              </a:ext>
            </a:extLst>
          </p:cNvPr>
          <p:cNvSpPr>
            <a:spLocks noChangeShapeType="1"/>
          </p:cNvSpPr>
          <p:nvPr/>
        </p:nvSpPr>
        <p:spPr bwMode="auto">
          <a:xfrm>
            <a:off x="2667000" y="6172200"/>
            <a:ext cx="3505200" cy="0"/>
          </a:xfrm>
          <a:prstGeom prst="line">
            <a:avLst/>
          </a:prstGeom>
          <a:noFill/>
          <a:ln w="76200">
            <a:solidFill>
              <a:srgbClr val="00B0F0"/>
            </a:solidFill>
            <a:round/>
            <a:headEnd/>
            <a:tailEnd/>
          </a:ln>
          <a:extLst>
            <a:ext uri="{909E8E84-426E-40DD-AFC4-6F175D3DCCD1}">
              <a14:hiddenFill xmlns:a14="http://schemas.microsoft.com/office/drawing/2010/main">
                <a:noFill/>
              </a14:hiddenFill>
            </a:ext>
          </a:extLst>
        </p:spPr>
        <p:txBody>
          <a:bodyPr/>
          <a:lstStyle/>
          <a:p>
            <a:endParaRPr lang="zh-CN" altLang="en-US" dirty="0"/>
          </a:p>
        </p:txBody>
      </p:sp>
      <p:sp>
        <p:nvSpPr>
          <p:cNvPr id="5" name="TextBox 4">
            <a:extLst>
              <a:ext uri="{FF2B5EF4-FFF2-40B4-BE49-F238E27FC236}">
                <a16:creationId xmlns:a16="http://schemas.microsoft.com/office/drawing/2014/main" id="{1798D5BC-E9D8-1E4C-9997-ED5774615323}"/>
              </a:ext>
            </a:extLst>
          </p:cNvPr>
          <p:cNvSpPr txBox="1"/>
          <p:nvPr/>
        </p:nvSpPr>
        <p:spPr>
          <a:xfrm>
            <a:off x="2514536" y="6183252"/>
            <a:ext cx="4657365" cy="707886"/>
          </a:xfrm>
          <a:prstGeom prst="rect">
            <a:avLst/>
          </a:prstGeom>
          <a:noFill/>
        </p:spPr>
        <p:txBody>
          <a:bodyPr wrap="none">
            <a:spAutoFit/>
          </a:bodyPr>
          <a:lstStyle/>
          <a:p>
            <a:pPr algn="r">
              <a:defRPr/>
            </a:pPr>
            <a:r>
              <a:rPr lang="en-US" altLang="zh-CN" sz="2000" dirty="0">
                <a:solidFill>
                  <a:srgbClr val="00B0F0"/>
                </a:solidFill>
                <a:latin typeface="+mn-lt"/>
              </a:rPr>
              <a:t>Mem[100+Regs[R2]+Regs[R3]*d]</a:t>
            </a:r>
          </a:p>
          <a:p>
            <a:pPr algn="r">
              <a:defRPr/>
            </a:pPr>
            <a:r>
              <a:rPr lang="en-US" altLang="zh-CN" sz="2000" dirty="0">
                <a:solidFill>
                  <a:srgbClr val="00B0F0"/>
                </a:solidFill>
                <a:latin typeface="+mn-lt"/>
              </a:rPr>
              <a:t>given d-byte operand</a:t>
            </a:r>
          </a:p>
        </p:txBody>
      </p:sp>
    </p:spTree>
    <p:extLst>
      <p:ext uri="{BB962C8B-B14F-4D97-AF65-F5344CB8AC3E}">
        <p14:creationId xmlns:p14="http://schemas.microsoft.com/office/powerpoint/2010/main" val="416557524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p:txBody>
          <a:bodyPr/>
          <a:lstStyle/>
          <a:p>
            <a:pPr eaLnBrk="1" hangingPunct="1"/>
            <a:r>
              <a:rPr lang="en-US" altLang="zh-CN"/>
              <a:t>ISA: Addressing Modes</a:t>
            </a:r>
          </a:p>
        </p:txBody>
      </p:sp>
      <p:sp>
        <p:nvSpPr>
          <p:cNvPr id="48131" name="Rectangle 3"/>
          <p:cNvSpPr>
            <a:spLocks noGrp="1" noChangeArrowheads="1"/>
          </p:cNvSpPr>
          <p:nvPr>
            <p:ph type="body" idx="1"/>
          </p:nvPr>
        </p:nvSpPr>
        <p:spPr/>
        <p:txBody>
          <a:bodyPr/>
          <a:lstStyle/>
          <a:p>
            <a:pPr eaLnBrk="1" hangingPunct="1"/>
            <a:r>
              <a:rPr lang="en-US" altLang="zh-CN" dirty="0"/>
              <a:t>Specify the location of operands</a:t>
            </a:r>
          </a:p>
          <a:p>
            <a:pPr eaLnBrk="1" hangingPunct="1"/>
            <a:r>
              <a:rPr lang="en-US" altLang="zh-CN" dirty="0"/>
              <a:t>registers, constants, or the address of a memory object:</a:t>
            </a:r>
          </a:p>
          <a:p>
            <a:pPr eaLnBrk="1" hangingPunct="1">
              <a:buFontTx/>
              <a:buNone/>
            </a:pPr>
            <a:endParaRPr lang="en-US" altLang="zh-CN" dirty="0"/>
          </a:p>
          <a:p>
            <a:pPr eaLnBrk="1" hangingPunct="1">
              <a:buFontTx/>
              <a:buNone/>
            </a:pPr>
            <a:r>
              <a:rPr lang="en-US" altLang="zh-CN" dirty="0"/>
              <a:t>	80x86: still some more w/o </a:t>
            </a:r>
            <a:r>
              <a:rPr lang="en-US" altLang="zh-CN" dirty="0" err="1"/>
              <a:t>disp</a:t>
            </a:r>
            <a:endParaRPr lang="en-US" altLang="zh-CN" dirty="0"/>
          </a:p>
          <a:p>
            <a:pPr eaLnBrk="1" hangingPunct="1">
              <a:buFontTx/>
              <a:buNone/>
            </a:pPr>
            <a:r>
              <a:rPr lang="en-US" altLang="zh-CN" dirty="0"/>
              <a:t>	Register, </a:t>
            </a:r>
            <a:r>
              <a:rPr lang="en-US" altLang="zh-CN" dirty="0">
                <a:solidFill>
                  <a:srgbClr val="ED008C"/>
                </a:solidFill>
              </a:rPr>
              <a:t>Immediate</a:t>
            </a:r>
            <a:r>
              <a:rPr lang="en-US" altLang="zh-CN" dirty="0"/>
              <a:t>, </a:t>
            </a:r>
            <a:r>
              <a:rPr lang="en-US" altLang="zh-CN" dirty="0">
                <a:solidFill>
                  <a:srgbClr val="92D050"/>
                </a:solidFill>
              </a:rPr>
              <a:t>Displacement</a:t>
            </a:r>
          </a:p>
          <a:p>
            <a:pPr eaLnBrk="1" hangingPunct="1">
              <a:buFontTx/>
              <a:buNone/>
            </a:pPr>
            <a:r>
              <a:rPr lang="en-US" altLang="zh-CN" dirty="0">
                <a:solidFill>
                  <a:schemeClr val="hlink"/>
                </a:solidFill>
              </a:rPr>
              <a:t>	</a:t>
            </a:r>
            <a:r>
              <a:rPr lang="en-US" altLang="zh-CN" dirty="0">
                <a:solidFill>
                  <a:srgbClr val="00B0F0"/>
                </a:solidFill>
              </a:rPr>
              <a:t>register indirect</a:t>
            </a:r>
          </a:p>
          <a:p>
            <a:pPr eaLnBrk="1" hangingPunct="1">
              <a:buFontTx/>
              <a:buNone/>
            </a:pPr>
            <a:r>
              <a:rPr lang="en-US" altLang="zh-CN" dirty="0">
                <a:solidFill>
                  <a:srgbClr val="00B0F0"/>
                </a:solidFill>
              </a:rPr>
              <a:t>	Add R4, (R1)	</a:t>
            </a:r>
            <a:endParaRPr lang="en-US" altLang="zh-CN" dirty="0">
              <a:solidFill>
                <a:schemeClr val="hlink"/>
              </a:solidFill>
            </a:endParaRPr>
          </a:p>
        </p:txBody>
      </p:sp>
      <p:sp>
        <p:nvSpPr>
          <p:cNvPr id="4" name="Line 6">
            <a:extLst>
              <a:ext uri="{FF2B5EF4-FFF2-40B4-BE49-F238E27FC236}">
                <a16:creationId xmlns:a16="http://schemas.microsoft.com/office/drawing/2014/main" id="{7EB49BF1-736B-5047-A955-1136B949A8A5}"/>
              </a:ext>
            </a:extLst>
          </p:cNvPr>
          <p:cNvSpPr>
            <a:spLocks noChangeShapeType="1"/>
          </p:cNvSpPr>
          <p:nvPr/>
        </p:nvSpPr>
        <p:spPr bwMode="auto">
          <a:xfrm>
            <a:off x="2667000" y="6172200"/>
            <a:ext cx="3505200" cy="0"/>
          </a:xfrm>
          <a:prstGeom prst="line">
            <a:avLst/>
          </a:prstGeom>
          <a:noFill/>
          <a:ln w="76200">
            <a:solidFill>
              <a:srgbClr val="00B0F0"/>
            </a:solidFill>
            <a:round/>
            <a:headEnd/>
            <a:tailEnd/>
          </a:ln>
          <a:extLst>
            <a:ext uri="{909E8E84-426E-40DD-AFC4-6F175D3DCCD1}">
              <a14:hiddenFill xmlns:a14="http://schemas.microsoft.com/office/drawing/2010/main">
                <a:noFill/>
              </a14:hiddenFill>
            </a:ext>
          </a:extLst>
        </p:spPr>
        <p:txBody>
          <a:bodyPr/>
          <a:lstStyle/>
          <a:p>
            <a:endParaRPr lang="zh-CN" altLang="en-US" dirty="0"/>
          </a:p>
        </p:txBody>
      </p:sp>
      <p:sp>
        <p:nvSpPr>
          <p:cNvPr id="5" name="TextBox 4">
            <a:extLst>
              <a:ext uri="{FF2B5EF4-FFF2-40B4-BE49-F238E27FC236}">
                <a16:creationId xmlns:a16="http://schemas.microsoft.com/office/drawing/2014/main" id="{C1461111-AFB8-6249-9F51-F03A62BB94C4}"/>
              </a:ext>
            </a:extLst>
          </p:cNvPr>
          <p:cNvSpPr txBox="1"/>
          <p:nvPr/>
        </p:nvSpPr>
        <p:spPr>
          <a:xfrm>
            <a:off x="2570373" y="6172200"/>
            <a:ext cx="2230227" cy="400110"/>
          </a:xfrm>
          <a:prstGeom prst="rect">
            <a:avLst/>
          </a:prstGeom>
          <a:noFill/>
        </p:spPr>
        <p:txBody>
          <a:bodyPr wrap="none">
            <a:spAutoFit/>
          </a:bodyPr>
          <a:lstStyle/>
          <a:p>
            <a:pPr algn="r">
              <a:defRPr/>
            </a:pPr>
            <a:r>
              <a:rPr lang="en-US" altLang="zh-CN" sz="2000" dirty="0">
                <a:solidFill>
                  <a:srgbClr val="00B0F0"/>
                </a:solidFill>
                <a:latin typeface="+mn-lt"/>
              </a:rPr>
              <a:t>Mem[Regs[R1]]</a:t>
            </a:r>
          </a:p>
        </p:txBody>
      </p:sp>
    </p:spTree>
    <p:extLst>
      <p:ext uri="{BB962C8B-B14F-4D97-AF65-F5344CB8AC3E}">
        <p14:creationId xmlns:p14="http://schemas.microsoft.com/office/powerpoint/2010/main" val="333962622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p:txBody>
          <a:bodyPr/>
          <a:lstStyle/>
          <a:p>
            <a:pPr eaLnBrk="1" hangingPunct="1"/>
            <a:r>
              <a:rPr lang="en-US" altLang="zh-CN"/>
              <a:t>ISA: Addressing Modes</a:t>
            </a:r>
          </a:p>
        </p:txBody>
      </p:sp>
      <p:sp>
        <p:nvSpPr>
          <p:cNvPr id="48131" name="Rectangle 3"/>
          <p:cNvSpPr>
            <a:spLocks noGrp="1" noChangeArrowheads="1"/>
          </p:cNvSpPr>
          <p:nvPr>
            <p:ph type="body" idx="1"/>
          </p:nvPr>
        </p:nvSpPr>
        <p:spPr/>
        <p:txBody>
          <a:bodyPr/>
          <a:lstStyle/>
          <a:p>
            <a:pPr eaLnBrk="1" hangingPunct="1"/>
            <a:r>
              <a:rPr lang="en-US" altLang="zh-CN" dirty="0"/>
              <a:t>Specify the location of operands</a:t>
            </a:r>
          </a:p>
          <a:p>
            <a:pPr eaLnBrk="1" hangingPunct="1"/>
            <a:r>
              <a:rPr lang="en-US" altLang="zh-CN" dirty="0"/>
              <a:t>registers, constants, or the address of a memory object:</a:t>
            </a:r>
          </a:p>
          <a:p>
            <a:pPr eaLnBrk="1" hangingPunct="1">
              <a:buFontTx/>
              <a:buNone/>
            </a:pPr>
            <a:endParaRPr lang="en-US" altLang="zh-CN" dirty="0"/>
          </a:p>
          <a:p>
            <a:pPr eaLnBrk="1" hangingPunct="1">
              <a:buFontTx/>
              <a:buNone/>
            </a:pPr>
            <a:r>
              <a:rPr lang="en-US" altLang="zh-CN" dirty="0"/>
              <a:t>	80x86: still some more w/o </a:t>
            </a:r>
            <a:r>
              <a:rPr lang="en-US" altLang="zh-CN" dirty="0" err="1"/>
              <a:t>disp</a:t>
            </a:r>
            <a:endParaRPr lang="en-US" altLang="zh-CN" dirty="0"/>
          </a:p>
          <a:p>
            <a:pPr eaLnBrk="1" hangingPunct="1">
              <a:buFontTx/>
              <a:buNone/>
            </a:pPr>
            <a:r>
              <a:rPr lang="en-US" altLang="zh-CN" dirty="0"/>
              <a:t>	Register, </a:t>
            </a:r>
            <a:r>
              <a:rPr lang="en-US" altLang="zh-CN" dirty="0">
                <a:solidFill>
                  <a:srgbClr val="ED008C"/>
                </a:solidFill>
              </a:rPr>
              <a:t>Immediate</a:t>
            </a:r>
            <a:r>
              <a:rPr lang="en-US" altLang="zh-CN" dirty="0"/>
              <a:t>, </a:t>
            </a:r>
            <a:r>
              <a:rPr lang="en-US" altLang="zh-CN" dirty="0">
                <a:solidFill>
                  <a:srgbClr val="92D050"/>
                </a:solidFill>
              </a:rPr>
              <a:t>Displacement</a:t>
            </a:r>
          </a:p>
          <a:p>
            <a:pPr eaLnBrk="1" hangingPunct="1">
              <a:buFontTx/>
              <a:buNone/>
            </a:pPr>
            <a:r>
              <a:rPr lang="en-US" altLang="zh-CN" dirty="0">
                <a:solidFill>
                  <a:schemeClr val="hlink"/>
                </a:solidFill>
              </a:rPr>
              <a:t>	</a:t>
            </a:r>
            <a:r>
              <a:rPr lang="en-US" altLang="zh-CN" dirty="0">
                <a:solidFill>
                  <a:srgbClr val="00B0F0"/>
                </a:solidFill>
              </a:rPr>
              <a:t>indexed</a:t>
            </a:r>
          </a:p>
          <a:p>
            <a:pPr eaLnBrk="1" hangingPunct="1">
              <a:buFontTx/>
              <a:buNone/>
            </a:pPr>
            <a:r>
              <a:rPr lang="en-US" altLang="zh-CN" dirty="0">
                <a:solidFill>
                  <a:srgbClr val="00B0F0"/>
                </a:solidFill>
              </a:rPr>
              <a:t>	Add R3, (R1+R2)	</a:t>
            </a:r>
            <a:endParaRPr lang="en-US" altLang="zh-CN" dirty="0">
              <a:solidFill>
                <a:schemeClr val="hlink"/>
              </a:solidFill>
            </a:endParaRPr>
          </a:p>
        </p:txBody>
      </p:sp>
      <p:sp>
        <p:nvSpPr>
          <p:cNvPr id="4" name="Line 6">
            <a:extLst>
              <a:ext uri="{FF2B5EF4-FFF2-40B4-BE49-F238E27FC236}">
                <a16:creationId xmlns:a16="http://schemas.microsoft.com/office/drawing/2014/main" id="{7EB49BF1-736B-5047-A955-1136B949A8A5}"/>
              </a:ext>
            </a:extLst>
          </p:cNvPr>
          <p:cNvSpPr>
            <a:spLocks noChangeShapeType="1"/>
          </p:cNvSpPr>
          <p:nvPr/>
        </p:nvSpPr>
        <p:spPr bwMode="auto">
          <a:xfrm>
            <a:off x="2667000" y="6172200"/>
            <a:ext cx="3505200" cy="0"/>
          </a:xfrm>
          <a:prstGeom prst="line">
            <a:avLst/>
          </a:prstGeom>
          <a:noFill/>
          <a:ln w="76200">
            <a:solidFill>
              <a:srgbClr val="00B0F0"/>
            </a:solidFill>
            <a:round/>
            <a:headEnd/>
            <a:tailEnd/>
          </a:ln>
          <a:extLst>
            <a:ext uri="{909E8E84-426E-40DD-AFC4-6F175D3DCCD1}">
              <a14:hiddenFill xmlns:a14="http://schemas.microsoft.com/office/drawing/2010/main">
                <a:noFill/>
              </a14:hiddenFill>
            </a:ext>
          </a:extLst>
        </p:spPr>
        <p:txBody>
          <a:bodyPr/>
          <a:lstStyle/>
          <a:p>
            <a:endParaRPr lang="zh-CN" altLang="en-US" dirty="0"/>
          </a:p>
        </p:txBody>
      </p:sp>
      <p:sp>
        <p:nvSpPr>
          <p:cNvPr id="5" name="TextBox 4">
            <a:extLst>
              <a:ext uri="{FF2B5EF4-FFF2-40B4-BE49-F238E27FC236}">
                <a16:creationId xmlns:a16="http://schemas.microsoft.com/office/drawing/2014/main" id="{C1461111-AFB8-6249-9F51-F03A62BB94C4}"/>
              </a:ext>
            </a:extLst>
          </p:cNvPr>
          <p:cNvSpPr txBox="1"/>
          <p:nvPr/>
        </p:nvSpPr>
        <p:spPr>
          <a:xfrm>
            <a:off x="2539218" y="6172200"/>
            <a:ext cx="3632982" cy="400110"/>
          </a:xfrm>
          <a:prstGeom prst="rect">
            <a:avLst/>
          </a:prstGeom>
          <a:noFill/>
        </p:spPr>
        <p:txBody>
          <a:bodyPr wrap="none">
            <a:spAutoFit/>
          </a:bodyPr>
          <a:lstStyle/>
          <a:p>
            <a:pPr algn="r">
              <a:defRPr/>
            </a:pPr>
            <a:r>
              <a:rPr lang="en-US" altLang="zh-CN" sz="2000" dirty="0">
                <a:solidFill>
                  <a:srgbClr val="00B0F0"/>
                </a:solidFill>
                <a:latin typeface="+mn-lt"/>
              </a:rPr>
              <a:t>Mem[Regs[R1]+Regs[R2]]</a:t>
            </a:r>
          </a:p>
        </p:txBody>
      </p:sp>
    </p:spTree>
    <p:extLst>
      <p:ext uri="{BB962C8B-B14F-4D97-AF65-F5344CB8AC3E}">
        <p14:creationId xmlns:p14="http://schemas.microsoft.com/office/powerpoint/2010/main" val="52645326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p:txBody>
          <a:bodyPr/>
          <a:lstStyle/>
          <a:p>
            <a:pPr eaLnBrk="1" hangingPunct="1"/>
            <a:r>
              <a:rPr lang="en-US" altLang="zh-CN"/>
              <a:t>ISA: Addressing Modes</a:t>
            </a:r>
          </a:p>
        </p:txBody>
      </p:sp>
      <p:sp>
        <p:nvSpPr>
          <p:cNvPr id="48131" name="Rectangle 3"/>
          <p:cNvSpPr>
            <a:spLocks noGrp="1" noChangeArrowheads="1"/>
          </p:cNvSpPr>
          <p:nvPr>
            <p:ph type="body" idx="1"/>
          </p:nvPr>
        </p:nvSpPr>
        <p:spPr/>
        <p:txBody>
          <a:bodyPr/>
          <a:lstStyle/>
          <a:p>
            <a:pPr eaLnBrk="1" hangingPunct="1"/>
            <a:r>
              <a:rPr lang="en-US" altLang="zh-CN" dirty="0"/>
              <a:t>Specify the location of operands</a:t>
            </a:r>
          </a:p>
          <a:p>
            <a:pPr eaLnBrk="1" hangingPunct="1"/>
            <a:r>
              <a:rPr lang="en-US" altLang="zh-CN" dirty="0"/>
              <a:t>registers, constants, or the address of a memory object:</a:t>
            </a:r>
          </a:p>
          <a:p>
            <a:pPr eaLnBrk="1" hangingPunct="1">
              <a:buFontTx/>
              <a:buNone/>
            </a:pPr>
            <a:endParaRPr lang="en-US" altLang="zh-CN" dirty="0"/>
          </a:p>
          <a:p>
            <a:pPr eaLnBrk="1" hangingPunct="1">
              <a:buFontTx/>
              <a:buNone/>
            </a:pPr>
            <a:r>
              <a:rPr lang="en-US" altLang="zh-CN" dirty="0"/>
              <a:t>	80x86: 3+ variations of displacement</a:t>
            </a:r>
          </a:p>
          <a:p>
            <a:pPr eaLnBrk="1" hangingPunct="1">
              <a:buFontTx/>
              <a:buNone/>
            </a:pPr>
            <a:r>
              <a:rPr lang="en-US" altLang="zh-CN" dirty="0"/>
              <a:t>	Register, </a:t>
            </a:r>
            <a:r>
              <a:rPr lang="en-US" altLang="zh-CN" dirty="0">
                <a:solidFill>
                  <a:srgbClr val="ED008C"/>
                </a:solidFill>
              </a:rPr>
              <a:t>Immediate</a:t>
            </a:r>
            <a:r>
              <a:rPr lang="en-US" altLang="zh-CN" dirty="0"/>
              <a:t>, </a:t>
            </a:r>
            <a:r>
              <a:rPr lang="en-US" altLang="zh-CN" dirty="0">
                <a:solidFill>
                  <a:srgbClr val="92D050"/>
                </a:solidFill>
              </a:rPr>
              <a:t>Displacement</a:t>
            </a:r>
          </a:p>
          <a:p>
            <a:pPr eaLnBrk="1" hangingPunct="1">
              <a:buFontTx/>
              <a:buNone/>
            </a:pPr>
            <a:r>
              <a:rPr lang="en-US" altLang="zh-CN" dirty="0">
                <a:solidFill>
                  <a:schemeClr val="hlink"/>
                </a:solidFill>
              </a:rPr>
              <a:t>	</a:t>
            </a:r>
            <a:r>
              <a:rPr lang="en-US" altLang="zh-CN" dirty="0">
                <a:solidFill>
                  <a:srgbClr val="00B0F0"/>
                </a:solidFill>
              </a:rPr>
              <a:t>based with scaled index</a:t>
            </a:r>
          </a:p>
          <a:p>
            <a:pPr eaLnBrk="1" hangingPunct="1">
              <a:buFontTx/>
              <a:buNone/>
            </a:pPr>
            <a:r>
              <a:rPr lang="en-US" altLang="zh-CN" dirty="0">
                <a:solidFill>
                  <a:srgbClr val="00B0F0"/>
                </a:solidFill>
              </a:rPr>
              <a:t>	Add R1, (R2)[R3]</a:t>
            </a:r>
          </a:p>
          <a:p>
            <a:pPr eaLnBrk="1" hangingPunct="1">
              <a:buFontTx/>
              <a:buNone/>
            </a:pPr>
            <a:r>
              <a:rPr lang="en-US" altLang="zh-CN" dirty="0">
                <a:solidFill>
                  <a:srgbClr val="00B0F0"/>
                </a:solidFill>
              </a:rPr>
              <a:t>	              	</a:t>
            </a:r>
            <a:endParaRPr lang="en-US" altLang="zh-CN" dirty="0">
              <a:solidFill>
                <a:schemeClr val="hlink"/>
              </a:solidFill>
            </a:endParaRPr>
          </a:p>
        </p:txBody>
      </p:sp>
      <p:sp>
        <p:nvSpPr>
          <p:cNvPr id="4" name="Line 6">
            <a:extLst>
              <a:ext uri="{FF2B5EF4-FFF2-40B4-BE49-F238E27FC236}">
                <a16:creationId xmlns:a16="http://schemas.microsoft.com/office/drawing/2014/main" id="{7F5C72FB-E943-FF46-BD88-3D124969F505}"/>
              </a:ext>
            </a:extLst>
          </p:cNvPr>
          <p:cNvSpPr>
            <a:spLocks noChangeShapeType="1"/>
          </p:cNvSpPr>
          <p:nvPr/>
        </p:nvSpPr>
        <p:spPr bwMode="auto">
          <a:xfrm>
            <a:off x="2667000" y="6172200"/>
            <a:ext cx="3505200" cy="0"/>
          </a:xfrm>
          <a:prstGeom prst="line">
            <a:avLst/>
          </a:prstGeom>
          <a:noFill/>
          <a:ln w="76200">
            <a:solidFill>
              <a:srgbClr val="00B0F0"/>
            </a:solidFill>
            <a:round/>
            <a:headEnd/>
            <a:tailEnd/>
          </a:ln>
          <a:extLst>
            <a:ext uri="{909E8E84-426E-40DD-AFC4-6F175D3DCCD1}">
              <a14:hiddenFill xmlns:a14="http://schemas.microsoft.com/office/drawing/2010/main">
                <a:noFill/>
              </a14:hiddenFill>
            </a:ext>
          </a:extLst>
        </p:spPr>
        <p:txBody>
          <a:bodyPr/>
          <a:lstStyle/>
          <a:p>
            <a:endParaRPr lang="zh-CN" altLang="en-US" dirty="0"/>
          </a:p>
        </p:txBody>
      </p:sp>
      <p:sp>
        <p:nvSpPr>
          <p:cNvPr id="5" name="TextBox 4">
            <a:extLst>
              <a:ext uri="{FF2B5EF4-FFF2-40B4-BE49-F238E27FC236}">
                <a16:creationId xmlns:a16="http://schemas.microsoft.com/office/drawing/2014/main" id="{1798D5BC-E9D8-1E4C-9997-ED5774615323}"/>
              </a:ext>
            </a:extLst>
          </p:cNvPr>
          <p:cNvSpPr txBox="1"/>
          <p:nvPr/>
        </p:nvSpPr>
        <p:spPr>
          <a:xfrm>
            <a:off x="2514600" y="6183252"/>
            <a:ext cx="4657301" cy="707886"/>
          </a:xfrm>
          <a:prstGeom prst="rect">
            <a:avLst/>
          </a:prstGeom>
          <a:noFill/>
        </p:spPr>
        <p:txBody>
          <a:bodyPr wrap="none">
            <a:spAutoFit/>
          </a:bodyPr>
          <a:lstStyle/>
          <a:p>
            <a:pPr algn="r">
              <a:defRPr/>
            </a:pPr>
            <a:r>
              <a:rPr lang="en-US" altLang="zh-CN" sz="2000" dirty="0">
                <a:solidFill>
                  <a:srgbClr val="00B0F0"/>
                </a:solidFill>
                <a:latin typeface="+mn-lt"/>
              </a:rPr>
              <a:t>Mem[Regs[R2]+Regs[R3]*d]</a:t>
            </a:r>
            <a:r>
              <a:rPr lang="en-US" altLang="zh-CN" sz="2000" dirty="0">
                <a:solidFill>
                  <a:schemeClr val="bg1"/>
                </a:solidFill>
                <a:latin typeface="+mn-lt"/>
              </a:rPr>
              <a:t>100+</a:t>
            </a:r>
          </a:p>
          <a:p>
            <a:pPr algn="r">
              <a:defRPr/>
            </a:pPr>
            <a:r>
              <a:rPr lang="en-US" altLang="zh-CN" sz="2000" dirty="0">
                <a:solidFill>
                  <a:srgbClr val="00B0F0"/>
                </a:solidFill>
                <a:latin typeface="+mn-lt"/>
              </a:rPr>
              <a:t>given d-byte operand</a:t>
            </a:r>
            <a:r>
              <a:rPr lang="en-US" altLang="zh-CN" sz="2000" dirty="0">
                <a:solidFill>
                  <a:schemeClr val="bg1"/>
                </a:solidFill>
              </a:rPr>
              <a:t>  100+</a:t>
            </a:r>
            <a:endParaRPr lang="en-US" altLang="zh-CN" sz="2000" dirty="0">
              <a:solidFill>
                <a:srgbClr val="00B0F0"/>
              </a:solidFill>
              <a:latin typeface="+mn-lt"/>
            </a:endParaRPr>
          </a:p>
        </p:txBody>
      </p:sp>
    </p:spTree>
    <p:extLst>
      <p:ext uri="{BB962C8B-B14F-4D97-AF65-F5344CB8AC3E}">
        <p14:creationId xmlns:p14="http://schemas.microsoft.com/office/powerpoint/2010/main" val="3456171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p:txBody>
          <a:bodyPr/>
          <a:lstStyle/>
          <a:p>
            <a:pPr eaLnBrk="1" hangingPunct="1"/>
            <a:r>
              <a:rPr lang="en-US" altLang="zh-CN"/>
              <a:t>ISA: Addressing Modes</a:t>
            </a:r>
          </a:p>
        </p:txBody>
      </p:sp>
      <p:sp>
        <p:nvSpPr>
          <p:cNvPr id="48131" name="Rectangle 3"/>
          <p:cNvSpPr>
            <a:spLocks noGrp="1" noChangeArrowheads="1"/>
          </p:cNvSpPr>
          <p:nvPr>
            <p:ph type="body" idx="1"/>
          </p:nvPr>
        </p:nvSpPr>
        <p:spPr/>
        <p:txBody>
          <a:bodyPr/>
          <a:lstStyle/>
          <a:p>
            <a:pPr eaLnBrk="1" hangingPunct="1"/>
            <a:r>
              <a:rPr lang="en-US" altLang="zh-CN" dirty="0"/>
              <a:t>Specify the location of operands</a:t>
            </a:r>
          </a:p>
          <a:p>
            <a:pPr eaLnBrk="1" hangingPunct="1"/>
            <a:r>
              <a:rPr lang="en-US" altLang="zh-CN" dirty="0"/>
              <a:t>registers, constants, or the address of a memory object:</a:t>
            </a:r>
          </a:p>
          <a:p>
            <a:pPr eaLnBrk="1" hangingPunct="1">
              <a:buFontTx/>
              <a:buNone/>
            </a:pPr>
            <a:endParaRPr lang="en-US" altLang="zh-CN" dirty="0"/>
          </a:p>
          <a:p>
            <a:pPr eaLnBrk="1" hangingPunct="1">
              <a:buFontTx/>
              <a:buNone/>
            </a:pPr>
            <a:r>
              <a:rPr lang="en-US" altLang="zh-CN" dirty="0"/>
              <a:t>	ARMv8:</a:t>
            </a:r>
          </a:p>
          <a:p>
            <a:pPr eaLnBrk="1" hangingPunct="1">
              <a:buFontTx/>
              <a:buNone/>
            </a:pPr>
            <a:r>
              <a:rPr lang="en-US" altLang="zh-CN" dirty="0"/>
              <a:t>	Register, </a:t>
            </a:r>
            <a:r>
              <a:rPr lang="en-US" altLang="zh-CN" dirty="0">
                <a:solidFill>
                  <a:srgbClr val="ED008C"/>
                </a:solidFill>
              </a:rPr>
              <a:t>Immediate</a:t>
            </a:r>
            <a:r>
              <a:rPr lang="en-US" altLang="zh-CN" dirty="0"/>
              <a:t>, </a:t>
            </a:r>
            <a:r>
              <a:rPr lang="en-US" altLang="zh-CN" dirty="0">
                <a:solidFill>
                  <a:srgbClr val="92D050"/>
                </a:solidFill>
              </a:rPr>
              <a:t>Displacement</a:t>
            </a:r>
          </a:p>
          <a:p>
            <a:pPr eaLnBrk="1" hangingPunct="1">
              <a:buFontTx/>
              <a:buNone/>
            </a:pPr>
            <a:r>
              <a:rPr lang="en-US" altLang="zh-CN" dirty="0">
                <a:solidFill>
                  <a:schemeClr val="hlink"/>
                </a:solidFill>
              </a:rPr>
              <a:t>	</a:t>
            </a:r>
            <a:r>
              <a:rPr lang="en-US" altLang="zh-CN" dirty="0">
                <a:solidFill>
                  <a:srgbClr val="00B0F0"/>
                </a:solidFill>
              </a:rPr>
              <a:t>PC-relative addressing</a:t>
            </a:r>
          </a:p>
          <a:p>
            <a:pPr eaLnBrk="1" hangingPunct="1">
              <a:buFontTx/>
              <a:buNone/>
            </a:pPr>
            <a:r>
              <a:rPr lang="en-US" altLang="zh-CN" dirty="0">
                <a:solidFill>
                  <a:srgbClr val="00B0F0"/>
                </a:solidFill>
              </a:rPr>
              <a:t>	</a:t>
            </a:r>
            <a:r>
              <a:rPr lang="en-US" altLang="zh-CN" dirty="0" err="1">
                <a:solidFill>
                  <a:srgbClr val="00B0F0"/>
                </a:solidFill>
              </a:rPr>
              <a:t>beq</a:t>
            </a:r>
            <a:r>
              <a:rPr lang="en-US" altLang="zh-CN" dirty="0">
                <a:solidFill>
                  <a:srgbClr val="00B0F0"/>
                </a:solidFill>
              </a:rPr>
              <a:t> $0, $5, Label1	</a:t>
            </a:r>
            <a:endParaRPr lang="en-US" altLang="zh-CN" dirty="0">
              <a:solidFill>
                <a:schemeClr val="hlink"/>
              </a:solidFill>
            </a:endParaRPr>
          </a:p>
        </p:txBody>
      </p:sp>
      <p:sp>
        <p:nvSpPr>
          <p:cNvPr id="4" name="Line 6">
            <a:extLst>
              <a:ext uri="{FF2B5EF4-FFF2-40B4-BE49-F238E27FC236}">
                <a16:creationId xmlns:a16="http://schemas.microsoft.com/office/drawing/2014/main" id="{7EB49BF1-736B-5047-A955-1136B949A8A5}"/>
              </a:ext>
            </a:extLst>
          </p:cNvPr>
          <p:cNvSpPr>
            <a:spLocks noChangeShapeType="1"/>
          </p:cNvSpPr>
          <p:nvPr/>
        </p:nvSpPr>
        <p:spPr bwMode="auto">
          <a:xfrm>
            <a:off x="3434548" y="6172200"/>
            <a:ext cx="3505200" cy="0"/>
          </a:xfrm>
          <a:prstGeom prst="line">
            <a:avLst/>
          </a:prstGeom>
          <a:noFill/>
          <a:ln w="76200">
            <a:solidFill>
              <a:srgbClr val="00B0F0"/>
            </a:solidFill>
            <a:round/>
            <a:headEnd/>
            <a:tailEnd/>
          </a:ln>
          <a:extLst>
            <a:ext uri="{909E8E84-426E-40DD-AFC4-6F175D3DCCD1}">
              <a14:hiddenFill xmlns:a14="http://schemas.microsoft.com/office/drawing/2010/main">
                <a:noFill/>
              </a14:hiddenFill>
            </a:ext>
          </a:extLst>
        </p:spPr>
        <p:txBody>
          <a:bodyPr/>
          <a:lstStyle/>
          <a:p>
            <a:endParaRPr lang="zh-CN" altLang="en-US" dirty="0"/>
          </a:p>
        </p:txBody>
      </p:sp>
      <p:sp>
        <p:nvSpPr>
          <p:cNvPr id="5" name="TextBox 4">
            <a:extLst>
              <a:ext uri="{FF2B5EF4-FFF2-40B4-BE49-F238E27FC236}">
                <a16:creationId xmlns:a16="http://schemas.microsoft.com/office/drawing/2014/main" id="{C1461111-AFB8-6249-9F51-F03A62BB94C4}"/>
              </a:ext>
            </a:extLst>
          </p:cNvPr>
          <p:cNvSpPr txBox="1"/>
          <p:nvPr/>
        </p:nvSpPr>
        <p:spPr>
          <a:xfrm>
            <a:off x="216754" y="6172200"/>
            <a:ext cx="4888646" cy="707886"/>
          </a:xfrm>
          <a:prstGeom prst="rect">
            <a:avLst/>
          </a:prstGeom>
          <a:noFill/>
        </p:spPr>
        <p:txBody>
          <a:bodyPr wrap="none">
            <a:spAutoFit/>
          </a:bodyPr>
          <a:lstStyle/>
          <a:p>
            <a:pPr algn="r">
              <a:defRPr/>
            </a:pPr>
            <a:r>
              <a:rPr lang="en-US" altLang="zh-CN" sz="2000" dirty="0">
                <a:solidFill>
                  <a:srgbClr val="00B0F0"/>
                </a:solidFill>
                <a:latin typeface="+mn-lt"/>
              </a:rPr>
              <a:t>PC + offset*</a:t>
            </a:r>
          </a:p>
          <a:p>
            <a:pPr algn="r">
              <a:defRPr/>
            </a:pPr>
            <a:r>
              <a:rPr lang="en-US" altLang="zh-CN" sz="2000" dirty="0">
                <a:solidFill>
                  <a:srgbClr val="00B0F0"/>
                </a:solidFill>
                <a:latin typeface="+mn-lt"/>
              </a:rPr>
              <a:t>*left-shifted by 2 and sign-extended</a:t>
            </a:r>
          </a:p>
        </p:txBody>
      </p:sp>
    </p:spTree>
    <p:extLst>
      <p:ext uri="{BB962C8B-B14F-4D97-AF65-F5344CB8AC3E}">
        <p14:creationId xmlns:p14="http://schemas.microsoft.com/office/powerpoint/2010/main" val="181940127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p:txBody>
          <a:bodyPr/>
          <a:lstStyle/>
          <a:p>
            <a:pPr eaLnBrk="1" hangingPunct="1"/>
            <a:r>
              <a:rPr lang="en-US" altLang="zh-CN"/>
              <a:t>ISA: Addressing Modes</a:t>
            </a:r>
          </a:p>
        </p:txBody>
      </p:sp>
      <p:sp>
        <p:nvSpPr>
          <p:cNvPr id="48131" name="Rectangle 3"/>
          <p:cNvSpPr>
            <a:spLocks noGrp="1" noChangeArrowheads="1"/>
          </p:cNvSpPr>
          <p:nvPr>
            <p:ph type="body" idx="1"/>
          </p:nvPr>
        </p:nvSpPr>
        <p:spPr/>
        <p:txBody>
          <a:bodyPr/>
          <a:lstStyle/>
          <a:p>
            <a:pPr eaLnBrk="1" hangingPunct="1"/>
            <a:r>
              <a:rPr lang="en-US" altLang="zh-CN" dirty="0"/>
              <a:t>Specify the location of operands</a:t>
            </a:r>
          </a:p>
          <a:p>
            <a:pPr eaLnBrk="1" hangingPunct="1"/>
            <a:r>
              <a:rPr lang="en-US" altLang="zh-CN" dirty="0"/>
              <a:t>registers, constants, or the address of a memory object:</a:t>
            </a:r>
          </a:p>
          <a:p>
            <a:pPr eaLnBrk="1" hangingPunct="1">
              <a:buFontTx/>
              <a:buNone/>
            </a:pPr>
            <a:endParaRPr lang="en-US" altLang="zh-CN" dirty="0"/>
          </a:p>
          <a:p>
            <a:pPr eaLnBrk="1" hangingPunct="1">
              <a:buFontTx/>
              <a:buNone/>
            </a:pPr>
            <a:r>
              <a:rPr lang="en-US" altLang="zh-CN" dirty="0"/>
              <a:t>	ARMv8:</a:t>
            </a:r>
          </a:p>
          <a:p>
            <a:pPr eaLnBrk="1" hangingPunct="1">
              <a:buFontTx/>
              <a:buNone/>
            </a:pPr>
            <a:r>
              <a:rPr lang="en-US" altLang="zh-CN" dirty="0"/>
              <a:t>	Register, </a:t>
            </a:r>
            <a:r>
              <a:rPr lang="en-US" altLang="zh-CN" dirty="0">
                <a:solidFill>
                  <a:srgbClr val="ED008C"/>
                </a:solidFill>
              </a:rPr>
              <a:t>Immediate</a:t>
            </a:r>
            <a:r>
              <a:rPr lang="en-US" altLang="zh-CN" dirty="0"/>
              <a:t>, </a:t>
            </a:r>
            <a:r>
              <a:rPr lang="en-US" altLang="zh-CN" dirty="0">
                <a:solidFill>
                  <a:srgbClr val="92D050"/>
                </a:solidFill>
              </a:rPr>
              <a:t>Displacement</a:t>
            </a:r>
          </a:p>
          <a:p>
            <a:pPr eaLnBrk="1" hangingPunct="1">
              <a:buFontTx/>
              <a:buNone/>
            </a:pPr>
            <a:r>
              <a:rPr lang="en-US" altLang="zh-CN" dirty="0">
                <a:solidFill>
                  <a:schemeClr val="hlink"/>
                </a:solidFill>
              </a:rPr>
              <a:t>	</a:t>
            </a:r>
            <a:r>
              <a:rPr lang="en-US" altLang="zh-CN" dirty="0">
                <a:solidFill>
                  <a:srgbClr val="00B0F0"/>
                </a:solidFill>
              </a:rPr>
              <a:t>sum of two registers</a:t>
            </a:r>
          </a:p>
          <a:p>
            <a:pPr eaLnBrk="1" hangingPunct="1">
              <a:buFontTx/>
              <a:buNone/>
            </a:pPr>
            <a:r>
              <a:rPr lang="en-US" altLang="zh-CN" dirty="0">
                <a:solidFill>
                  <a:srgbClr val="00B0F0"/>
                </a:solidFill>
              </a:rPr>
              <a:t>	Add R3, (R1+R2)	</a:t>
            </a:r>
            <a:endParaRPr lang="en-US" altLang="zh-CN" dirty="0">
              <a:solidFill>
                <a:schemeClr val="hlink"/>
              </a:solidFill>
            </a:endParaRPr>
          </a:p>
        </p:txBody>
      </p:sp>
    </p:spTree>
    <p:extLst>
      <p:ext uri="{BB962C8B-B14F-4D97-AF65-F5344CB8AC3E}">
        <p14:creationId xmlns:p14="http://schemas.microsoft.com/office/powerpoint/2010/main" val="570391651"/>
      </p:ext>
    </p:extLst>
  </p:cSld>
  <p:clrMapOvr>
    <a:masterClrMapping/>
  </p:clrMapOvr>
</p:sld>
</file>

<file path=ppt/theme/theme1.xml><?xml version="1.0" encoding="utf-8"?>
<a:theme xmlns:a="http://schemas.openxmlformats.org/drawingml/2006/main" name="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Verdana"/>
        <a:ea typeface="宋体"/>
        <a:cs typeface=""/>
      </a:majorFont>
      <a:minorFont>
        <a:latin typeface="Verdana"/>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178339</TotalTime>
  <Words>11800</Words>
  <Application>Microsoft Macintosh PowerPoint</Application>
  <PresentationFormat>On-screen Show (4:3)</PresentationFormat>
  <Paragraphs>1392</Paragraphs>
  <Slides>151</Slides>
  <Notes>131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151</vt:i4>
      </vt:variant>
    </vt:vector>
  </HeadingPairs>
  <TitlesOfParts>
    <vt:vector size="155" baseType="lpstr">
      <vt:lpstr>微软雅黑</vt:lpstr>
      <vt:lpstr>Arial</vt:lpstr>
      <vt:lpstr>Verdana</vt:lpstr>
      <vt:lpstr>默认设计模板</vt:lpstr>
      <vt:lpstr>PowerPoint Presentation</vt:lpstr>
      <vt:lpstr>Fundamentals of  Computer Design - Basics</vt:lpstr>
      <vt:lpstr>Fundamentals of  Computer Design - Basics</vt:lpstr>
      <vt:lpstr>PowerPoint Presentation</vt:lpstr>
      <vt:lpstr>Processor Perf Growth</vt:lpstr>
      <vt:lpstr>Processor Perf Growth</vt:lpstr>
      <vt:lpstr>RISC Architecture</vt:lpstr>
      <vt:lpstr>Pipelining</vt:lpstr>
      <vt:lpstr>Pipelining</vt:lpstr>
      <vt:lpstr>Multiple Instruction Issue</vt:lpstr>
      <vt:lpstr>Multiple Instruction Issue</vt:lpstr>
      <vt:lpstr>data processing &amp; temporary storage</vt:lpstr>
      <vt:lpstr>temporary storage</vt:lpstr>
      <vt:lpstr>permanent storage</vt:lpstr>
      <vt:lpstr>permanent storage</vt:lpstr>
      <vt:lpstr>permanent storage</vt:lpstr>
      <vt:lpstr>faster temporary storage</vt:lpstr>
      <vt:lpstr>Caching</vt:lpstr>
      <vt:lpstr>Processor Perf Growth</vt:lpstr>
      <vt:lpstr>Dennard Scaling</vt:lpstr>
      <vt:lpstr>Moore’s Law</vt:lpstr>
      <vt:lpstr>Multi-Core Processor</vt:lpstr>
      <vt:lpstr>Amdahl’s Law</vt:lpstr>
      <vt:lpstr>Amdahl’s Law</vt:lpstr>
      <vt:lpstr>Amdahl’s Law</vt:lpstr>
      <vt:lpstr>Amdahl’s Law</vt:lpstr>
      <vt:lpstr>Lhadma’s Law</vt:lpstr>
      <vt:lpstr>PowerPoint Presentation</vt:lpstr>
      <vt:lpstr>5 Classes of Computers</vt:lpstr>
      <vt:lpstr>PMD: Personal Mobile Device</vt:lpstr>
      <vt:lpstr>PMD Characteristics</vt:lpstr>
      <vt:lpstr>PMD Characteristics</vt:lpstr>
      <vt:lpstr>PMD Characteristics</vt:lpstr>
      <vt:lpstr>PMD Characteristics</vt:lpstr>
      <vt:lpstr>Desktop Computing</vt:lpstr>
      <vt:lpstr>Desktop Characteristics</vt:lpstr>
      <vt:lpstr>Servers</vt:lpstr>
      <vt:lpstr>Servers Characteristics</vt:lpstr>
      <vt:lpstr>Servers Characteristics</vt:lpstr>
      <vt:lpstr>Clusters/WSCs</vt:lpstr>
      <vt:lpstr>Clusters/WSCs</vt:lpstr>
      <vt:lpstr>Embedded Computers</vt:lpstr>
      <vt:lpstr>Embedded Computers</vt:lpstr>
      <vt:lpstr>Embedded vs Non-embedded</vt:lpstr>
      <vt:lpstr>Summary &amp; Comparison</vt:lpstr>
      <vt:lpstr>Summary &amp; Comparison</vt:lpstr>
      <vt:lpstr>PowerPoint Presentation</vt:lpstr>
      <vt:lpstr>Parallelism</vt:lpstr>
      <vt:lpstr>Application Parallelism</vt:lpstr>
      <vt:lpstr>Application Parallelism</vt:lpstr>
      <vt:lpstr>Application Parallelism</vt:lpstr>
      <vt:lpstr>Application Parallelism</vt:lpstr>
      <vt:lpstr>Application Parallelism</vt:lpstr>
      <vt:lpstr>Hardware Parallelism</vt:lpstr>
      <vt:lpstr>Hardware Parallelism</vt:lpstr>
      <vt:lpstr>Pipelining</vt:lpstr>
      <vt:lpstr>Pipelining</vt:lpstr>
      <vt:lpstr>Speculative Execution</vt:lpstr>
      <vt:lpstr>Speculative Execution</vt:lpstr>
      <vt:lpstr>Hardware Parallelism</vt:lpstr>
      <vt:lpstr>Hardware Parallelism</vt:lpstr>
      <vt:lpstr>Hardware Parallelism</vt:lpstr>
      <vt:lpstr>Hardware Parallelism</vt:lpstr>
      <vt:lpstr>Hardware Parallelism</vt:lpstr>
      <vt:lpstr>Hardware Parallelism</vt:lpstr>
      <vt:lpstr>Classes of Parallel Architectures</vt:lpstr>
      <vt:lpstr>SISD</vt:lpstr>
      <vt:lpstr>SIMD</vt:lpstr>
      <vt:lpstr>SIMD</vt:lpstr>
      <vt:lpstr>MISD</vt:lpstr>
      <vt:lpstr>MIMD</vt:lpstr>
      <vt:lpstr>PowerPoint Presentation</vt:lpstr>
      <vt:lpstr>Computer Architecture</vt:lpstr>
      <vt:lpstr>PowerPoint Presentation</vt:lpstr>
      <vt:lpstr>Instruction Set Architecture</vt:lpstr>
      <vt:lpstr>7 Dimensions of ISA</vt:lpstr>
      <vt:lpstr>ISA: Class</vt:lpstr>
      <vt:lpstr>ISA: Class</vt:lpstr>
      <vt:lpstr>ISA: Class</vt:lpstr>
      <vt:lpstr>ISA: Class</vt:lpstr>
      <vt:lpstr>ISA: Memory Addressing</vt:lpstr>
      <vt:lpstr>ISA: Memory Addressing</vt:lpstr>
      <vt:lpstr>PowerPoint Presentation</vt:lpstr>
      <vt:lpstr>Each misaligned object requires two memory accesses </vt:lpstr>
      <vt:lpstr>Address Alignment</vt:lpstr>
      <vt:lpstr>Address Alignment</vt:lpstr>
      <vt:lpstr>Address Alignment</vt:lpstr>
      <vt:lpstr>ISA: Types and Sizes of OPerands</vt:lpstr>
      <vt:lpstr>ISA: Addressing Modes</vt:lpstr>
      <vt:lpstr>ISA: Addressing Modes</vt:lpstr>
      <vt:lpstr>ISA: Addressing Modes</vt:lpstr>
      <vt:lpstr>ISA: Addressing Modes</vt:lpstr>
      <vt:lpstr>ISA: Addressing Modes</vt:lpstr>
      <vt:lpstr>ISA: Addressing Modes</vt:lpstr>
      <vt:lpstr>ISA: Addressing Modes</vt:lpstr>
      <vt:lpstr>ISA: Addressing Modes</vt:lpstr>
      <vt:lpstr>ISA: Addressing Modes</vt:lpstr>
      <vt:lpstr>ISA: Addressing Modes</vt:lpstr>
      <vt:lpstr>ISA: Addressing Modes</vt:lpstr>
      <vt:lpstr>ISA: Addressing Modes</vt:lpstr>
      <vt:lpstr>ISA: Addressing Modes</vt:lpstr>
      <vt:lpstr>ISA: Addressing Modes</vt:lpstr>
      <vt:lpstr>PowerPoint Presentation</vt:lpstr>
      <vt:lpstr>ISA: Operations</vt:lpstr>
      <vt:lpstr>RISC-V Operations</vt:lpstr>
      <vt:lpstr>RISC-V Operations</vt:lpstr>
      <vt:lpstr>RISC-V Operations</vt:lpstr>
      <vt:lpstr>RISC-V Operations</vt:lpstr>
      <vt:lpstr>MIPS64 Operations</vt:lpstr>
      <vt:lpstr>MIPS64 Operations</vt:lpstr>
      <vt:lpstr>MIPS64 Operations</vt:lpstr>
      <vt:lpstr>MIPS64 Operations</vt:lpstr>
      <vt:lpstr>80x86 Operations</vt:lpstr>
      <vt:lpstr>80x86 Operations</vt:lpstr>
      <vt:lpstr>ISA: Control Flow Instructions</vt:lpstr>
      <vt:lpstr>ISA: Encoding an ISA</vt:lpstr>
      <vt:lpstr>ISA: Encoding an ISA</vt:lpstr>
      <vt:lpstr>RISC-V</vt:lpstr>
      <vt:lpstr>RISC-V</vt:lpstr>
      <vt:lpstr>RISC-V</vt:lpstr>
      <vt:lpstr>RISC-V</vt:lpstr>
      <vt:lpstr>RISC-V</vt:lpstr>
      <vt:lpstr>RISC-V Encoding</vt:lpstr>
      <vt:lpstr>RISC-V Encoding</vt:lpstr>
      <vt:lpstr>RISC-V Fields</vt:lpstr>
      <vt:lpstr>Data Transfer</vt:lpstr>
      <vt:lpstr>ALU</vt:lpstr>
      <vt:lpstr>Control Flow</vt:lpstr>
      <vt:lpstr>Control Flow</vt:lpstr>
      <vt:lpstr>Control Flow</vt:lpstr>
      <vt:lpstr>PowerPoint Presentation</vt:lpstr>
      <vt:lpstr>PowerPoint Presentation</vt:lpstr>
      <vt:lpstr>PowerPoint Presentation</vt:lpstr>
      <vt:lpstr>PowerPoint Presentation</vt:lpstr>
      <vt:lpstr>Computer Architecture</vt:lpstr>
      <vt:lpstr>Computer Architecture</vt:lpstr>
      <vt:lpstr>Computer Architecture</vt:lpstr>
      <vt:lpstr>Computer Architecture</vt:lpstr>
      <vt:lpstr>Review</vt:lpstr>
      <vt:lpstr>Classes of Computers</vt:lpstr>
      <vt:lpstr>Parallelism</vt:lpstr>
      <vt:lpstr>Instruction Set Architecture</vt:lpstr>
      <vt:lpstr>Computer Architecture</vt:lpstr>
      <vt:lpstr>Computer Architecture</vt:lpstr>
      <vt:lpstr>Chapter 1.1-1.3</vt:lpstr>
      <vt:lpstr>Readings</vt:lpstr>
      <vt:lpstr>Lab 1</vt:lpstr>
      <vt:lpstr>Assignment 1</vt:lpstr>
      <vt:lpstr>?</vt:lpstr>
      <vt:lpstr>PowerPoint Presentation</vt:lpstr>
      <vt:lpstr>#What’s More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Kai</dc:creator>
  <cp:lastModifiedBy>Microsoft Office User</cp:lastModifiedBy>
  <cp:revision>1358</cp:revision>
  <cp:lastPrinted>1601-01-01T00:00:00Z</cp:lastPrinted>
  <dcterms:created xsi:type="dcterms:W3CDTF">1601-01-01T00:00:00Z</dcterms:created>
  <dcterms:modified xsi:type="dcterms:W3CDTF">2022-09-21T01:36:10Z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1</vt:i4>
  </property>
</Properties>
</file>